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67" d="100"/>
          <a:sy n="67" d="100"/>
        </p:scale>
        <p:origin x="-13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9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ия\Desktop\рус яз\99757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5445224"/>
            <a:ext cx="6192688" cy="576064"/>
          </a:xfrm>
        </p:spPr>
        <p:txBody>
          <a:bodyPr>
            <a:normAutofit/>
          </a:bodyPr>
          <a:lstStyle/>
          <a:p>
            <a:r>
              <a:rPr lang="ru-RU" sz="2000" cap="none" dirty="0" smtClean="0">
                <a:solidFill>
                  <a:schemeClr val="bg2">
                    <a:lumMod val="10000"/>
                  </a:schemeClr>
                </a:solidFill>
              </a:rPr>
              <a:t>Подготовила: </a:t>
            </a:r>
            <a:r>
              <a:rPr lang="ru-RU" sz="2000" cap="none" dirty="0" smtClean="0">
                <a:solidFill>
                  <a:schemeClr val="bg2">
                    <a:lumMod val="10000"/>
                  </a:schemeClr>
                </a:solidFill>
              </a:rPr>
              <a:t>Минаева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М.М.</a:t>
            </a:r>
            <a:endParaRPr lang="ru-RU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268760"/>
            <a:ext cx="7056784" cy="2736304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Характер </a:t>
            </a:r>
            <a:r>
              <a:rPr lang="ru-RU" sz="6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персонажа в </a:t>
            </a:r>
            <a:r>
              <a:rPr lang="ru-RU" sz="6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литературе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  <a:effectLst/>
        </p:spPr>
        <p:txBody>
          <a:bodyPr/>
          <a:lstStyle/>
          <a:p>
            <a:pPr algn="ctr"/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>Персонаж.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686800" cy="4525963"/>
          </a:xfrm>
        </p:spPr>
        <p:txBody>
          <a:bodyPr/>
          <a:lstStyle/>
          <a:p>
            <a:pPr marL="0" indent="536575" algn="just"/>
            <a:r>
              <a:rPr lang="ru-RU" i="1" dirty="0" err="1" smtClean="0">
                <a:solidFill>
                  <a:schemeClr val="bg2">
                    <a:lumMod val="10000"/>
                  </a:schemeClr>
                </a:solidFill>
              </a:rPr>
              <a:t>Персона́ж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- субъект действия, переживания, высказывания в произведении, а также носитель точки зрения на действительность и других персонажей; в этом же значении используются словосочетания «</a:t>
            </a: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литературный герой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» и «</a:t>
            </a: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действующее лицо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».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610600" cy="882650"/>
          </a:xfrm>
        </p:spPr>
        <p:txBody>
          <a:bodyPr/>
          <a:lstStyle/>
          <a:p>
            <a:pPr algn="ctr"/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>Герой-Резонёр</a:t>
            </a:r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> 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0" y="1316037"/>
            <a:ext cx="5868144" cy="5353323"/>
          </a:xfrm>
        </p:spPr>
        <p:txBody>
          <a:bodyPr>
            <a:normAutofit/>
          </a:bodyPr>
          <a:lstStyle/>
          <a:p>
            <a:pPr marL="0" indent="536575"/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Резонёр</a:t>
            </a:r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</a:rPr>
              <a:t> (фр. </a:t>
            </a:r>
            <a:r>
              <a:rPr lang="fr-FR" sz="3000" i="1" dirty="0" smtClean="0">
                <a:solidFill>
                  <a:schemeClr val="bg2">
                    <a:lumMod val="10000"/>
                  </a:schemeClr>
                </a:solidFill>
              </a:rPr>
              <a:t>raisonner</a:t>
            </a:r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</a:rPr>
              <a:t> -«рассуждать») - персонаж пьесы, а также актёрское амплуа.</a:t>
            </a:r>
          </a:p>
          <a:p>
            <a:pPr marL="0" indent="536575">
              <a:buNone/>
            </a:pPr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</a:rPr>
              <a:t>Этот персонаж не принимает активного участия в развитии действия и призван увещевать или обличать других героев, высказывая длинные нравоучительные суждения с авторских позиций.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5796136" y="1196752"/>
            <a:ext cx="3096344" cy="744811"/>
          </a:xfrm>
        </p:spPr>
        <p:txBody>
          <a:bodyPr>
            <a:normAutofit fontScale="85000" lnSpcReduction="10000"/>
          </a:bodyPr>
          <a:lstStyle/>
          <a:p>
            <a:pPr marL="0" indent="623888">
              <a:buNone/>
            </a:pPr>
            <a:r>
              <a:rPr lang="ru-RU" sz="2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>Роль Стародума в пьесе Фонвизина «Недоросль»</a:t>
            </a:r>
          </a:p>
          <a:p>
            <a:endParaRPr lang="ru-RU" sz="2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pic>
        <p:nvPicPr>
          <p:cNvPr id="3075" name="Picture 3" descr="C:\Users\Мария\Desktop\рус яз\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3640" y="1988840"/>
            <a:ext cx="3260599" cy="48691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102684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>Литературный образ </a:t>
            </a:r>
            <a:endParaRPr lang="ru-RU" cap="none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805264"/>
          </a:xfrm>
        </p:spPr>
        <p:txBody>
          <a:bodyPr>
            <a:normAutofit lnSpcReduction="10000"/>
          </a:bodyPr>
          <a:lstStyle/>
          <a:p>
            <a:pPr marL="0" indent="536575">
              <a:buNone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Это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образ кого-либо или чего-либо, выражающий собой идею художника о каких-либо явлениях жизни, причем идея дается путем отражения явления в его индивидуальной форме с выделением при помощи художественного вымысла наиболее характерных, типичных для данного круга явлений особенностей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536575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Особенностью образности является то, что он не просто отражает реальность, но и 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обобщает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 ее, одновременно раскрывая в чем-то единичном и определенным.</a:t>
            </a:r>
          </a:p>
          <a:p>
            <a:pPr marL="0" indent="536575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41248"/>
          </a:xfrm>
        </p:spPr>
        <p:txBody>
          <a:bodyPr/>
          <a:lstStyle/>
          <a:p>
            <a:pPr algn="ctr"/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>Литературный тип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052736"/>
            <a:ext cx="4788024" cy="5805264"/>
          </a:xfrm>
        </p:spPr>
        <p:txBody>
          <a:bodyPr>
            <a:normAutofit lnSpcReduction="10000"/>
          </a:bodyPr>
          <a:lstStyle/>
          <a:p>
            <a:pPr marL="0" indent="261938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</a:rPr>
              <a:t>совокупность персонажей, близких по своему социальному положению или роду занятий, мировосприятию или духовному облику. Такие персонажи могут быть представлены в различных произведениях одного и того же или нескольких писателях.</a:t>
            </a:r>
          </a:p>
          <a:p>
            <a:pPr marL="0" indent="261938">
              <a:buNone/>
            </a:pPr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</a:rPr>
              <a:t>Литературные типы являются отражением тенденции духовного развития общества, мировоззрения, философских, нравственных и эстетических взглядов самих писателей.</a:t>
            </a:r>
            <a:endParaRPr lang="ru-RU" sz="26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098" name="Picture 2" descr="C:\Users\Мария\Desktop\рус яз\kinopoisk.ru-The-Vampire-Diaries-125788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052736"/>
            <a:ext cx="2448272" cy="3115179"/>
          </a:xfrm>
          <a:prstGeom prst="rect">
            <a:avLst/>
          </a:prstGeom>
          <a:noFill/>
        </p:spPr>
      </p:pic>
      <p:pic>
        <p:nvPicPr>
          <p:cNvPr id="4099" name="Picture 3" descr="C:\Users\Мария\Desktop\рус яз\kinopoisk.ru-Twilight-19032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0368" y="1052736"/>
            <a:ext cx="2053632" cy="3201654"/>
          </a:xfrm>
          <a:prstGeom prst="rect">
            <a:avLst/>
          </a:prstGeom>
          <a:noFill/>
        </p:spPr>
      </p:pic>
      <p:pic>
        <p:nvPicPr>
          <p:cNvPr id="4100" name="Picture 4" descr="C:\Users\Мария\Desktop\рус яз\zn3itdu8q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665387"/>
            <a:ext cx="2196752" cy="31926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6206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Литературный характер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052736"/>
            <a:ext cx="4495800" cy="5805264"/>
          </a:xfrm>
        </p:spPr>
        <p:txBody>
          <a:bodyPr>
            <a:normAutofit lnSpcReduction="10000"/>
          </a:bodyPr>
          <a:lstStyle/>
          <a:p>
            <a:pPr marL="0" indent="449263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ru-RU" u="sng" dirty="0" smtClean="0">
                <a:solidFill>
                  <a:schemeClr val="bg2">
                    <a:lumMod val="10000"/>
                  </a:schemeClr>
                </a:solidFill>
              </a:rPr>
              <a:t>греч.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 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charakter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— черта, особенность) — художественное воплощение совокупности устойчивых психических особенностей, образующих личность литературного персонажа; в литературном характере запечатлевается как обусловленный общественно-исторической ситуацией тип поведения человека, так и творческая индивидуальность автора.</a:t>
            </a:r>
          </a:p>
          <a:p>
            <a:endParaRPr lang="ru-RU" dirty="0"/>
          </a:p>
        </p:txBody>
      </p:sp>
      <p:pic>
        <p:nvPicPr>
          <p:cNvPr id="5122" name="Picture 2" descr="C:\Users\Мария\Desktop\рус яз\мд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60031" y="1124745"/>
            <a:ext cx="4283969" cy="57332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82650"/>
          </a:xfrm>
        </p:spPr>
        <p:txBody>
          <a:bodyPr/>
          <a:lstStyle/>
          <a:p>
            <a:pPr algn="ctr"/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>Протагонист </a:t>
            </a:r>
            <a:r>
              <a:rPr lang="ru-RU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>     и </a:t>
            </a:r>
            <a:r>
              <a:rPr lang="ru-RU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>          антагонист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23528" y="548680"/>
            <a:ext cx="4211960" cy="2448272"/>
          </a:xfrm>
        </p:spPr>
        <p:txBody>
          <a:bodyPr>
            <a:normAutofit lnSpcReduction="10000"/>
          </a:bodyPr>
          <a:lstStyle/>
          <a:p>
            <a:pPr>
              <a:tabLst>
                <a:tab pos="4208463" algn="l"/>
              </a:tabLst>
            </a:pP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</a:rPr>
              <a:t>- греч. </a:t>
            </a:r>
            <a:r>
              <a:rPr lang="ru-RU" sz="1600" dirty="0" err="1" smtClean="0">
                <a:solidFill>
                  <a:schemeClr val="bg2">
                    <a:lumMod val="10000"/>
                  </a:schemeClr>
                </a:solidFill>
              </a:rPr>
              <a:t>(πρώτος </a:t>
            </a: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</a:rPr>
              <a:t>— «первый» и </a:t>
            </a:r>
            <a:r>
              <a:rPr lang="ru-RU" sz="1600" dirty="0" err="1" smtClean="0">
                <a:solidFill>
                  <a:schemeClr val="bg2">
                    <a:lumMod val="10000"/>
                  </a:schemeClr>
                </a:solidFill>
              </a:rPr>
              <a:t>αγωνιστής </a:t>
            </a: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</a:rPr>
              <a:t>— «борец»)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- главный герой, главное действующее лицо, актёр, играющий главную роль в произведении.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148064" y="548680"/>
            <a:ext cx="3816424" cy="230425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— персонаж (или группа персонажей) какого-либо произведения, активно противодействующий протагонисту (или протагонистам) на пути к достижению его (их) целей. 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906712"/>
            <a:ext cx="2763138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C:\Users\Мария\Desktop\рус яз\132335443235948_main_img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916238"/>
            <a:ext cx="3744416" cy="39417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4680520"/>
          </a:xfrm>
        </p:spPr>
        <p:txBody>
          <a:bodyPr>
            <a:noAutofit/>
          </a:bodyPr>
          <a:lstStyle/>
          <a:p>
            <a:r>
              <a:rPr lang="ru-RU" sz="6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КОНЕЦ.</a:t>
            </a:r>
            <a:r>
              <a:rPr lang="ru-RU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/>
            </a:r>
            <a:br>
              <a:rPr lang="ru-RU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</a:br>
            <a:r>
              <a:rPr lang="ru-RU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/>
            </a:r>
            <a:br>
              <a:rPr lang="ru-RU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</a:br>
            <a:r>
              <a:rPr lang="ru-RU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Спасибо за внимание</a:t>
            </a:r>
            <a:r>
              <a:rPr lang="ru-RU" sz="6000" dirty="0" smtClean="0">
                <a:latin typeface="Monotype Corsiva" pitchFamily="66" charset="0"/>
              </a:rPr>
              <a:t>.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239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Подготовила: Минаева М.М.</vt:lpstr>
      <vt:lpstr>Персонаж.</vt:lpstr>
      <vt:lpstr>Герой-Резонёр </vt:lpstr>
      <vt:lpstr>Литературный образ </vt:lpstr>
      <vt:lpstr>Литературный тип</vt:lpstr>
      <vt:lpstr>Литературный характер</vt:lpstr>
      <vt:lpstr>Протагонист       и            антагонист</vt:lpstr>
      <vt:lpstr>КОНЕЦ.  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mmm</cp:lastModifiedBy>
  <cp:revision>17</cp:revision>
  <dcterms:created xsi:type="dcterms:W3CDTF">2013-02-26T14:14:00Z</dcterms:created>
  <dcterms:modified xsi:type="dcterms:W3CDTF">2014-11-08T19:09:30Z</dcterms:modified>
</cp:coreProperties>
</file>