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  <p:sldId id="257" r:id="rId3"/>
    <p:sldId id="271" r:id="rId4"/>
    <p:sldId id="272" r:id="rId5"/>
    <p:sldId id="266" r:id="rId6"/>
    <p:sldId id="273" r:id="rId7"/>
    <p:sldId id="274" r:id="rId8"/>
    <p:sldId id="276" r:id="rId9"/>
    <p:sldId id="279" r:id="rId10"/>
    <p:sldId id="280" r:id="rId11"/>
    <p:sldId id="281" r:id="rId12"/>
    <p:sldId id="284" r:id="rId13"/>
    <p:sldId id="282" r:id="rId14"/>
    <p:sldId id="277" r:id="rId15"/>
    <p:sldId id="278" r:id="rId16"/>
    <p:sldId id="283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008000"/>
    <a:srgbClr val="2B2BAD"/>
    <a:srgbClr val="ABFFFF"/>
    <a:srgbClr val="C5FFFF"/>
    <a:srgbClr val="FFFFCC"/>
    <a:srgbClr val="6B4D29"/>
    <a:srgbClr val="8C008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59" autoAdjust="0"/>
    <p:restoredTop sz="96008" autoAdjust="0"/>
  </p:normalViewPr>
  <p:slideViewPr>
    <p:cSldViewPr>
      <p:cViewPr>
        <p:scale>
          <a:sx n="75" d="100"/>
          <a:sy n="75" d="100"/>
        </p:scale>
        <p:origin x="-100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8D5CE-3234-4474-921A-25679D2D10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F366-8251-46A8-8EF0-C627297094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FD7F4-5E9E-4BC8-9DF4-B431005FF2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53888-ABE5-45DD-A5E1-57EF733433C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8CCEE-E874-45C1-AE55-E8FF6BD455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D9427-2F14-43B3-8428-E77CBE3E67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AA35A-09A4-4F07-92E1-4727C2A7A1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5B55E0-A1EA-4DA3-AF0D-A910499107E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3A479-047B-412A-9827-2C41693AF9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922B2D8-00B4-442E-94CC-1F19B36703D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FBF83-5489-49FE-8D19-EB4795E86A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05FAB02-D337-4CD5-8D99-328D8E3635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.wmf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png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1.wmf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11" Type="http://schemas.openxmlformats.org/officeDocument/2006/relationships/slide" Target="slide16.xml"/><Relationship Id="rId5" Type="http://schemas.openxmlformats.org/officeDocument/2006/relationships/oleObject" Target="../embeddings/oleObject5.bin"/><Relationship Id="rId10" Type="http://schemas.openxmlformats.org/officeDocument/2006/relationships/slide" Target="slide14.xml"/><Relationship Id="rId4" Type="http://schemas.openxmlformats.org/officeDocument/2006/relationships/oleObject" Target="../embeddings/oleObject4.bin"/><Relationship Id="rId9" Type="http://schemas.openxmlformats.org/officeDocument/2006/relationships/oleObject" Target="../embeddings/oleObject9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slide" Target="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slide" Target="slide13.xml"/><Relationship Id="rId4" Type="http://schemas.openxmlformats.org/officeDocument/2006/relationships/slide" Target="slide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slide" Target="slide15.x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5" Type="http://schemas.openxmlformats.org/officeDocument/2006/relationships/slide" Target="slide16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 shadeToTitle="1">
        <a:gradFill rotWithShape="0">
          <a:gsLst>
            <a:gs pos="0">
              <a:srgbClr val="99CCFF"/>
            </a:gs>
            <a:gs pos="100000">
              <a:srgbClr val="99CCFF">
                <a:gamma/>
                <a:shade val="46275"/>
                <a:invGamma/>
              </a:srgb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AutoShape 5"/>
          <p:cNvSpPr>
            <a:spLocks noChangeArrowheads="1"/>
          </p:cNvSpPr>
          <p:nvPr/>
        </p:nvSpPr>
        <p:spPr bwMode="auto">
          <a:xfrm>
            <a:off x="7239000" y="3962400"/>
            <a:ext cx="1143000" cy="1828800"/>
          </a:xfrm>
          <a:prstGeom prst="can">
            <a:avLst>
              <a:gd name="adj" fmla="val 40000"/>
            </a:avLst>
          </a:prstGeom>
          <a:gradFill rotWithShape="0">
            <a:gsLst>
              <a:gs pos="0">
                <a:srgbClr val="CC0099"/>
              </a:gs>
              <a:gs pos="100000">
                <a:srgbClr val="CC0099">
                  <a:gamma/>
                  <a:shade val="46275"/>
                  <a:invGamma/>
                </a:srgbClr>
              </a:gs>
            </a:gsLst>
            <a:lin ang="2700000" scaled="1"/>
          </a:gradFill>
          <a:ln w="9525">
            <a:solidFill>
              <a:srgbClr val="99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71538" y="4357694"/>
            <a:ext cx="3286148" cy="190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i="1" dirty="0" smtClean="0">
                <a:solidFill>
                  <a:srgbClr val="CE00CE"/>
                </a:solidFill>
                <a:latin typeface="Monotype Corsiva" pitchFamily="66" charset="0"/>
              </a:rPr>
              <a:t>Подготовила:</a:t>
            </a:r>
          </a:p>
          <a:p>
            <a:pPr>
              <a:lnSpc>
                <a:spcPct val="90000"/>
              </a:lnSpc>
            </a:pPr>
            <a:r>
              <a:rPr lang="ru-RU" sz="2800" i="1" dirty="0" err="1" smtClean="0">
                <a:solidFill>
                  <a:srgbClr val="CE00CE"/>
                </a:solidFill>
                <a:latin typeface="Monotype Corsiva" pitchFamily="66" charset="0"/>
              </a:rPr>
              <a:t>Нелидина</a:t>
            </a:r>
            <a:r>
              <a:rPr lang="ru-RU" sz="2800" i="1" dirty="0" smtClean="0">
                <a:solidFill>
                  <a:srgbClr val="CE00CE"/>
                </a:solidFill>
                <a:latin typeface="Monotype Corsiva" pitchFamily="66" charset="0"/>
              </a:rPr>
              <a:t>  М.А.</a:t>
            </a:r>
            <a:endParaRPr lang="ru-RU" sz="2800" i="1" dirty="0">
              <a:solidFill>
                <a:srgbClr val="CE00CE"/>
              </a:solidFill>
              <a:latin typeface="Monotype Corsiva" pitchFamily="66" charset="0"/>
            </a:endParaRPr>
          </a:p>
        </p:txBody>
      </p:sp>
      <p:sp>
        <p:nvSpPr>
          <p:cNvPr id="27654" name="AutoShape 6"/>
          <p:cNvSpPr>
            <a:spLocks noChangeArrowheads="1"/>
          </p:cNvSpPr>
          <p:nvPr/>
        </p:nvSpPr>
        <p:spPr bwMode="auto">
          <a:xfrm rot="682361">
            <a:off x="4724400" y="3733800"/>
            <a:ext cx="2057400" cy="2438400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path path="rect">
              <a:fillToRect l="100000" t="100000"/>
            </a:path>
          </a:gradFill>
          <a:ln w="9525">
            <a:solidFill>
              <a:srgbClr val="9900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55" name="AutoShape 7"/>
          <p:cNvSpPr>
            <a:spLocks noChangeArrowheads="1"/>
          </p:cNvSpPr>
          <p:nvPr/>
        </p:nvSpPr>
        <p:spPr bwMode="auto">
          <a:xfrm rot="-1444567">
            <a:off x="5868988" y="3654425"/>
            <a:ext cx="1295400" cy="2519363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path path="rect">
              <a:fillToRect l="100000" t="100000"/>
            </a:path>
          </a:gradFill>
          <a:ln w="9525">
            <a:solidFill>
              <a:srgbClr val="9900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56" name="Oval 8"/>
          <p:cNvSpPr>
            <a:spLocks noChangeArrowheads="1"/>
          </p:cNvSpPr>
          <p:nvPr/>
        </p:nvSpPr>
        <p:spPr bwMode="auto">
          <a:xfrm>
            <a:off x="6324600" y="5715000"/>
            <a:ext cx="1066800" cy="990600"/>
          </a:xfrm>
          <a:prstGeom prst="ellipse">
            <a:avLst/>
          </a:prstGeom>
          <a:gradFill rotWithShape="0">
            <a:gsLst>
              <a:gs pos="0">
                <a:srgbClr val="9652D4"/>
              </a:gs>
              <a:gs pos="100000">
                <a:srgbClr val="9652D4">
                  <a:gamma/>
                  <a:shade val="46275"/>
                  <a:invGamma/>
                </a:srgbClr>
              </a:gs>
            </a:gsLst>
            <a:path path="rect">
              <a:fillToRect l="100000" b="100000"/>
            </a:path>
          </a:gradFill>
          <a:ln w="9525">
            <a:solidFill>
              <a:srgbClr val="732DB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57" name="WordArt 9"/>
          <p:cNvSpPr>
            <a:spLocks noChangeArrowheads="1" noChangeShapeType="1" noTextEdit="1"/>
          </p:cNvSpPr>
          <p:nvPr/>
        </p:nvSpPr>
        <p:spPr bwMode="auto">
          <a:xfrm rot="160087">
            <a:off x="625466" y="547351"/>
            <a:ext cx="8229600" cy="25114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239913" scaled="1"/>
                </a:gradFill>
                <a:latin typeface="Impact"/>
              </a:rPr>
              <a:t>Педальный треугольник.</a:t>
            </a:r>
          </a:p>
        </p:txBody>
      </p:sp>
      <p:sp>
        <p:nvSpPr>
          <p:cNvPr id="27652" name="AutoShape 4"/>
          <p:cNvSpPr>
            <a:spLocks noChangeArrowheads="1"/>
          </p:cNvSpPr>
          <p:nvPr/>
        </p:nvSpPr>
        <p:spPr bwMode="auto">
          <a:xfrm>
            <a:off x="7467600" y="5181600"/>
            <a:ext cx="1219200" cy="1143000"/>
          </a:xfrm>
          <a:prstGeom prst="cube">
            <a:avLst>
              <a:gd name="adj" fmla="val 25000"/>
            </a:avLst>
          </a:prstGeom>
          <a:gradFill rotWithShape="0">
            <a:gsLst>
              <a:gs pos="0">
                <a:srgbClr val="00B259"/>
              </a:gs>
              <a:gs pos="100000">
                <a:srgbClr val="00B259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rgbClr val="33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 animBg="1"/>
      <p:bldP spid="27651" grpId="0" uiExpand="1" build="p" autoUpdateAnimBg="0" advAuto="0"/>
      <p:bldP spid="27654" grpId="0" animBg="1"/>
      <p:bldP spid="27655" grpId="0" animBg="1"/>
      <p:bldP spid="27656" grpId="0" animBg="1"/>
      <p:bldP spid="27657" grpId="0" animBg="1"/>
      <p:bldP spid="2765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441324"/>
            <a:ext cx="7772400" cy="830997"/>
          </a:xfrm>
        </p:spPr>
        <p:txBody>
          <a:bodyPr/>
          <a:lstStyle/>
          <a:p>
            <a:pPr algn="ctr"/>
            <a:r>
              <a:rPr lang="ru-RU" sz="4800" i="1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Эвристическая беседа </a:t>
            </a:r>
            <a:endParaRPr lang="ru-RU" sz="4800" i="1" dirty="0">
              <a:solidFill>
                <a:schemeClr val="accent4">
                  <a:lumMod val="1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1000100" y="1285860"/>
            <a:ext cx="7848600" cy="5000660"/>
          </a:xfrm>
        </p:spPr>
        <p:txBody>
          <a:bodyPr>
            <a:normAutofit/>
          </a:bodyPr>
          <a:lstStyle/>
          <a:p>
            <a:pPr>
              <a:buClr>
                <a:srgbClr val="ABFFFF"/>
              </a:buClr>
              <a:buNone/>
            </a:pP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Monotype Corsiva" pitchFamily="66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Monotype Corsiva" pitchFamily="66" charset="0"/>
                <a:cs typeface="Times New Roman" pitchFamily="18" charset="0"/>
              </a:rPr>
              <a:t>2.Следовательно получаем:</a:t>
            </a: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baseline="-25000" dirty="0" smtClean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C:\Program Files\Common Files\Microsoft Shared\Clipart\cagcat50\BS00554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3800" y="0"/>
            <a:ext cx="1600200" cy="1447800"/>
          </a:xfrm>
          <a:prstGeom prst="rect">
            <a:avLst/>
          </a:prstGeom>
          <a:noFill/>
        </p:spPr>
      </p:pic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1714488"/>
            <a:ext cx="2071702" cy="1285884"/>
          </a:xfrm>
          <a:prstGeom prst="rect">
            <a:avLst/>
          </a:prstGeom>
          <a:noFill/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3000372"/>
            <a:ext cx="2214578" cy="1143008"/>
          </a:xfrm>
          <a:prstGeom prst="rect">
            <a:avLst/>
          </a:prstGeom>
          <a:noFill/>
        </p:spPr>
      </p:pic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4286256"/>
            <a:ext cx="2143140" cy="1143008"/>
          </a:xfrm>
          <a:prstGeom prst="rect">
            <a:avLst/>
          </a:prstGeom>
          <a:noFill/>
        </p:spPr>
      </p:pic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441324"/>
            <a:ext cx="7772400" cy="830997"/>
          </a:xfrm>
        </p:spPr>
        <p:txBody>
          <a:bodyPr/>
          <a:lstStyle/>
          <a:p>
            <a:pPr algn="ctr"/>
            <a:r>
              <a:rPr lang="ru-RU" sz="4800" i="1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Эвристическая беседа </a:t>
            </a:r>
            <a:endParaRPr lang="ru-RU" sz="4800" i="1" dirty="0">
              <a:solidFill>
                <a:schemeClr val="accent4">
                  <a:lumMod val="1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1000100" y="1285860"/>
            <a:ext cx="7848600" cy="5000660"/>
          </a:xfrm>
        </p:spPr>
        <p:txBody>
          <a:bodyPr>
            <a:normAutofit/>
          </a:bodyPr>
          <a:lstStyle/>
          <a:p>
            <a:pPr>
              <a:buClr>
                <a:srgbClr val="ABFFFF"/>
              </a:buClr>
              <a:buNone/>
            </a:pP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Monotype Corsiva" pitchFamily="66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3. Если нам даны следующие условия:</a:t>
            </a:r>
          </a:p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  1.Дан произвольный треугольник.</a:t>
            </a:r>
          </a:p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  2.Расстояние от педальной точки до вершин треугольника равны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x,y,z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.</a:t>
            </a: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Теорема: «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Если расстояние от педальной точки до вершин треугольника равны </a:t>
            </a:r>
            <a:r>
              <a:rPr lang="en-US" sz="3200" dirty="0" err="1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x,y,z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, то длины сторон педального треугольника равны.</a:t>
            </a:r>
            <a:r>
              <a:rPr lang="ru-RU" sz="32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»</a:t>
            </a:r>
          </a:p>
          <a:p>
            <a:pPr>
              <a:buClr>
                <a:srgbClr val="ABFFFF"/>
              </a:buClr>
              <a:buNone/>
            </a:pPr>
            <a:endParaRPr lang="ru-RU" sz="32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baseline="-25000" dirty="0" smtClean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C:\Program Files\Common Files\Microsoft Shared\Clipart\cagcat50\BS00554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3800" y="0"/>
            <a:ext cx="1600200" cy="1447800"/>
          </a:xfrm>
          <a:prstGeom prst="rect">
            <a:avLst/>
          </a:prstGeom>
          <a:noFill/>
        </p:spPr>
      </p:pic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Стрелка вправо 20"/>
          <p:cNvSpPr/>
          <p:nvPr/>
        </p:nvSpPr>
        <p:spPr>
          <a:xfrm>
            <a:off x="1428728" y="3500438"/>
            <a:ext cx="357190" cy="214314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5214950"/>
            <a:ext cx="2214578" cy="1357322"/>
          </a:xfrm>
          <a:prstGeom prst="rect">
            <a:avLst/>
          </a:prstGeom>
          <a:noFill/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441324"/>
            <a:ext cx="7772400" cy="830997"/>
          </a:xfrm>
        </p:spPr>
        <p:txBody>
          <a:bodyPr/>
          <a:lstStyle/>
          <a:p>
            <a:pPr algn="ctr"/>
            <a:r>
              <a:rPr lang="ru-RU" sz="4800" i="1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План. </a:t>
            </a:r>
            <a:endParaRPr lang="ru-RU" sz="4800" i="1" dirty="0">
              <a:solidFill>
                <a:schemeClr val="accent4">
                  <a:lumMod val="1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1000100" y="1357298"/>
            <a:ext cx="7848600" cy="5000660"/>
          </a:xfrm>
        </p:spPr>
        <p:txBody>
          <a:bodyPr>
            <a:normAutofit/>
          </a:bodyPr>
          <a:lstStyle/>
          <a:p>
            <a:pPr>
              <a:buClr>
                <a:srgbClr val="ABFFFF"/>
              </a:buClr>
              <a:buNone/>
            </a:pP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Monotype Corsiva" pitchFamily="66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.РС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        с диаметром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 .</a:t>
            </a:r>
          </a:p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2.</a:t>
            </a:r>
            <a:r>
              <a:rPr lang="ru-RU" sz="36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6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ru-RU" sz="36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=</a:t>
            </a:r>
            <a:r>
              <a:rPr lang="ru-RU" sz="36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</a:t>
            </a:r>
            <a:r>
              <a:rPr lang="ru-RU" sz="36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 </a:t>
            </a:r>
          </a:p>
          <a:p>
            <a:pPr>
              <a:buClr>
                <a:srgbClr val="ABFFFF"/>
              </a:buClr>
              <a:buNone/>
            </a:pPr>
            <a:r>
              <a:rPr lang="ru-RU" sz="36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   </a:t>
            </a:r>
            <a:endParaRPr lang="ru-RU" sz="36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r>
              <a:rPr lang="ru-RU" sz="36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baseline="-250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 =</a:t>
            </a:r>
          </a:p>
          <a:p>
            <a:pPr>
              <a:buClr>
                <a:srgbClr val="ABFFFF"/>
              </a:buClr>
              <a:buNone/>
            </a:pPr>
            <a:r>
              <a:rPr lang="ru-RU" sz="36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    </a:t>
            </a:r>
            <a:endParaRPr lang="ru-RU" sz="36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r>
              <a:rPr lang="ru-RU" sz="36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6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=</a:t>
            </a:r>
          </a:p>
          <a:p>
            <a:pPr>
              <a:buClr>
                <a:srgbClr val="ABFFFF"/>
              </a:buClr>
              <a:buNone/>
            </a:pPr>
            <a:endParaRPr lang="ru-RU" sz="2800" baseline="-250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baseline="-250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baseline="-250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baseline="-25000" dirty="0" smtClean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C:\Program Files\Common Files\Microsoft Shared\Clipart\cagcat50\BS00554_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0" y="0"/>
            <a:ext cx="1600200" cy="1447800"/>
          </a:xfrm>
          <a:prstGeom prst="rect">
            <a:avLst/>
          </a:prstGeom>
          <a:noFill/>
        </p:spPr>
      </p:pic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/>
        </p:nvGraphicFramePr>
        <p:xfrm>
          <a:off x="2285984" y="1500174"/>
          <a:ext cx="285752" cy="269876"/>
        </p:xfrm>
        <a:graphic>
          <a:graphicData uri="http://schemas.openxmlformats.org/presentationml/2006/ole">
            <p:oleObj spid="_x0000_s31746" name="Формула" r:id="rId4" imgW="126720" imgH="126720" progId="Equation.3">
              <p:embed/>
            </p:oleObj>
          </a:graphicData>
        </a:graphic>
      </p:graphicFrame>
      <p:graphicFrame>
        <p:nvGraphicFramePr>
          <p:cNvPr id="22" name="Объект 21"/>
          <p:cNvGraphicFramePr>
            <a:graphicFrameLocks noChangeAspect="1"/>
          </p:cNvGraphicFramePr>
          <p:nvPr/>
        </p:nvGraphicFramePr>
        <p:xfrm>
          <a:off x="2500298" y="1500174"/>
          <a:ext cx="290514" cy="284164"/>
        </p:xfrm>
        <a:graphic>
          <a:graphicData uri="http://schemas.openxmlformats.org/presentationml/2006/ole">
            <p:oleObj spid="_x0000_s31747" name="Формула" r:id="rId5" imgW="152280" imgH="139680" progId="Equation.3">
              <p:embed/>
            </p:oleObj>
          </a:graphicData>
        </a:graphic>
      </p:graphicFrame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1785926"/>
            <a:ext cx="1714512" cy="928694"/>
          </a:xfrm>
          <a:prstGeom prst="rect">
            <a:avLst/>
          </a:prstGeom>
          <a:noFill/>
        </p:spPr>
      </p:pic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3071810"/>
            <a:ext cx="714380" cy="928694"/>
          </a:xfrm>
          <a:prstGeom prst="rect">
            <a:avLst/>
          </a:prstGeom>
          <a:noFill/>
        </p:spPr>
      </p:pic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54" name="Picture 10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4357694"/>
            <a:ext cx="714380" cy="1143008"/>
          </a:xfrm>
          <a:prstGeom prst="rect">
            <a:avLst/>
          </a:prstGeom>
          <a:noFill/>
        </p:spPr>
      </p:pic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441324"/>
            <a:ext cx="7772400" cy="830997"/>
          </a:xfrm>
        </p:spPr>
        <p:txBody>
          <a:bodyPr/>
          <a:lstStyle/>
          <a:p>
            <a:pPr algn="ctr"/>
            <a:r>
              <a:rPr lang="ru-RU" sz="4800" i="1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Доказательство. </a:t>
            </a:r>
            <a:endParaRPr lang="ru-RU" sz="4800" i="1" dirty="0">
              <a:solidFill>
                <a:schemeClr val="accent4">
                  <a:lumMod val="1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1000100" y="1285860"/>
            <a:ext cx="7848600" cy="5000660"/>
          </a:xfrm>
        </p:spPr>
        <p:txBody>
          <a:bodyPr>
            <a:normAutofit/>
          </a:bodyPr>
          <a:lstStyle/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Рассмотрим  произвольный треугольник 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АВС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треугольник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.</a:t>
            </a:r>
          </a:p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В=  АВ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Р=90</a:t>
            </a:r>
          </a:p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По теореме об угле опирающемся на диаметр окружности следует, что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Р,С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,В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  окружности     .</a:t>
            </a:r>
          </a:p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Где      -описанная окружность около треугольника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.</a:t>
            </a:r>
          </a:p>
          <a:p>
            <a:pPr>
              <a:buClr>
                <a:srgbClr val="ABFFFF"/>
              </a:buClr>
              <a:buNone/>
            </a:pPr>
            <a:endParaRPr lang="ru-RU" sz="2800" baseline="-250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baseline="-25000" dirty="0" smtClean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C:\Program Files\Common Files\Microsoft Shared\Clipart\cagcat50\BS00554_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0" y="0"/>
            <a:ext cx="1600200" cy="1447800"/>
          </a:xfrm>
          <a:prstGeom prst="rect">
            <a:avLst/>
          </a:prstGeom>
          <a:noFill/>
        </p:spPr>
      </p:pic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/>
        </p:nvGraphicFramePr>
        <p:xfrm>
          <a:off x="1000100" y="2428868"/>
          <a:ext cx="142876" cy="189419"/>
        </p:xfrm>
        <a:graphic>
          <a:graphicData uri="http://schemas.openxmlformats.org/presentationml/2006/ole">
            <p:oleObj spid="_x0000_s29698" name="Формула" r:id="rId4" imgW="164880" imgH="152280" progId="Equation.3">
              <p:embed/>
            </p:oleObj>
          </a:graphicData>
        </a:graphic>
      </p:graphicFrame>
      <p:graphicFrame>
        <p:nvGraphicFramePr>
          <p:cNvPr id="24" name="Объект 23"/>
          <p:cNvGraphicFramePr>
            <a:graphicFrameLocks noChangeAspect="1"/>
          </p:cNvGraphicFramePr>
          <p:nvPr/>
        </p:nvGraphicFramePr>
        <p:xfrm>
          <a:off x="2214546" y="2428868"/>
          <a:ext cx="165100" cy="152400"/>
        </p:xfrm>
        <a:graphic>
          <a:graphicData uri="http://schemas.openxmlformats.org/presentationml/2006/ole">
            <p:oleObj spid="_x0000_s29701" name="Формула" r:id="rId5" imgW="164880" imgH="152280" progId="Equation.3">
              <p:embed/>
            </p:oleObj>
          </a:graphicData>
        </a:graphic>
      </p:graphicFrame>
      <p:graphicFrame>
        <p:nvGraphicFramePr>
          <p:cNvPr id="25" name="Объект 24"/>
          <p:cNvGraphicFramePr>
            <a:graphicFrameLocks noChangeAspect="1"/>
          </p:cNvGraphicFramePr>
          <p:nvPr/>
        </p:nvGraphicFramePr>
        <p:xfrm>
          <a:off x="3428992" y="2285992"/>
          <a:ext cx="101600" cy="101600"/>
        </p:xfrm>
        <a:graphic>
          <a:graphicData uri="http://schemas.openxmlformats.org/presentationml/2006/ole">
            <p:oleObj spid="_x0000_s29702" name="Формула" r:id="rId6" imgW="101520" imgH="101520" progId="Equation.3">
              <p:embed/>
            </p:oleObj>
          </a:graphicData>
        </a:graphic>
      </p:graphicFrame>
      <p:graphicFrame>
        <p:nvGraphicFramePr>
          <p:cNvPr id="26" name="Объект 25"/>
          <p:cNvGraphicFramePr>
            <a:graphicFrameLocks noChangeAspect="1"/>
          </p:cNvGraphicFramePr>
          <p:nvPr/>
        </p:nvGraphicFramePr>
        <p:xfrm>
          <a:off x="6000760" y="3286124"/>
          <a:ext cx="214314" cy="269876"/>
        </p:xfrm>
        <a:graphic>
          <a:graphicData uri="http://schemas.openxmlformats.org/presentationml/2006/ole">
            <p:oleObj spid="_x0000_s29703" name="Формула" r:id="rId7" imgW="126720" imgH="126720" progId="Equation.3">
              <p:embed/>
            </p:oleObj>
          </a:graphicData>
        </a:graphic>
      </p:graphicFrame>
      <p:graphicFrame>
        <p:nvGraphicFramePr>
          <p:cNvPr id="27" name="Объект 26"/>
          <p:cNvGraphicFramePr>
            <a:graphicFrameLocks noChangeAspect="1"/>
          </p:cNvGraphicFramePr>
          <p:nvPr/>
        </p:nvGraphicFramePr>
        <p:xfrm>
          <a:off x="7786710" y="3286124"/>
          <a:ext cx="357190" cy="285752"/>
        </p:xfrm>
        <a:graphic>
          <a:graphicData uri="http://schemas.openxmlformats.org/presentationml/2006/ole">
            <p:oleObj spid="_x0000_s29704" name="Формула" r:id="rId8" imgW="152280" imgH="139680" progId="Equation.3">
              <p:embed/>
            </p:oleObj>
          </a:graphicData>
        </a:graphic>
      </p:graphicFrame>
      <p:graphicFrame>
        <p:nvGraphicFramePr>
          <p:cNvPr id="28" name="Объект 27"/>
          <p:cNvGraphicFramePr>
            <a:graphicFrameLocks noChangeAspect="1"/>
          </p:cNvGraphicFramePr>
          <p:nvPr/>
        </p:nvGraphicFramePr>
        <p:xfrm>
          <a:off x="1714480" y="3786190"/>
          <a:ext cx="285752" cy="285752"/>
        </p:xfrm>
        <a:graphic>
          <a:graphicData uri="http://schemas.openxmlformats.org/presentationml/2006/ole">
            <p:oleObj spid="_x0000_s29705" name="Формула" r:id="rId9" imgW="152280" imgH="139680" progId="Equation.3">
              <p:embed/>
            </p:oleObj>
          </a:graphicData>
        </a:graphic>
      </p:graphicFrame>
      <p:sp>
        <p:nvSpPr>
          <p:cNvPr id="29" name="Стрелка вправо 28">
            <a:hlinkClick r:id="rId10" action="ppaction://hlinksldjump"/>
          </p:cNvPr>
          <p:cNvSpPr/>
          <p:nvPr/>
        </p:nvSpPr>
        <p:spPr>
          <a:xfrm>
            <a:off x="6643702" y="6072206"/>
            <a:ext cx="42862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право 29">
            <a:hlinkClick r:id="rId11" action="ppaction://hlinksldjump"/>
          </p:cNvPr>
          <p:cNvSpPr/>
          <p:nvPr/>
        </p:nvSpPr>
        <p:spPr>
          <a:xfrm>
            <a:off x="7929586" y="5572140"/>
            <a:ext cx="428628" cy="48463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1000100" y="2285992"/>
            <a:ext cx="754380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just"/>
            <a:r>
              <a:rPr lang="en-US" sz="1400" b="1" dirty="0" smtClean="0">
                <a:solidFill>
                  <a:srgbClr val="2B2BAD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0" hangingPunct="0"/>
            <a:endParaRPr lang="en-US" sz="1400" b="1" dirty="0">
              <a:solidFill>
                <a:srgbClr val="2B2BAD"/>
              </a:solidFill>
              <a:latin typeface="Times New Roman" pitchFamily="18" charset="0"/>
            </a:endParaRPr>
          </a:p>
        </p:txBody>
      </p:sp>
      <p:sp>
        <p:nvSpPr>
          <p:cNvPr id="39951" name="Rectangle 15"/>
          <p:cNvSpPr>
            <a:spLocks noChangeArrowheads="1"/>
          </p:cNvSpPr>
          <p:nvPr/>
        </p:nvSpPr>
        <p:spPr bwMode="auto">
          <a:xfrm>
            <a:off x="2000232" y="2786058"/>
            <a:ext cx="428628" cy="500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just" eaLnBrk="0" hangingPunct="0"/>
            <a:r>
              <a:rPr lang="ru-RU" sz="1400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С1</a:t>
            </a:r>
            <a:endParaRPr lang="en-US" sz="1400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5029200" y="4114800"/>
            <a:ext cx="4114800" cy="1012825"/>
            <a:chOff x="-58" y="-440"/>
            <a:chExt cx="3675" cy="1374"/>
          </a:xfrm>
        </p:grpSpPr>
        <p:sp>
          <p:nvSpPr>
            <p:cNvPr id="39954" name="Rectangle 18"/>
            <p:cNvSpPr>
              <a:spLocks noChangeArrowheads="1"/>
            </p:cNvSpPr>
            <p:nvPr/>
          </p:nvSpPr>
          <p:spPr bwMode="auto">
            <a:xfrm>
              <a:off x="-1" y="-440"/>
              <a:ext cx="3618" cy="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just"/>
              <a:endParaRPr lang="en-US" sz="14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just" eaLnBrk="0" hangingPunct="0"/>
              <a:endParaRPr lang="en-US" sz="1400" b="1" dirty="0">
                <a:solidFill>
                  <a:srgbClr val="3333CC"/>
                </a:solidFill>
                <a:latin typeface="Times New Roman" pitchFamily="18" charset="0"/>
              </a:endParaRPr>
            </a:p>
          </p:txBody>
        </p:sp>
        <p:sp>
          <p:nvSpPr>
            <p:cNvPr id="39955" name="Rectangle 19"/>
            <p:cNvSpPr>
              <a:spLocks noChangeArrowheads="1"/>
            </p:cNvSpPr>
            <p:nvPr/>
          </p:nvSpPr>
          <p:spPr bwMode="auto">
            <a:xfrm>
              <a:off x="-58" y="-144"/>
              <a:ext cx="116" cy="1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US" sz="11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en-US" sz="11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</a:br>
              <a:endParaRPr lang="en-US" sz="11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eaLnBrk="0" hangingPunct="0"/>
              <a:endParaRPr lang="en-US" sz="2400">
                <a:latin typeface="Times New Roman" pitchFamily="18" charset="0"/>
              </a:endParaRPr>
            </a:p>
          </p:txBody>
        </p:sp>
      </p:grpSp>
      <p:sp>
        <p:nvSpPr>
          <p:cNvPr id="39959" name="Text Box 23"/>
          <p:cNvSpPr txBox="1">
            <a:spLocks noChangeArrowheads="1"/>
          </p:cNvSpPr>
          <p:nvPr/>
        </p:nvSpPr>
        <p:spPr bwMode="auto">
          <a:xfrm>
            <a:off x="1219200" y="0"/>
            <a:ext cx="7467600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endParaRPr lang="ru-RU" sz="2000" b="1" dirty="0">
              <a:solidFill>
                <a:srgbClr val="2B2BAD"/>
              </a:solidFill>
              <a:latin typeface="Times New Roman" pitchFamily="18" charset="0"/>
            </a:endParaRPr>
          </a:p>
          <a:p>
            <a:pPr algn="ctr">
              <a:lnSpc>
                <a:spcPct val="30000"/>
              </a:lnSpc>
              <a:spcBef>
                <a:spcPct val="50000"/>
              </a:spcBef>
            </a:pPr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Педальный треугольник</a:t>
            </a:r>
            <a:endParaRPr lang="ru-RU" sz="48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39960" name="Text Box 24"/>
          <p:cNvSpPr txBox="1">
            <a:spLocks noChangeArrowheads="1"/>
          </p:cNvSpPr>
          <p:nvPr/>
        </p:nvSpPr>
        <p:spPr bwMode="auto">
          <a:xfrm>
            <a:off x="1066800" y="152400"/>
            <a:ext cx="777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400">
              <a:latin typeface="Lucida Handwriting" pitchFamily="66" charset="0"/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 bwMode="auto">
          <a:xfrm flipV="1">
            <a:off x="1000100" y="4500570"/>
            <a:ext cx="6357982" cy="135732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 rot="5400000" flipH="1" flipV="1">
            <a:off x="-178627" y="2250273"/>
            <a:ext cx="4786346" cy="24288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3428992" y="1071546"/>
            <a:ext cx="3929090" cy="3429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Прямая соединительная линия 33"/>
          <p:cNvCxnSpPr/>
          <p:nvPr/>
        </p:nvCxnSpPr>
        <p:spPr bwMode="auto">
          <a:xfrm rot="5400000" flipH="1" flipV="1">
            <a:off x="4429124" y="4429132"/>
            <a:ext cx="1588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Прямая соединительная линия 37"/>
          <p:cNvCxnSpPr>
            <a:stCxn id="80" idx="4"/>
          </p:cNvCxnSpPr>
          <p:nvPr/>
        </p:nvCxnSpPr>
        <p:spPr bwMode="auto">
          <a:xfrm rot="16200000" flipH="1">
            <a:off x="4219810" y="4291255"/>
            <a:ext cx="1168727" cy="2500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Прямая соединительная линия 39"/>
          <p:cNvCxnSpPr/>
          <p:nvPr/>
        </p:nvCxnSpPr>
        <p:spPr bwMode="auto">
          <a:xfrm rot="5400000" flipH="1" flipV="1">
            <a:off x="4714876" y="2928934"/>
            <a:ext cx="857256" cy="8572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Прямая соединительная линия 41"/>
          <p:cNvCxnSpPr/>
          <p:nvPr/>
        </p:nvCxnSpPr>
        <p:spPr bwMode="auto">
          <a:xfrm rot="10800000">
            <a:off x="2357422" y="3143248"/>
            <a:ext cx="2286016" cy="6429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Прямая соединительная линия 47"/>
          <p:cNvCxnSpPr/>
          <p:nvPr/>
        </p:nvCxnSpPr>
        <p:spPr bwMode="auto">
          <a:xfrm flipV="1">
            <a:off x="2357422" y="2928934"/>
            <a:ext cx="3214710" cy="2143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Прямая соединительная линия 51"/>
          <p:cNvCxnSpPr/>
          <p:nvPr/>
        </p:nvCxnSpPr>
        <p:spPr bwMode="auto">
          <a:xfrm>
            <a:off x="2357422" y="3143248"/>
            <a:ext cx="2571768" cy="18573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Прямая соединительная линия 56"/>
          <p:cNvCxnSpPr/>
          <p:nvPr/>
        </p:nvCxnSpPr>
        <p:spPr bwMode="auto">
          <a:xfrm rot="5400000">
            <a:off x="4214810" y="3643314"/>
            <a:ext cx="2071702" cy="6429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8" name="Прямоугольник 57"/>
          <p:cNvSpPr/>
          <p:nvPr/>
        </p:nvSpPr>
        <p:spPr>
          <a:xfrm>
            <a:off x="3714744" y="1000108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/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А</a:t>
            </a:r>
            <a:endParaRPr lang="en-US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5572132" y="2571744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/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В1</a:t>
            </a:r>
            <a:endParaRPr lang="en-US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7358082" y="4357694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/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С</a:t>
            </a:r>
            <a:endParaRPr lang="en-US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786314" y="5072074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/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А</a:t>
            </a:r>
            <a:r>
              <a:rPr lang="ru-RU" b="1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1</a:t>
            </a:r>
            <a:endParaRPr lang="en-US" b="1" baseline="-25000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714348" y="5643578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/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В</a:t>
            </a:r>
            <a:endParaRPr lang="en-US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286248" y="3786190"/>
            <a:ext cx="285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/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Р</a:t>
            </a:r>
            <a:endParaRPr lang="en-US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rot="5400000" flipH="1" flipV="1">
            <a:off x="4643438" y="3786190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5400000" flipH="1" flipV="1">
            <a:off x="4572000" y="3643314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Овал 79"/>
          <p:cNvSpPr/>
          <p:nvPr/>
        </p:nvSpPr>
        <p:spPr>
          <a:xfrm>
            <a:off x="4643438" y="3786190"/>
            <a:ext cx="71438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Прямая соединительная линия 30"/>
          <p:cNvCxnSpPr>
            <a:stCxn id="80" idx="4"/>
          </p:cNvCxnSpPr>
          <p:nvPr/>
        </p:nvCxnSpPr>
        <p:spPr>
          <a:xfrm rot="5400000" flipH="1">
            <a:off x="2673894" y="1826646"/>
            <a:ext cx="2760362" cy="1250164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2214546" y="1000108"/>
            <a:ext cx="3429024" cy="29289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5" name="Объект 34"/>
          <p:cNvGraphicFramePr>
            <a:graphicFrameLocks noChangeAspect="1"/>
          </p:cNvGraphicFramePr>
          <p:nvPr/>
        </p:nvGraphicFramePr>
        <p:xfrm>
          <a:off x="5643570" y="1714488"/>
          <a:ext cx="357190" cy="285752"/>
        </p:xfrm>
        <a:graphic>
          <a:graphicData uri="http://schemas.openxmlformats.org/presentationml/2006/ole">
            <p:oleObj spid="_x0000_s26625" name="Формула" r:id="rId3" imgW="152280" imgH="139680" progId="Equation.3">
              <p:embed/>
            </p:oleObj>
          </a:graphicData>
        </a:graphic>
      </p:graphicFrame>
      <p:sp>
        <p:nvSpPr>
          <p:cNvPr id="36" name="Стрелка вправо 35">
            <a:hlinkClick r:id="rId4" action="ppaction://hlinksldjump"/>
          </p:cNvPr>
          <p:cNvSpPr/>
          <p:nvPr/>
        </p:nvSpPr>
        <p:spPr>
          <a:xfrm>
            <a:off x="8001024" y="5286388"/>
            <a:ext cx="64294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1000100" y="2285992"/>
            <a:ext cx="754380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just"/>
            <a:r>
              <a:rPr lang="en-US" sz="1400" b="1" dirty="0" smtClean="0">
                <a:solidFill>
                  <a:srgbClr val="2B2BAD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0" hangingPunct="0"/>
            <a:endParaRPr lang="en-US" sz="1400" b="1" dirty="0">
              <a:solidFill>
                <a:srgbClr val="2B2BAD"/>
              </a:solidFill>
              <a:latin typeface="Times New Roman" pitchFamily="18" charset="0"/>
            </a:endParaRPr>
          </a:p>
        </p:txBody>
      </p:sp>
      <p:sp>
        <p:nvSpPr>
          <p:cNvPr id="39951" name="Rectangle 15"/>
          <p:cNvSpPr>
            <a:spLocks noChangeArrowheads="1"/>
          </p:cNvSpPr>
          <p:nvPr/>
        </p:nvSpPr>
        <p:spPr bwMode="auto">
          <a:xfrm>
            <a:off x="2000232" y="2786058"/>
            <a:ext cx="428628" cy="500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just" eaLnBrk="0" hangingPunct="0"/>
            <a:r>
              <a:rPr lang="ru-RU" sz="1400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С1</a:t>
            </a:r>
            <a:endParaRPr lang="en-US" sz="1400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5029200" y="4114800"/>
            <a:ext cx="4114800" cy="1012825"/>
            <a:chOff x="-58" y="-440"/>
            <a:chExt cx="3675" cy="1374"/>
          </a:xfrm>
        </p:grpSpPr>
        <p:sp>
          <p:nvSpPr>
            <p:cNvPr id="39954" name="Rectangle 18"/>
            <p:cNvSpPr>
              <a:spLocks noChangeArrowheads="1"/>
            </p:cNvSpPr>
            <p:nvPr/>
          </p:nvSpPr>
          <p:spPr bwMode="auto">
            <a:xfrm>
              <a:off x="-1" y="-440"/>
              <a:ext cx="3618" cy="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just"/>
              <a:endParaRPr lang="en-US" sz="14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just" eaLnBrk="0" hangingPunct="0"/>
              <a:endParaRPr lang="en-US" sz="1400" b="1" dirty="0">
                <a:solidFill>
                  <a:srgbClr val="3333CC"/>
                </a:solidFill>
                <a:latin typeface="Times New Roman" pitchFamily="18" charset="0"/>
              </a:endParaRPr>
            </a:p>
          </p:txBody>
        </p:sp>
        <p:sp>
          <p:nvSpPr>
            <p:cNvPr id="39955" name="Rectangle 19"/>
            <p:cNvSpPr>
              <a:spLocks noChangeArrowheads="1"/>
            </p:cNvSpPr>
            <p:nvPr/>
          </p:nvSpPr>
          <p:spPr bwMode="auto">
            <a:xfrm>
              <a:off x="-58" y="-144"/>
              <a:ext cx="116" cy="1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US" sz="11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en-US" sz="11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</a:br>
              <a:endParaRPr lang="en-US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eaLnBrk="0" hangingPunct="0"/>
              <a:endParaRPr lang="en-US" sz="2400" dirty="0">
                <a:latin typeface="Times New Roman" pitchFamily="18" charset="0"/>
              </a:endParaRPr>
            </a:p>
          </p:txBody>
        </p:sp>
      </p:grpSp>
      <p:sp>
        <p:nvSpPr>
          <p:cNvPr id="39959" name="Text Box 23"/>
          <p:cNvSpPr txBox="1">
            <a:spLocks noChangeArrowheads="1"/>
          </p:cNvSpPr>
          <p:nvPr/>
        </p:nvSpPr>
        <p:spPr bwMode="auto">
          <a:xfrm>
            <a:off x="1219200" y="0"/>
            <a:ext cx="7467600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endParaRPr lang="ru-RU" sz="2000" b="1" dirty="0">
              <a:solidFill>
                <a:srgbClr val="2B2BAD"/>
              </a:solidFill>
              <a:latin typeface="Times New Roman" pitchFamily="18" charset="0"/>
            </a:endParaRPr>
          </a:p>
          <a:p>
            <a:pPr algn="ctr">
              <a:lnSpc>
                <a:spcPct val="30000"/>
              </a:lnSpc>
              <a:spcBef>
                <a:spcPct val="50000"/>
              </a:spcBef>
            </a:pPr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Педальный треугольник</a:t>
            </a:r>
            <a:endParaRPr lang="ru-RU" sz="48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39960" name="Text Box 24"/>
          <p:cNvSpPr txBox="1">
            <a:spLocks noChangeArrowheads="1"/>
          </p:cNvSpPr>
          <p:nvPr/>
        </p:nvSpPr>
        <p:spPr bwMode="auto">
          <a:xfrm>
            <a:off x="1066800" y="152400"/>
            <a:ext cx="777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400" dirty="0">
              <a:latin typeface="Lucida Handwriting" pitchFamily="66" charset="0"/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 bwMode="auto">
          <a:xfrm flipV="1">
            <a:off x="1000100" y="4500570"/>
            <a:ext cx="6357982" cy="135732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 rot="5400000" flipH="1" flipV="1">
            <a:off x="-178627" y="2250273"/>
            <a:ext cx="4786346" cy="24288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3428992" y="1071546"/>
            <a:ext cx="3929090" cy="3429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Прямая соединительная линия 33"/>
          <p:cNvCxnSpPr/>
          <p:nvPr/>
        </p:nvCxnSpPr>
        <p:spPr bwMode="auto">
          <a:xfrm rot="5400000" flipH="1" flipV="1">
            <a:off x="4429124" y="4429132"/>
            <a:ext cx="1588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Прямая соединительная линия 37"/>
          <p:cNvCxnSpPr>
            <a:stCxn id="80" idx="4"/>
          </p:cNvCxnSpPr>
          <p:nvPr/>
        </p:nvCxnSpPr>
        <p:spPr bwMode="auto">
          <a:xfrm rot="16200000" flipH="1">
            <a:off x="4219810" y="4291255"/>
            <a:ext cx="1168727" cy="2500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Прямая соединительная линия 39"/>
          <p:cNvCxnSpPr/>
          <p:nvPr/>
        </p:nvCxnSpPr>
        <p:spPr bwMode="auto">
          <a:xfrm rot="5400000" flipH="1" flipV="1">
            <a:off x="4714876" y="2928934"/>
            <a:ext cx="857256" cy="8572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Прямая соединительная линия 41"/>
          <p:cNvCxnSpPr/>
          <p:nvPr/>
        </p:nvCxnSpPr>
        <p:spPr bwMode="auto">
          <a:xfrm rot="10800000">
            <a:off x="2357422" y="3143248"/>
            <a:ext cx="2286016" cy="6429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Прямая соединительная линия 47"/>
          <p:cNvCxnSpPr/>
          <p:nvPr/>
        </p:nvCxnSpPr>
        <p:spPr bwMode="auto">
          <a:xfrm flipV="1">
            <a:off x="2357422" y="2928934"/>
            <a:ext cx="3214710" cy="2143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Прямая соединительная линия 51"/>
          <p:cNvCxnSpPr/>
          <p:nvPr/>
        </p:nvCxnSpPr>
        <p:spPr bwMode="auto">
          <a:xfrm>
            <a:off x="2357422" y="3143248"/>
            <a:ext cx="2571768" cy="18573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Прямая соединительная линия 56"/>
          <p:cNvCxnSpPr/>
          <p:nvPr/>
        </p:nvCxnSpPr>
        <p:spPr bwMode="auto">
          <a:xfrm rot="5400000">
            <a:off x="4214810" y="3643314"/>
            <a:ext cx="2071702" cy="6429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8" name="Прямоугольник 57"/>
          <p:cNvSpPr/>
          <p:nvPr/>
        </p:nvSpPr>
        <p:spPr>
          <a:xfrm>
            <a:off x="3428992" y="785794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/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А</a:t>
            </a:r>
            <a:endParaRPr lang="en-US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5572132" y="2571744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/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В1</a:t>
            </a:r>
            <a:endParaRPr lang="en-US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7358082" y="4357694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/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С</a:t>
            </a:r>
            <a:endParaRPr lang="en-US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786314" y="5072074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/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А</a:t>
            </a:r>
            <a:r>
              <a:rPr lang="ru-RU" b="1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1</a:t>
            </a:r>
            <a:endParaRPr lang="en-US" b="1" baseline="-25000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714348" y="5643578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/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В</a:t>
            </a:r>
            <a:endParaRPr lang="en-US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286248" y="3786190"/>
            <a:ext cx="285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/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Р</a:t>
            </a:r>
            <a:endParaRPr lang="en-US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rot="5400000" flipH="1" flipV="1">
            <a:off x="4643438" y="3786190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5400000" flipH="1" flipV="1">
            <a:off x="4572000" y="3643314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Овал 79"/>
          <p:cNvSpPr/>
          <p:nvPr/>
        </p:nvSpPr>
        <p:spPr>
          <a:xfrm>
            <a:off x="4643438" y="3786190"/>
            <a:ext cx="71438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Овал 28"/>
          <p:cNvSpPr/>
          <p:nvPr/>
        </p:nvSpPr>
        <p:spPr>
          <a:xfrm>
            <a:off x="2214546" y="1000108"/>
            <a:ext cx="3429024" cy="29289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31" name="Объект 3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4578" name="Формула" r:id="rId3" imgW="114120" imgH="215640" progId="Equation.3">
              <p:embed/>
            </p:oleObj>
          </a:graphicData>
        </a:graphic>
      </p:graphicFrame>
      <p:sp>
        <p:nvSpPr>
          <p:cNvPr id="33" name="Стрелка вправо 32">
            <a:hlinkClick r:id="rId4" action="ppaction://hlinksldjump"/>
          </p:cNvPr>
          <p:cNvSpPr/>
          <p:nvPr/>
        </p:nvSpPr>
        <p:spPr>
          <a:xfrm>
            <a:off x="6786578" y="6000768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rot="16200000" flipV="1">
            <a:off x="2678893" y="1821645"/>
            <a:ext cx="2714644" cy="1214446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Стрелка вправо 34">
            <a:hlinkClick r:id="rId5" action="ppaction://hlinksldjump"/>
          </p:cNvPr>
          <p:cNvSpPr/>
          <p:nvPr/>
        </p:nvSpPr>
        <p:spPr>
          <a:xfrm>
            <a:off x="7858148" y="5286388"/>
            <a:ext cx="642942" cy="4846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1000100" y="2285992"/>
            <a:ext cx="754380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just"/>
            <a:r>
              <a:rPr lang="en-US" sz="1400" b="1" dirty="0" smtClean="0">
                <a:solidFill>
                  <a:srgbClr val="2B2BAD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0" hangingPunct="0"/>
            <a:endParaRPr lang="en-US" sz="1400" b="1" dirty="0">
              <a:solidFill>
                <a:srgbClr val="2B2BAD"/>
              </a:solidFill>
              <a:latin typeface="Times New Roman" pitchFamily="18" charset="0"/>
            </a:endParaRPr>
          </a:p>
        </p:txBody>
      </p:sp>
      <p:sp>
        <p:nvSpPr>
          <p:cNvPr id="39951" name="Rectangle 15"/>
          <p:cNvSpPr>
            <a:spLocks noChangeArrowheads="1"/>
          </p:cNvSpPr>
          <p:nvPr/>
        </p:nvSpPr>
        <p:spPr bwMode="auto">
          <a:xfrm>
            <a:off x="2000232" y="2786058"/>
            <a:ext cx="428628" cy="500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just" eaLnBrk="0" hangingPunct="0"/>
            <a:r>
              <a:rPr lang="ru-RU" sz="1400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С1</a:t>
            </a:r>
            <a:endParaRPr lang="en-US" sz="1400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5029200" y="4114800"/>
            <a:ext cx="4114800" cy="1012825"/>
            <a:chOff x="-58" y="-440"/>
            <a:chExt cx="3675" cy="1374"/>
          </a:xfrm>
        </p:grpSpPr>
        <p:sp>
          <p:nvSpPr>
            <p:cNvPr id="39954" name="Rectangle 18"/>
            <p:cNvSpPr>
              <a:spLocks noChangeArrowheads="1"/>
            </p:cNvSpPr>
            <p:nvPr/>
          </p:nvSpPr>
          <p:spPr bwMode="auto">
            <a:xfrm>
              <a:off x="-1" y="-440"/>
              <a:ext cx="3618" cy="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just"/>
              <a:endParaRPr lang="en-US" sz="14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just" eaLnBrk="0" hangingPunct="0"/>
              <a:endParaRPr lang="en-US" sz="1400" b="1" dirty="0">
                <a:solidFill>
                  <a:srgbClr val="3333CC"/>
                </a:solidFill>
                <a:latin typeface="Times New Roman" pitchFamily="18" charset="0"/>
              </a:endParaRPr>
            </a:p>
          </p:txBody>
        </p:sp>
        <p:sp>
          <p:nvSpPr>
            <p:cNvPr id="39955" name="Rectangle 19"/>
            <p:cNvSpPr>
              <a:spLocks noChangeArrowheads="1"/>
            </p:cNvSpPr>
            <p:nvPr/>
          </p:nvSpPr>
          <p:spPr bwMode="auto">
            <a:xfrm>
              <a:off x="-58" y="-144"/>
              <a:ext cx="116" cy="1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US" sz="11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en-US" sz="11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</a:br>
              <a:endParaRPr lang="en-US" sz="11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eaLnBrk="0" hangingPunct="0"/>
              <a:endParaRPr lang="en-US" sz="2400">
                <a:latin typeface="Times New Roman" pitchFamily="18" charset="0"/>
              </a:endParaRPr>
            </a:p>
          </p:txBody>
        </p:sp>
      </p:grpSp>
      <p:sp>
        <p:nvSpPr>
          <p:cNvPr id="39959" name="Text Box 23"/>
          <p:cNvSpPr txBox="1">
            <a:spLocks noChangeArrowheads="1"/>
          </p:cNvSpPr>
          <p:nvPr/>
        </p:nvSpPr>
        <p:spPr bwMode="auto">
          <a:xfrm>
            <a:off x="1219200" y="0"/>
            <a:ext cx="7467600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endParaRPr lang="ru-RU" sz="2000" b="1" dirty="0">
              <a:solidFill>
                <a:srgbClr val="2B2BAD"/>
              </a:solidFill>
              <a:latin typeface="Times New Roman" pitchFamily="18" charset="0"/>
            </a:endParaRPr>
          </a:p>
          <a:p>
            <a:pPr algn="ctr">
              <a:lnSpc>
                <a:spcPct val="30000"/>
              </a:lnSpc>
              <a:spcBef>
                <a:spcPct val="50000"/>
              </a:spcBef>
            </a:pPr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Педальный треугольник</a:t>
            </a:r>
            <a:endParaRPr lang="ru-RU" sz="48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39960" name="Text Box 24"/>
          <p:cNvSpPr txBox="1">
            <a:spLocks noChangeArrowheads="1"/>
          </p:cNvSpPr>
          <p:nvPr/>
        </p:nvSpPr>
        <p:spPr bwMode="auto">
          <a:xfrm>
            <a:off x="1066800" y="152400"/>
            <a:ext cx="777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400">
              <a:latin typeface="Lucida Handwriting" pitchFamily="66" charset="0"/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 bwMode="auto">
          <a:xfrm flipV="1">
            <a:off x="1000100" y="4500570"/>
            <a:ext cx="6357982" cy="135732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 rot="5400000" flipH="1" flipV="1">
            <a:off x="-178627" y="2250273"/>
            <a:ext cx="4786346" cy="24288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3428992" y="1071546"/>
            <a:ext cx="3929090" cy="3429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Прямая соединительная линия 33"/>
          <p:cNvCxnSpPr/>
          <p:nvPr/>
        </p:nvCxnSpPr>
        <p:spPr bwMode="auto">
          <a:xfrm rot="5400000" flipH="1" flipV="1">
            <a:off x="4429124" y="4429132"/>
            <a:ext cx="1588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Прямая соединительная линия 37"/>
          <p:cNvCxnSpPr>
            <a:stCxn id="80" idx="4"/>
          </p:cNvCxnSpPr>
          <p:nvPr/>
        </p:nvCxnSpPr>
        <p:spPr bwMode="auto">
          <a:xfrm rot="16200000" flipH="1">
            <a:off x="4219810" y="4291255"/>
            <a:ext cx="1168727" cy="2500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Прямая соединительная линия 39"/>
          <p:cNvCxnSpPr/>
          <p:nvPr/>
        </p:nvCxnSpPr>
        <p:spPr bwMode="auto">
          <a:xfrm rot="5400000" flipH="1" flipV="1">
            <a:off x="4714876" y="2928934"/>
            <a:ext cx="857256" cy="8572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Прямая соединительная линия 41"/>
          <p:cNvCxnSpPr/>
          <p:nvPr/>
        </p:nvCxnSpPr>
        <p:spPr bwMode="auto">
          <a:xfrm rot="10800000">
            <a:off x="2357422" y="3143248"/>
            <a:ext cx="2286016" cy="6429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Прямая соединительная линия 47"/>
          <p:cNvCxnSpPr/>
          <p:nvPr/>
        </p:nvCxnSpPr>
        <p:spPr bwMode="auto">
          <a:xfrm flipV="1">
            <a:off x="2357422" y="2928934"/>
            <a:ext cx="3214710" cy="2143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Прямая соединительная линия 51"/>
          <p:cNvCxnSpPr/>
          <p:nvPr/>
        </p:nvCxnSpPr>
        <p:spPr bwMode="auto">
          <a:xfrm>
            <a:off x="2357422" y="3143248"/>
            <a:ext cx="2571768" cy="18573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Прямая соединительная линия 56"/>
          <p:cNvCxnSpPr/>
          <p:nvPr/>
        </p:nvCxnSpPr>
        <p:spPr bwMode="auto">
          <a:xfrm rot="5400000">
            <a:off x="4214810" y="3643314"/>
            <a:ext cx="2071702" cy="6429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8" name="Прямоугольник 57"/>
          <p:cNvSpPr/>
          <p:nvPr/>
        </p:nvSpPr>
        <p:spPr>
          <a:xfrm>
            <a:off x="3714744" y="1000108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/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А</a:t>
            </a:r>
            <a:endParaRPr lang="en-US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5572132" y="2571744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/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В1</a:t>
            </a:r>
            <a:endParaRPr lang="en-US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7358082" y="4357694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/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С</a:t>
            </a:r>
            <a:endParaRPr lang="en-US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786314" y="5072074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/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А</a:t>
            </a:r>
            <a:r>
              <a:rPr lang="ru-RU" b="1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1</a:t>
            </a:r>
            <a:endParaRPr lang="en-US" b="1" baseline="-25000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714348" y="5643578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/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В</a:t>
            </a:r>
            <a:endParaRPr lang="en-US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286248" y="3786190"/>
            <a:ext cx="285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/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Р</a:t>
            </a:r>
            <a:endParaRPr lang="en-US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rot="5400000" flipH="1" flipV="1">
            <a:off x="4643438" y="3786190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5400000" flipH="1" flipV="1">
            <a:off x="4572000" y="3643314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Овал 79"/>
          <p:cNvSpPr/>
          <p:nvPr/>
        </p:nvSpPr>
        <p:spPr>
          <a:xfrm>
            <a:off x="4643438" y="3786190"/>
            <a:ext cx="71438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Прямая соединительная линия 30"/>
          <p:cNvCxnSpPr>
            <a:stCxn id="80" idx="4"/>
          </p:cNvCxnSpPr>
          <p:nvPr/>
        </p:nvCxnSpPr>
        <p:spPr>
          <a:xfrm rot="5400000" flipH="1">
            <a:off x="2673894" y="1826646"/>
            <a:ext cx="2760362" cy="1250164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2214546" y="1000108"/>
            <a:ext cx="3429024" cy="29289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5" name="Объект 34"/>
          <p:cNvGraphicFramePr>
            <a:graphicFrameLocks noChangeAspect="1"/>
          </p:cNvGraphicFramePr>
          <p:nvPr/>
        </p:nvGraphicFramePr>
        <p:xfrm>
          <a:off x="5643570" y="1714488"/>
          <a:ext cx="357190" cy="285752"/>
        </p:xfrm>
        <a:graphic>
          <a:graphicData uri="http://schemas.openxmlformats.org/presentationml/2006/ole">
            <p:oleObj spid="_x0000_s30722" name="Формула" r:id="rId3" imgW="152280" imgH="139680" progId="Equation.3">
              <p:embed/>
            </p:oleObj>
          </a:graphicData>
        </a:graphic>
      </p:graphicFrame>
      <p:sp>
        <p:nvSpPr>
          <p:cNvPr id="33" name="Овал 32"/>
          <p:cNvSpPr/>
          <p:nvPr/>
        </p:nvSpPr>
        <p:spPr>
          <a:xfrm>
            <a:off x="0" y="3143248"/>
            <a:ext cx="5072066" cy="3000396"/>
          </a:xfrm>
          <a:prstGeom prst="ellipse">
            <a:avLst/>
          </a:prstGeom>
          <a:noFill/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4572000" y="2857496"/>
            <a:ext cx="2857520" cy="257176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право 38">
            <a:hlinkClick r:id="rId4" action="ppaction://hlinksldjump"/>
          </p:cNvPr>
          <p:cNvSpPr/>
          <p:nvPr/>
        </p:nvSpPr>
        <p:spPr>
          <a:xfrm>
            <a:off x="7572396" y="6000768"/>
            <a:ext cx="57150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>
            <a:hlinkClick r:id="rId5" action="ppaction://hlinksldjump"/>
          </p:cNvPr>
          <p:cNvSpPr/>
          <p:nvPr/>
        </p:nvSpPr>
        <p:spPr>
          <a:xfrm>
            <a:off x="8215338" y="5357826"/>
            <a:ext cx="500066" cy="48463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 вправо 42">
            <a:hlinkClick r:id="rId4" action="ppaction://hlinksldjump"/>
          </p:cNvPr>
          <p:cNvSpPr/>
          <p:nvPr/>
        </p:nvSpPr>
        <p:spPr>
          <a:xfrm>
            <a:off x="8643966" y="4786322"/>
            <a:ext cx="500034" cy="484632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3" grpId="0" animBg="1"/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441324"/>
            <a:ext cx="7772400" cy="830997"/>
          </a:xfrm>
        </p:spPr>
        <p:txBody>
          <a:bodyPr/>
          <a:lstStyle/>
          <a:p>
            <a:pPr algn="ctr"/>
            <a:r>
              <a:rPr lang="ru-RU" sz="4800" i="1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Опорные знания</a:t>
            </a:r>
            <a:endParaRPr lang="ru-RU" sz="4800" i="1" dirty="0">
              <a:solidFill>
                <a:schemeClr val="accent4">
                  <a:lumMod val="1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905000"/>
            <a:ext cx="7848600" cy="4953000"/>
          </a:xfrm>
        </p:spPr>
        <p:txBody>
          <a:bodyPr>
            <a:normAutofit/>
          </a:bodyPr>
          <a:lstStyle/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Monotype Corsiva" pitchFamily="66" charset="0"/>
              </a:rPr>
              <a:t>1.Центр описанной около треугольника окружности лежит на пересечении  </a:t>
            </a:r>
          </a:p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rgbClr val="FFFF00"/>
                </a:solidFill>
                <a:latin typeface="Monotype Corsiva" pitchFamily="66" charset="0"/>
              </a:rPr>
              <a:t>   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Monotype Corsiva" pitchFamily="66" charset="0"/>
              </a:rPr>
              <a:t>серединных  перпендикуляров  к  сторонам треугольника.</a:t>
            </a:r>
          </a:p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Monotype Corsiva" pitchFamily="66" charset="0"/>
              </a:rPr>
              <a:t>2. Точка пересечения высот –</a:t>
            </a:r>
          </a:p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                                                     ортоцентр.</a:t>
            </a:r>
          </a:p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Monotype Corsiva" pitchFamily="66" charset="0"/>
              </a:rPr>
              <a:t>3.Соединяя основания высот треугольника  получим-</a:t>
            </a:r>
          </a:p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Monotype Corsiva" pitchFamily="66" charset="0"/>
              </a:rPr>
              <a:t>                                                                                   </a:t>
            </a:r>
            <a:r>
              <a:rPr lang="ru-RU" sz="2800" dirty="0" err="1" smtClean="0">
                <a:solidFill>
                  <a:srgbClr val="002060"/>
                </a:solidFill>
                <a:effectLst/>
                <a:latin typeface="Monotype Corsiva" pitchFamily="66" charset="0"/>
              </a:rPr>
              <a:t>ортотреугольник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Monotype Corsiva" pitchFamily="66" charset="0"/>
              </a:rPr>
              <a:t>.</a:t>
            </a:r>
          </a:p>
        </p:txBody>
      </p:sp>
      <p:pic>
        <p:nvPicPr>
          <p:cNvPr id="28676" name="Picture 4" descr="C:\Program Files\Common Files\Microsoft Shared\Clipart\cagcat50\BS00554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285728"/>
            <a:ext cx="1600200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6" dur="500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  <p:bldP spid="28675" grpId="0" uiExpand="1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441324"/>
            <a:ext cx="7772400" cy="830997"/>
          </a:xfrm>
        </p:spPr>
        <p:txBody>
          <a:bodyPr/>
          <a:lstStyle/>
          <a:p>
            <a:pPr algn="ctr"/>
            <a:r>
              <a:rPr lang="ru-RU" sz="4800" i="1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Опорные знания</a:t>
            </a:r>
            <a:endParaRPr lang="ru-RU" sz="4800" i="1" dirty="0">
              <a:solidFill>
                <a:schemeClr val="accent4">
                  <a:lumMod val="1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905000"/>
            <a:ext cx="7848600" cy="4953000"/>
          </a:xfrm>
        </p:spPr>
        <p:txBody>
          <a:bodyPr>
            <a:normAutofit/>
          </a:bodyPr>
          <a:lstStyle/>
          <a:p>
            <a:pPr>
              <a:buClr>
                <a:srgbClr val="ABFFFF"/>
              </a:buClr>
              <a:buNone/>
            </a:pP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  <a:effectLst/>
                <a:latin typeface="Monotype Corsiva" pitchFamily="66" charset="0"/>
              </a:rPr>
              <a:t>4.Теорема синусов :«Стороны треугольника пропорциональны синусам противолежащих  углов.» </a:t>
            </a:r>
          </a:p>
          <a:p>
            <a:pPr>
              <a:buClr>
                <a:srgbClr val="ABFFFF"/>
              </a:buClr>
              <a:buNone/>
            </a:pP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  <a:effectLst/>
                <a:latin typeface="Monotype Corsiva" pitchFamily="66" charset="0"/>
              </a:rPr>
              <a:t>5.Вписанный угол, опирающийся на полуокружность, - прямой. </a:t>
            </a:r>
            <a:endParaRPr lang="ru-RU" sz="3200" dirty="0">
              <a:solidFill>
                <a:schemeClr val="tx2">
                  <a:lumMod val="10000"/>
                </a:schemeClr>
              </a:solidFill>
              <a:effectLst/>
              <a:latin typeface="Monotype Corsiva" pitchFamily="66" charset="0"/>
            </a:endParaRPr>
          </a:p>
        </p:txBody>
      </p:sp>
      <p:pic>
        <p:nvPicPr>
          <p:cNvPr id="28676" name="Picture 4" descr="C:\Program Files\Common Files\Microsoft Shared\Clipart\cagcat50\BS00554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285728"/>
            <a:ext cx="1600200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  <p:bldP spid="28675" grpId="0" build="p" autoUpdateAnimBg="0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441324"/>
            <a:ext cx="7772400" cy="830997"/>
          </a:xfrm>
        </p:spPr>
        <p:txBody>
          <a:bodyPr/>
          <a:lstStyle/>
          <a:p>
            <a:r>
              <a:rPr lang="ru-RU" sz="4800" i="1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Педальный треугольник  </a:t>
            </a:r>
            <a:endParaRPr lang="ru-RU" sz="4800" i="1" dirty="0">
              <a:solidFill>
                <a:schemeClr val="accent4">
                  <a:lumMod val="1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285860"/>
            <a:ext cx="7848600" cy="4786346"/>
          </a:xfrm>
        </p:spPr>
        <p:txBody>
          <a:bodyPr>
            <a:normAutofit/>
          </a:bodyPr>
          <a:lstStyle/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Monotype Corsiva" pitchFamily="66" charset="0"/>
              </a:rPr>
              <a:t>1.Рассмотрим произвольный треугольник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АВС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Monotype Corsiva" pitchFamily="66" charset="0"/>
              </a:rPr>
              <a:t>.</a:t>
            </a:r>
          </a:p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2.Выберим любую точку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 внутри нашего треугольника.</a:t>
            </a:r>
          </a:p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Monotype Corsiva" pitchFamily="66" charset="0"/>
              </a:rPr>
              <a:t>3.Опустим перпендикуляры из точки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Monotype Corsiva" pitchFamily="66" charset="0"/>
              </a:rPr>
              <a:t> на стороны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АВ,ВС,АС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Monotype Corsiva" pitchFamily="66" charset="0"/>
              </a:rPr>
              <a:t>.</a:t>
            </a:r>
          </a:p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4.Получаем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РС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РВ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РА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5.Треугольник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вершинами которого являются основания этих перпендикуляров, называется 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Педальным треугольником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треугольника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АВС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 для «педальной» точки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.</a:t>
            </a:r>
          </a:p>
        </p:txBody>
      </p:sp>
      <p:pic>
        <p:nvPicPr>
          <p:cNvPr id="28676" name="Picture 4" descr="C:\Program Files\Common Files\Microsoft Shared\Clipart\cagcat50\BS00554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3800" y="142852"/>
            <a:ext cx="1600200" cy="1447800"/>
          </a:xfrm>
          <a:prstGeom prst="rect">
            <a:avLst/>
          </a:prstGeom>
          <a:noFill/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7000892" y="6143644"/>
            <a:ext cx="64294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1000100" y="2285992"/>
            <a:ext cx="754380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just"/>
            <a:r>
              <a:rPr lang="en-US" sz="1400" b="1" dirty="0" smtClean="0">
                <a:solidFill>
                  <a:srgbClr val="2B2BAD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0" hangingPunct="0"/>
            <a:endParaRPr lang="en-US" sz="1400" b="1" dirty="0">
              <a:solidFill>
                <a:srgbClr val="2B2BAD"/>
              </a:solidFill>
              <a:latin typeface="Times New Roman" pitchFamily="18" charset="0"/>
            </a:endParaRPr>
          </a:p>
        </p:txBody>
      </p:sp>
      <p:sp>
        <p:nvSpPr>
          <p:cNvPr id="39951" name="Rectangle 15"/>
          <p:cNvSpPr>
            <a:spLocks noChangeArrowheads="1"/>
          </p:cNvSpPr>
          <p:nvPr/>
        </p:nvSpPr>
        <p:spPr bwMode="auto">
          <a:xfrm>
            <a:off x="2000232" y="2786058"/>
            <a:ext cx="428628" cy="500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just" eaLnBrk="0" hangingPunct="0"/>
            <a:r>
              <a:rPr lang="ru-RU" sz="1400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С1</a:t>
            </a:r>
            <a:endParaRPr lang="en-US" sz="1400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39956" name="Group 20"/>
          <p:cNvGrpSpPr>
            <a:grpSpLocks/>
          </p:cNvGrpSpPr>
          <p:nvPr/>
        </p:nvGrpSpPr>
        <p:grpSpPr bwMode="auto">
          <a:xfrm>
            <a:off x="5029200" y="4114800"/>
            <a:ext cx="4114800" cy="1012825"/>
            <a:chOff x="-58" y="-440"/>
            <a:chExt cx="3675" cy="1374"/>
          </a:xfrm>
        </p:grpSpPr>
        <p:sp>
          <p:nvSpPr>
            <p:cNvPr id="39954" name="Rectangle 18"/>
            <p:cNvSpPr>
              <a:spLocks noChangeArrowheads="1"/>
            </p:cNvSpPr>
            <p:nvPr/>
          </p:nvSpPr>
          <p:spPr bwMode="auto">
            <a:xfrm>
              <a:off x="-1" y="-440"/>
              <a:ext cx="3618" cy="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just"/>
              <a:endParaRPr lang="en-US" sz="14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just" eaLnBrk="0" hangingPunct="0"/>
              <a:endParaRPr lang="en-US" sz="1400" b="1" dirty="0">
                <a:solidFill>
                  <a:srgbClr val="3333CC"/>
                </a:solidFill>
                <a:latin typeface="Times New Roman" pitchFamily="18" charset="0"/>
              </a:endParaRPr>
            </a:p>
          </p:txBody>
        </p:sp>
        <p:sp>
          <p:nvSpPr>
            <p:cNvPr id="39955" name="Rectangle 19"/>
            <p:cNvSpPr>
              <a:spLocks noChangeArrowheads="1"/>
            </p:cNvSpPr>
            <p:nvPr/>
          </p:nvSpPr>
          <p:spPr bwMode="auto">
            <a:xfrm>
              <a:off x="-58" y="-144"/>
              <a:ext cx="116" cy="1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US" sz="11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en-US" sz="11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</a:br>
              <a:endParaRPr lang="en-US" sz="11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eaLnBrk="0" hangingPunct="0"/>
              <a:endParaRPr lang="en-US" sz="2400">
                <a:latin typeface="Times New Roman" pitchFamily="18" charset="0"/>
              </a:endParaRPr>
            </a:p>
          </p:txBody>
        </p:sp>
      </p:grpSp>
      <p:sp>
        <p:nvSpPr>
          <p:cNvPr id="39959" name="Text Box 23"/>
          <p:cNvSpPr txBox="1">
            <a:spLocks noChangeArrowheads="1"/>
          </p:cNvSpPr>
          <p:nvPr/>
        </p:nvSpPr>
        <p:spPr bwMode="auto">
          <a:xfrm>
            <a:off x="1219200" y="0"/>
            <a:ext cx="7467600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endParaRPr lang="ru-RU" sz="2000" b="1" dirty="0">
              <a:solidFill>
                <a:srgbClr val="2B2BAD"/>
              </a:solidFill>
              <a:latin typeface="Times New Roman" pitchFamily="18" charset="0"/>
            </a:endParaRPr>
          </a:p>
          <a:p>
            <a:pPr algn="ctr">
              <a:lnSpc>
                <a:spcPct val="30000"/>
              </a:lnSpc>
              <a:spcBef>
                <a:spcPct val="50000"/>
              </a:spcBef>
            </a:pPr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Педальный треугольник</a:t>
            </a:r>
            <a:endParaRPr lang="ru-RU" sz="48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39960" name="Text Box 24"/>
          <p:cNvSpPr txBox="1">
            <a:spLocks noChangeArrowheads="1"/>
          </p:cNvSpPr>
          <p:nvPr/>
        </p:nvSpPr>
        <p:spPr bwMode="auto">
          <a:xfrm>
            <a:off x="1066800" y="152400"/>
            <a:ext cx="777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400">
              <a:latin typeface="Lucida Handwriting" pitchFamily="66" charset="0"/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 bwMode="auto">
          <a:xfrm flipV="1">
            <a:off x="1000100" y="4500570"/>
            <a:ext cx="6357982" cy="135732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 rot="5400000" flipH="1" flipV="1">
            <a:off x="-178627" y="2250273"/>
            <a:ext cx="4786346" cy="24288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3428992" y="1071546"/>
            <a:ext cx="3929090" cy="3429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Прямая соединительная линия 33"/>
          <p:cNvCxnSpPr/>
          <p:nvPr/>
        </p:nvCxnSpPr>
        <p:spPr bwMode="auto">
          <a:xfrm rot="5400000" flipH="1" flipV="1">
            <a:off x="4429124" y="4429132"/>
            <a:ext cx="1588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Прямая соединительная линия 37"/>
          <p:cNvCxnSpPr>
            <a:stCxn id="80" idx="4"/>
          </p:cNvCxnSpPr>
          <p:nvPr/>
        </p:nvCxnSpPr>
        <p:spPr bwMode="auto">
          <a:xfrm rot="16200000" flipH="1">
            <a:off x="4219810" y="4291255"/>
            <a:ext cx="1168727" cy="2500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Прямая соединительная линия 39"/>
          <p:cNvCxnSpPr/>
          <p:nvPr/>
        </p:nvCxnSpPr>
        <p:spPr bwMode="auto">
          <a:xfrm rot="5400000" flipH="1" flipV="1">
            <a:off x="4714876" y="2928934"/>
            <a:ext cx="857256" cy="8572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Прямая соединительная линия 41"/>
          <p:cNvCxnSpPr/>
          <p:nvPr/>
        </p:nvCxnSpPr>
        <p:spPr bwMode="auto">
          <a:xfrm rot="10800000">
            <a:off x="2357422" y="3143248"/>
            <a:ext cx="2286016" cy="6429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Прямая соединительная линия 47"/>
          <p:cNvCxnSpPr/>
          <p:nvPr/>
        </p:nvCxnSpPr>
        <p:spPr bwMode="auto">
          <a:xfrm flipV="1">
            <a:off x="2357422" y="2928934"/>
            <a:ext cx="3214710" cy="2143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Прямая соединительная линия 51"/>
          <p:cNvCxnSpPr/>
          <p:nvPr/>
        </p:nvCxnSpPr>
        <p:spPr bwMode="auto">
          <a:xfrm>
            <a:off x="2357422" y="3143248"/>
            <a:ext cx="2571768" cy="18573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Прямая соединительная линия 56"/>
          <p:cNvCxnSpPr/>
          <p:nvPr/>
        </p:nvCxnSpPr>
        <p:spPr bwMode="auto">
          <a:xfrm rot="5400000">
            <a:off x="4214810" y="3643314"/>
            <a:ext cx="2071702" cy="6429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8" name="Прямоугольник 57"/>
          <p:cNvSpPr/>
          <p:nvPr/>
        </p:nvSpPr>
        <p:spPr>
          <a:xfrm>
            <a:off x="3428992" y="785794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/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А</a:t>
            </a:r>
            <a:endParaRPr lang="en-US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5572132" y="2571744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/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В1</a:t>
            </a:r>
            <a:endParaRPr lang="en-US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7358082" y="4357694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/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С</a:t>
            </a:r>
            <a:endParaRPr lang="en-US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786314" y="5072074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/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А</a:t>
            </a:r>
            <a:r>
              <a:rPr lang="ru-RU" b="1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1</a:t>
            </a:r>
            <a:endParaRPr lang="en-US" b="1" baseline="-25000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714348" y="5643578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/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В</a:t>
            </a:r>
            <a:endParaRPr lang="en-US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286248" y="3786190"/>
            <a:ext cx="285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/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Р</a:t>
            </a:r>
            <a:endParaRPr lang="en-US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rot="5400000" flipH="1" flipV="1">
            <a:off x="4643438" y="3786190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5400000" flipH="1" flipV="1">
            <a:off x="4572000" y="3643314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Овал 79"/>
          <p:cNvSpPr/>
          <p:nvPr/>
        </p:nvSpPr>
        <p:spPr>
          <a:xfrm>
            <a:off x="4643438" y="3786190"/>
            <a:ext cx="71438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Стрелка вправо 90">
            <a:hlinkClick r:id="rId2" action="ppaction://hlinksldjump"/>
          </p:cNvPr>
          <p:cNvSpPr/>
          <p:nvPr/>
        </p:nvSpPr>
        <p:spPr>
          <a:xfrm>
            <a:off x="7643834" y="542926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Стрелка вправо 94">
            <a:hlinkClick r:id="rId3" action="ppaction://hlinksldjump"/>
          </p:cNvPr>
          <p:cNvSpPr/>
          <p:nvPr/>
        </p:nvSpPr>
        <p:spPr>
          <a:xfrm>
            <a:off x="6357950" y="6143644"/>
            <a:ext cx="571504" cy="4846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441324"/>
            <a:ext cx="7772400" cy="830997"/>
          </a:xfrm>
        </p:spPr>
        <p:txBody>
          <a:bodyPr/>
          <a:lstStyle/>
          <a:p>
            <a:pPr algn="ctr"/>
            <a:r>
              <a:rPr lang="ru-RU" sz="4800" i="1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Эвристическая беседа </a:t>
            </a:r>
            <a:endParaRPr lang="ru-RU" sz="4800" i="1" dirty="0">
              <a:solidFill>
                <a:schemeClr val="accent4">
                  <a:lumMod val="1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285860"/>
            <a:ext cx="7848600" cy="4786346"/>
          </a:xfrm>
        </p:spPr>
        <p:txBody>
          <a:bodyPr>
            <a:normAutofit/>
          </a:bodyPr>
          <a:lstStyle/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Monotype Corsiva" pitchFamily="66" charset="0"/>
              </a:rPr>
              <a:t>1.Рассмотрим произвольный треугольник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АВС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Monotype Corsiva" pitchFamily="66" charset="0"/>
              </a:rPr>
              <a:t> и углы </a:t>
            </a:r>
          </a:p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 и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Р.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Чему они равняются?</a:t>
            </a:r>
          </a:p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Monotype Corsiva" pitchFamily="66" charset="0"/>
                <a:cs typeface="Times New Roman" pitchFamily="18" charset="0"/>
              </a:rPr>
              <a:t>2.На какой отрезок опираются данные углы?</a:t>
            </a:r>
          </a:p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3.Исходя из этого, какую теорему вы вспоминаете?</a:t>
            </a:r>
          </a:p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Monotype Corsiva" pitchFamily="66" charset="0"/>
                <a:cs typeface="Times New Roman" pitchFamily="18" charset="0"/>
              </a:rPr>
              <a:t>4.Чем является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АР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Monotype Corsiva" pitchFamily="66" charset="0"/>
                <a:cs typeface="Times New Roman" pitchFamily="18" charset="0"/>
              </a:rPr>
              <a:t>?</a:t>
            </a:r>
          </a:p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5.Можно ли описать около треугольника 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окружность?</a:t>
            </a:r>
          </a:p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6.Будут  лежать  точки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Р,В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,С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на этой окружности?</a:t>
            </a:r>
            <a:endParaRPr lang="ru-RU" sz="2800" baseline="-25000" dirty="0" smtClean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C:\Program Files\Common Files\Microsoft Shared\Clipart\cagcat50\BS00554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3800" y="0"/>
            <a:ext cx="1600200" cy="1447800"/>
          </a:xfrm>
          <a:prstGeom prst="rect">
            <a:avLst/>
          </a:prstGeom>
          <a:noFill/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4643438" y="6143644"/>
            <a:ext cx="5497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5357818" y="5786454"/>
            <a:ext cx="64294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441324"/>
            <a:ext cx="7772400" cy="830997"/>
          </a:xfrm>
        </p:spPr>
        <p:txBody>
          <a:bodyPr/>
          <a:lstStyle/>
          <a:p>
            <a:pPr algn="ctr"/>
            <a:r>
              <a:rPr lang="ru-RU" sz="4800" i="1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Эвристическая беседа </a:t>
            </a:r>
            <a:endParaRPr lang="ru-RU" sz="4800" i="1" dirty="0">
              <a:solidFill>
                <a:schemeClr val="accent4">
                  <a:lumMod val="1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1000100" y="1285860"/>
            <a:ext cx="7848600" cy="4786346"/>
          </a:xfrm>
        </p:spPr>
        <p:txBody>
          <a:bodyPr>
            <a:normAutofit/>
          </a:bodyPr>
          <a:lstStyle/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7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Monotype Corsiva" pitchFamily="66" charset="0"/>
              </a:rPr>
              <a:t>.Рассмотрим произвольный треугольник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АВ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Monotype Corsiva" pitchFamily="66" charset="0"/>
                <a:cs typeface="Times New Roman" pitchFamily="18" charset="0"/>
              </a:rPr>
              <a:t>Какая существует зависимость между углами и сторонами этого треугольника?</a:t>
            </a:r>
          </a:p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Monotype Corsiva" pitchFamily="66" charset="0"/>
                <a:cs typeface="Times New Roman" pitchFamily="18" charset="0"/>
              </a:rPr>
              <a:t>8.Как записать данную теорему?</a:t>
            </a: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Monotype Corsiva" pitchFamily="66" charset="0"/>
                <a:cs typeface="Times New Roman" pitchFamily="18" charset="0"/>
              </a:rPr>
              <a:t>9.Применим данную теорему к треугольнику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baseline="-25000" dirty="0" smtClean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C:\Program Files\Common Files\Microsoft Shared\Clipart\cagcat50\BS00554_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0" y="0"/>
            <a:ext cx="1600200" cy="1447800"/>
          </a:xfrm>
          <a:prstGeom prst="rect">
            <a:avLst/>
          </a:prstGeom>
          <a:noFill/>
        </p:spPr>
      </p:pic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928794" y="3143248"/>
          <a:ext cx="4786346" cy="1054106"/>
        </p:xfrm>
        <a:graphic>
          <a:graphicData uri="http://schemas.openxmlformats.org/presentationml/2006/ole">
            <p:oleObj spid="_x0000_s3074" name="Формула" r:id="rId4" imgW="1650960" imgH="393480" progId="Equation.3">
              <p:embed/>
            </p:oleObj>
          </a:graphicData>
        </a:graphic>
      </p:graphicFrame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4714884"/>
            <a:ext cx="4429156" cy="1643074"/>
          </a:xfrm>
          <a:prstGeom prst="rect">
            <a:avLst/>
          </a:prstGeom>
          <a:noFill/>
        </p:spPr>
      </p:pic>
      <p:sp>
        <p:nvSpPr>
          <p:cNvPr id="14" name="Стрелка вправо 13">
            <a:hlinkClick r:id="rId6" action="ppaction://hlinksldjump"/>
          </p:cNvPr>
          <p:cNvSpPr/>
          <p:nvPr/>
        </p:nvSpPr>
        <p:spPr>
          <a:xfrm>
            <a:off x="7858148" y="6072206"/>
            <a:ext cx="50006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441324"/>
            <a:ext cx="7772400" cy="830997"/>
          </a:xfrm>
        </p:spPr>
        <p:txBody>
          <a:bodyPr/>
          <a:lstStyle/>
          <a:p>
            <a:pPr algn="ctr"/>
            <a:r>
              <a:rPr lang="ru-RU" sz="4800" i="1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Эвристическая беседа </a:t>
            </a:r>
            <a:endParaRPr lang="ru-RU" sz="4800" i="1" dirty="0">
              <a:solidFill>
                <a:schemeClr val="accent4">
                  <a:lumMod val="1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285860"/>
            <a:ext cx="7848600" cy="4786346"/>
          </a:xfrm>
        </p:spPr>
        <p:txBody>
          <a:bodyPr>
            <a:normAutofit/>
          </a:bodyPr>
          <a:lstStyle/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Monotype Corsiva" pitchFamily="66" charset="0"/>
              </a:rPr>
              <a:t>10.Можно ли записать подобные равенства для треугольников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Monotype Corsiva" pitchFamily="66" charset="0"/>
              </a:rPr>
              <a:t> и 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aseline="-250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Monotype Corsiva" pitchFamily="66" charset="0"/>
              </a:rPr>
              <a:t>?</a:t>
            </a: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effectLst/>
              <a:latin typeface="Monotype Corsiva" pitchFamily="66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effectLst/>
              <a:latin typeface="Monotype Corsiva" pitchFamily="66" charset="0"/>
            </a:endParaRPr>
          </a:p>
          <a:p>
            <a:pPr>
              <a:buClr>
                <a:srgbClr val="ABFFFF"/>
              </a:buClr>
              <a:buNone/>
            </a:pP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 </a:t>
            </a:r>
            <a:endParaRPr lang="ru-RU" sz="2800" dirty="0" smtClean="0">
              <a:solidFill>
                <a:schemeClr val="accent4">
                  <a:lumMod val="10000"/>
                </a:schemeClr>
              </a:solidFill>
              <a:effectLst/>
              <a:latin typeface="Monotype Corsiva" pitchFamily="66" charset="0"/>
            </a:endParaRPr>
          </a:p>
        </p:txBody>
      </p:sp>
      <p:pic>
        <p:nvPicPr>
          <p:cNvPr id="28676" name="Picture 4" descr="C:\Program Files\Common Files\Microsoft Shared\Clipart\cagcat50\BS00554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3800" y="0"/>
            <a:ext cx="1600200" cy="1447800"/>
          </a:xfrm>
          <a:prstGeom prst="rect">
            <a:avLst/>
          </a:prstGeom>
          <a:noFill/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2357430"/>
            <a:ext cx="3714776" cy="1643074"/>
          </a:xfrm>
          <a:prstGeom prst="rect">
            <a:avLst/>
          </a:prstGeom>
          <a:noFill/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4071942"/>
            <a:ext cx="5357850" cy="1785950"/>
          </a:xfrm>
          <a:prstGeom prst="rect">
            <a:avLst/>
          </a:prstGeom>
          <a:noFill/>
        </p:spPr>
      </p:pic>
      <p:sp>
        <p:nvSpPr>
          <p:cNvPr id="11" name="Стрелка вправо 10">
            <a:hlinkClick r:id="rId5" action="ppaction://hlinksldjump"/>
          </p:cNvPr>
          <p:cNvSpPr/>
          <p:nvPr/>
        </p:nvSpPr>
        <p:spPr>
          <a:xfrm>
            <a:off x="7500958" y="6000768"/>
            <a:ext cx="57150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441324"/>
            <a:ext cx="7772400" cy="830997"/>
          </a:xfrm>
        </p:spPr>
        <p:txBody>
          <a:bodyPr/>
          <a:lstStyle/>
          <a:p>
            <a:pPr algn="ctr"/>
            <a:r>
              <a:rPr lang="ru-RU" sz="4800" i="1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Эвристическая беседа </a:t>
            </a:r>
            <a:endParaRPr lang="ru-RU" sz="4800" i="1" dirty="0">
              <a:solidFill>
                <a:schemeClr val="accent4">
                  <a:lumMod val="1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1000100" y="1285860"/>
            <a:ext cx="7848600" cy="5000660"/>
          </a:xfrm>
        </p:spPr>
        <p:txBody>
          <a:bodyPr>
            <a:normAutofit/>
          </a:bodyPr>
          <a:lstStyle/>
          <a:p>
            <a:pPr>
              <a:buClr>
                <a:srgbClr val="ABFFFF"/>
              </a:buClr>
              <a:buNone/>
            </a:pP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Monotype Corsiva" pitchFamily="66" charset="0"/>
                <a:cs typeface="Times New Roman" pitchFamily="18" charset="0"/>
              </a:rPr>
              <a:t>11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effectLst/>
                <a:latin typeface="Monotype Corsiva" pitchFamily="66" charset="0"/>
                <a:cs typeface="Times New Roman" pitchFamily="18" charset="0"/>
              </a:rPr>
              <a:t>.</a:t>
            </a:r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Так как мы незнаем чему равны синусы углов, то выразим их из основной теоремы синусов:</a:t>
            </a: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>
              <a:buClr>
                <a:srgbClr val="ABFFFF"/>
              </a:buClr>
              <a:buNone/>
            </a:pPr>
            <a:endParaRPr lang="ru-RU" sz="2800" baseline="-25000" dirty="0" smtClean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C:\Program Files\Common Files\Microsoft Shared\Clipart\cagcat50\BS00554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3800" y="0"/>
            <a:ext cx="1600200" cy="1447800"/>
          </a:xfrm>
          <a:prstGeom prst="rect">
            <a:avLst/>
          </a:prstGeom>
          <a:noFill/>
        </p:spPr>
      </p:pic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2500306"/>
            <a:ext cx="4071966" cy="928694"/>
          </a:xfrm>
          <a:prstGeom prst="rect">
            <a:avLst/>
          </a:prstGeom>
          <a:noFill/>
        </p:spPr>
      </p:pic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3500438"/>
            <a:ext cx="4286280" cy="1000132"/>
          </a:xfrm>
          <a:prstGeom prst="rect">
            <a:avLst/>
          </a:prstGeom>
          <a:noFill/>
        </p:spPr>
      </p:pic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9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4714884"/>
            <a:ext cx="4286280" cy="1000132"/>
          </a:xfrm>
          <a:prstGeom prst="rect">
            <a:avLst/>
          </a:prstGeom>
          <a:noFill/>
        </p:spPr>
      </p:pic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6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1845</TotalTime>
  <Words>380</Words>
  <PresentationFormat>Экран (4:3)</PresentationFormat>
  <Paragraphs>229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Техническая</vt:lpstr>
      <vt:lpstr>Формула</vt:lpstr>
      <vt:lpstr>Слайд 1</vt:lpstr>
      <vt:lpstr>Опорные знания</vt:lpstr>
      <vt:lpstr>Опорные знания</vt:lpstr>
      <vt:lpstr>Педальный треугольник  </vt:lpstr>
      <vt:lpstr>Слайд 5</vt:lpstr>
      <vt:lpstr>Эвристическая беседа </vt:lpstr>
      <vt:lpstr>Эвристическая беседа </vt:lpstr>
      <vt:lpstr>Эвристическая беседа </vt:lpstr>
      <vt:lpstr>Эвристическая беседа </vt:lpstr>
      <vt:lpstr>Эвристическая беседа </vt:lpstr>
      <vt:lpstr>Эвристическая беседа </vt:lpstr>
      <vt:lpstr>План. </vt:lpstr>
      <vt:lpstr>Доказательство. 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Нелидина Маргарита Александровна</cp:lastModifiedBy>
  <cp:revision>149</cp:revision>
  <dcterms:modified xsi:type="dcterms:W3CDTF">2010-10-26T23:51:57Z</dcterms:modified>
</cp:coreProperties>
</file>