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61" r:id="rId4"/>
    <p:sldId id="279" r:id="rId5"/>
    <p:sldId id="301" r:id="rId6"/>
    <p:sldId id="259" r:id="rId7"/>
    <p:sldId id="278" r:id="rId8"/>
    <p:sldId id="260" r:id="rId9"/>
    <p:sldId id="280" r:id="rId10"/>
    <p:sldId id="283" r:id="rId11"/>
    <p:sldId id="291" r:id="rId12"/>
    <p:sldId id="292" r:id="rId13"/>
    <p:sldId id="293" r:id="rId14"/>
    <p:sldId id="294" r:id="rId15"/>
    <p:sldId id="302" r:id="rId16"/>
    <p:sldId id="285" r:id="rId17"/>
    <p:sldId id="286" r:id="rId18"/>
    <p:sldId id="282" r:id="rId19"/>
    <p:sldId id="288" r:id="rId20"/>
    <p:sldId id="289" r:id="rId21"/>
    <p:sldId id="290" r:id="rId22"/>
    <p:sldId id="298" r:id="rId23"/>
    <p:sldId id="296" r:id="rId24"/>
    <p:sldId id="295" r:id="rId25"/>
    <p:sldId id="297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2342F-F0CD-4AC4-85EE-8ECDE5D83BC6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D6FF1-6654-4084-9845-9C8531775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734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C4E44-55E7-4045-AEE0-BD6EC7A93277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0CFF6-BEE1-45C7-834B-B01FD01798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3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0CFF6-BEE1-45C7-834B-B01FD017985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6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амка104.png"/>
          <p:cNvPicPr>
            <a:picLocks noChangeAspect="1"/>
          </p:cNvPicPr>
          <p:nvPr userDrawn="1"/>
        </p:nvPicPr>
        <p:blipFill>
          <a:blip r:embed="rId14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fiksiki-kartinki-7 (3).jp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792" y="4500570"/>
            <a:ext cx="1425157" cy="18922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32125" cy="6858000"/>
          </a:xfrm>
          <a:prstGeom prst="rect">
            <a:avLst/>
          </a:prstGeom>
        </p:spPr>
      </p:pic>
      <p:sp>
        <p:nvSpPr>
          <p:cNvPr id="2054" name="Подзаголовок 5"/>
          <p:cNvSpPr txBox="1">
            <a:spLocks/>
          </p:cNvSpPr>
          <p:nvPr/>
        </p:nvSpPr>
        <p:spPr bwMode="auto">
          <a:xfrm>
            <a:off x="2195513" y="2500313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endParaRPr lang="ru-RU" sz="1400" i="1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88640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54 «РАДУГА» Г. ВОРКУТЫ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552" y="1079530"/>
            <a:ext cx="8599018" cy="15032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для старшего дошкольного возраста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cap="all" dirty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страну купюр и монеток»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4248877"/>
            <a:ext cx="299792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solidFill>
                  <a:srgbClr val="FF0000"/>
                </a:solidFill>
                <a:effectLst/>
                <a:latin typeface="Century" pitchFamily="18" charset="0"/>
              </a:rPr>
              <a:t>АВТОР:</a:t>
            </a:r>
            <a:r>
              <a:rPr lang="ru-RU" b="1" cap="all" dirty="0">
                <a:ln w="0"/>
                <a:solidFill>
                  <a:srgbClr val="FF0000"/>
                </a:solidFill>
                <a:latin typeface="Century" pitchFamily="18" charset="0"/>
              </a:rPr>
              <a:t> </a:t>
            </a:r>
            <a:r>
              <a:rPr lang="ru-RU" b="1" cap="all" dirty="0" err="1">
                <a:ln w="0"/>
                <a:solidFill>
                  <a:srgbClr val="FF0000"/>
                </a:solidFill>
                <a:effectLst/>
                <a:latin typeface="Century" pitchFamily="18" charset="0"/>
              </a:rPr>
              <a:t>Фазылгаянова</a:t>
            </a:r>
            <a:r>
              <a:rPr lang="ru-RU" b="1" cap="all" dirty="0">
                <a:ln w="0"/>
                <a:solidFill>
                  <a:srgbClr val="FF0000"/>
                </a:solidFill>
                <a:effectLst/>
                <a:latin typeface="Century" pitchFamily="18" charset="0"/>
              </a:rPr>
              <a:t> </a:t>
            </a:r>
            <a:r>
              <a:rPr lang="ru-RU" b="1" cap="all" dirty="0" err="1">
                <a:ln w="0"/>
                <a:solidFill>
                  <a:srgbClr val="FF0000"/>
                </a:solidFill>
                <a:effectLst/>
                <a:latin typeface="Century" pitchFamily="18" charset="0"/>
              </a:rPr>
              <a:t>ю.Ф</a:t>
            </a:r>
            <a:r>
              <a:rPr lang="ru-RU" b="1" cap="all" dirty="0">
                <a:ln w="0"/>
                <a:solidFill>
                  <a:srgbClr val="FF0000"/>
                </a:solidFill>
                <a:effectLst/>
                <a:latin typeface="Century" pitchFamily="18" charset="0"/>
              </a:rPr>
              <a:t>., </a:t>
            </a:r>
            <a:r>
              <a:rPr lang="ru-RU" b="1" cap="all" dirty="0">
                <a:ln w="0"/>
                <a:solidFill>
                  <a:srgbClr val="FF0000"/>
                </a:solidFill>
                <a:latin typeface="Century" pitchFamily="18" charset="0"/>
              </a:rPr>
              <a:t>Воспитатель</a:t>
            </a:r>
            <a:endParaRPr lang="ru-RU" b="1" cap="all" dirty="0">
              <a:ln w="0"/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«Золотая антилопа»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662" y="1556792"/>
            <a:ext cx="6493138" cy="4869854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20A5CBD-DAF9-4E31-9E27-57F02B93AC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827" y="4571999"/>
            <a:ext cx="1646828" cy="185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«Где живут деньги?»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923" y="1520788"/>
            <a:ext cx="2376264" cy="2880320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2204864"/>
            <a:ext cx="2160240" cy="3079104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3980" y="3395216"/>
            <a:ext cx="2160240" cy="2988332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я\Desktop\проект\IMG_20200131_1339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556792"/>
            <a:ext cx="7232108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E4289FC-F072-4E55-A4F1-F2737D028657}"/>
              </a:ext>
            </a:extLst>
          </p:cNvPr>
          <p:cNvSpPr/>
          <p:nvPr/>
        </p:nvSpPr>
        <p:spPr>
          <a:xfrm>
            <a:off x="1763688" y="908720"/>
            <a:ext cx="5765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«Где живут деньги?»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32" y="1374329"/>
            <a:ext cx="223224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4598" y="2204864"/>
            <a:ext cx="2595636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2326618"/>
            <a:ext cx="2742108" cy="406588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8810C0B-4E98-4D04-8FDC-ED2007C57F86}"/>
              </a:ext>
            </a:extLst>
          </p:cNvPr>
          <p:cNvSpPr/>
          <p:nvPr/>
        </p:nvSpPr>
        <p:spPr>
          <a:xfrm>
            <a:off x="1979712" y="692696"/>
            <a:ext cx="5765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«Где живут деньги?»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работ детей и родителей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«Где живут деньги?»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54" y="1916832"/>
            <a:ext cx="3528392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068960"/>
            <a:ext cx="3816424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C4651A1-7F5A-4CEE-8BD7-382264689C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9972" y="722500"/>
            <a:ext cx="1646828" cy="185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работ детей и родителей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«Где живут деньги?»</a:t>
            </a:r>
          </a:p>
        </p:txBody>
      </p:sp>
      <p:pic>
        <p:nvPicPr>
          <p:cNvPr id="1026" name="Picture 2" descr="G:\IMG-20200202-WA00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916832"/>
            <a:ext cx="4472947" cy="335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C4651A1-7F5A-4CEE-8BD7-382264689C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3214" y="4545152"/>
            <a:ext cx="1646828" cy="1854647"/>
          </a:xfrm>
          <a:prstGeom prst="rect">
            <a:avLst/>
          </a:prstGeom>
        </p:spPr>
      </p:pic>
      <p:pic>
        <p:nvPicPr>
          <p:cNvPr id="1027" name="Picture 3" descr="G:\jivP3ZL8cOI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0042" y="2132856"/>
            <a:ext cx="2962275" cy="426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51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иллюстрации на тему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«Труд-основа жизни»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348" y="2348880"/>
            <a:ext cx="4125457" cy="40324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Юля\Desktop\проект\XnwrbN2bhA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1" y="1700808"/>
            <a:ext cx="3456384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единицы разных стран мира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8912" y="1196752"/>
            <a:ext cx="2736304" cy="3744416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065" y="2180861"/>
            <a:ext cx="3444383" cy="4200467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A5A0002-F46B-4863-8AD1-70ED606377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2036" y="3556529"/>
            <a:ext cx="1286750" cy="1449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«Денежные единицы  разных стран мира»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1772816"/>
            <a:ext cx="5075819" cy="4633242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BEBF15A-EF29-46C8-B5EC-FA41B3CE05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4653136"/>
            <a:ext cx="1646828" cy="185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же у купюр лицо?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Оказывается, это так интересно…..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848" y="1628800"/>
            <a:ext cx="3456383" cy="3888432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562" y="2852936"/>
            <a:ext cx="4077894" cy="3522161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172EF7A-5FE8-4CD5-8B06-3A7A0B9F2323}"/>
              </a:ext>
            </a:extLst>
          </p:cNvPr>
          <p:cNvSpPr/>
          <p:nvPr/>
        </p:nvSpPr>
        <p:spPr>
          <a:xfrm>
            <a:off x="827584" y="1556792"/>
            <a:ext cx="76328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–</a:t>
            </a:r>
          </a:p>
          <a:p>
            <a:pPr algn="ctr"/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оружие экономической 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самообороны человека 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8953A50F-A4EE-4616-9D31-9287ADECD8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2997076"/>
            <a:ext cx="2973567" cy="38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альбома «Банк национальной валюты»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45" y="1412776"/>
            <a:ext cx="3409731" cy="26320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E91C790-96C8-4126-B3DB-68DC7D4CEE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9148" y="4571801"/>
            <a:ext cx="1646828" cy="1854647"/>
          </a:xfrm>
          <a:prstGeom prst="rect">
            <a:avLst/>
          </a:prstGeom>
        </p:spPr>
      </p:pic>
      <p:pic>
        <p:nvPicPr>
          <p:cNvPr id="1026" name="Picture 2" descr="G:\IMG_27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41579"/>
            <a:ext cx="4064000" cy="2565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113" y="69269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 с альбомом 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«Банком национальной валюты» 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друзей с группы «Ромашка»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348880"/>
            <a:ext cx="4536504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4"/>
            <a:ext cx="3096344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Сюжетно-ролевая игра «Супермаркет»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00808"/>
            <a:ext cx="6048672" cy="4695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«Кому что нужно для работы»</a:t>
            </a:r>
          </a:p>
        </p:txBody>
      </p:sp>
      <p:pic>
        <p:nvPicPr>
          <p:cNvPr id="4098" name="Picture 2" descr="C:\Users\Юля\Desktop\проект\IMG_20200128_165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323770"/>
            <a:ext cx="6965404" cy="4975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Игра «Груша-яблоко»</a:t>
            </a: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00808"/>
            <a:ext cx="4032448" cy="3955401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Карта-схема «Куда исчезает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Феечка-Копеечка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96773"/>
            <a:ext cx="2736303" cy="3192355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340F10D-88B2-44CF-ABFF-56346D5375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563" y="4966219"/>
            <a:ext cx="2952328" cy="1347202"/>
          </a:xfrm>
          <a:prstGeom prst="rect">
            <a:avLst/>
          </a:prstGeom>
        </p:spPr>
      </p:pic>
      <p:pic>
        <p:nvPicPr>
          <p:cNvPr id="1026" name="Picture 2" descr="G:\IMG_27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860807"/>
            <a:ext cx="4877865" cy="345261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450000" algn="just">
              <a:buFont typeface="Wingdings" pitchFamily="2" charset="2"/>
              <a:buChar char="Ø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экономно распоряжаться  деньгами,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buFont typeface="Wingdings" pitchFamily="2" charset="2"/>
              <a:buChar char="Ø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потраченные средства не вернешь,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buFont typeface="Wingdings" pitchFamily="2" charset="2"/>
              <a:buChar char="Ø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первую очередь удовлетворяй жизненно важные потребности,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невозможно иметь все, что хочешь.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2A0B149-DD75-4FB4-ADE6-93DD1BD94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обращения с деньгами: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2114A30-67D2-45D0-81E1-01390D2A05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3885122"/>
            <a:ext cx="2436292" cy="2423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520696"/>
            <a:ext cx="3960440" cy="58326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548680"/>
            <a:ext cx="4112821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3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«Моя мечта»</a:t>
            </a:r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39" y="1196752"/>
            <a:ext cx="3882598" cy="5172834"/>
          </a:xfrm>
        </p:spPr>
      </p:pic>
      <p:pic>
        <p:nvPicPr>
          <p:cNvPr id="6" name="Объект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635" y="1196752"/>
            <a:ext cx="3882166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005984"/>
            <a:ext cx="8012822" cy="108012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31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7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практико-ориентированный</a:t>
            </a:r>
            <a:r>
              <a:rPr lang="ru-RU" sz="31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1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sz="31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3071872"/>
            <a:ext cx="8208912" cy="2304256"/>
          </a:xfrm>
        </p:spPr>
        <p:txBody>
          <a:bodyPr>
            <a:normAutofit/>
          </a:bodyPr>
          <a:lstStyle/>
          <a:p>
            <a:pPr marL="0" indent="34290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содействие финансовому просвещению и воспитанию	детей дошкольного возраста, создание необходимой мотивации для повышения их финансовой грамотности.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2074932"/>
            <a:ext cx="8434536" cy="1080120"/>
          </a:xfrm>
        </p:spPr>
        <p:txBody>
          <a:bodyPr>
            <a:normAutofit/>
          </a:bodyPr>
          <a:lstStyle/>
          <a:p>
            <a:pPr marL="0" lvl="0" indent="22860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воспитанники подготовительной группы, родители, воспитатель.  </a:t>
            </a:r>
          </a:p>
          <a:p>
            <a:pPr marL="0" lvl="0" indent="2286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D2503D1-4AD5-439C-9778-EB4E705712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4242150"/>
            <a:ext cx="1892142" cy="213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6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4360" y="1417639"/>
            <a:ext cx="8435280" cy="3451522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историей возникновении денег, о том, что служило деньгами для древних людей,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финансовую грамотность, навыки сбережения и трат для создания максимальных возможностей в своей жизни,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основы экономической культуры у детей – дошкольников,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познавательную деятельность, развивающую основы экономики, посредствам разнообразных видов детской деятельности,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коммуникативные навыки детей,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взаимоотношения в детском коллективе (взаимопомощь, взаимовыручка, дружеские отношения и пр.)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508BAF1-2982-4629-9359-BAF445A7CC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2" y="4485434"/>
            <a:ext cx="1676118" cy="1887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940966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 результаты:</a:t>
            </a: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представлений у детей об экономических понятиях: потребности, нормы жизни, деньги, товар, цена,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семьи на финансовое воспитание детей.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A6C3ACA-E27A-4A17-BC83-4F9AFCED41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308514"/>
            <a:ext cx="2150809" cy="2139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396552" y="-230631"/>
            <a:ext cx="892899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all" normalizeH="0" baseline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all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r>
              <a:rPr kumimoji="0" lang="ru-RU" sz="2800" b="1" i="1" u="none" strike="noStrike" cap="all" normalizeH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реализации проекта: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09738" indent="-457200">
              <a:buFont typeface="Wingdings" panose="05000000000000000000" pitchFamily="2" charset="2"/>
              <a:buChar char="Ø"/>
            </a:pPr>
            <a:r>
              <a:rPr kumimoji="0" lang="ru-RU" sz="2000" b="1" i="1" u="none" strike="noStrike" cap="all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  <a:r>
              <a:rPr kumimoji="0" lang="ru-RU" sz="2000" b="1" i="0" u="none" strike="noStrike" cap="all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11111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организационный -</a:t>
            </a:r>
            <a:r>
              <a:rPr lang="ru-RU" sz="2000" b="1" dirty="0">
                <a:latin typeface="Century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11111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и</a:t>
            </a:r>
            <a:r>
              <a:rPr lang="ru-RU" sz="2000" b="1" dirty="0">
                <a:latin typeface="Century" pitchFamily="18" charset="0"/>
              </a:rPr>
              <a:t>зучение методической литературы, посвященной формированию финансовой грамотности у дошкольников, подбор литературы и пособий для работы с детьми, выбор форм работы с детьми и родителями, определение и формулировка ожидаемых результатов, создание предметно-развивающей среды.</a:t>
            </a:r>
          </a:p>
          <a:p>
            <a:pPr marL="1709738" indent="-457200">
              <a:buFont typeface="Wingdings" panose="05000000000000000000" pitchFamily="2" charset="2"/>
              <a:buChar char="Ø"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1709738" indent="-457200">
              <a:buFont typeface="Wingdings" panose="05000000000000000000" pitchFamily="2" charset="2"/>
              <a:buChar char="Ø"/>
            </a:pPr>
            <a:r>
              <a:rPr kumimoji="0" lang="ru-RU" sz="2000" b="1" i="1" u="none" strike="noStrike" cap="all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  <a:r>
              <a:rPr kumimoji="0" lang="ru-RU" sz="2000" b="1" i="0" u="none" strike="noStrike" cap="all" normalizeH="0" baseline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solidFill>
                  <a:srgbClr val="11111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практическая реализация проекта.</a:t>
            </a:r>
          </a:p>
          <a:p>
            <a:pPr marL="1709738" indent="-457200">
              <a:buFont typeface="Wingdings" panose="05000000000000000000" pitchFamily="2" charset="2"/>
              <a:buChar char="Ø"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709738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этап: </a:t>
            </a:r>
            <a:r>
              <a:rPr lang="ru-RU" sz="2000" b="1" dirty="0">
                <a:solidFill>
                  <a:srgbClr val="11111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рефлексия полученных </a:t>
            </a:r>
          </a:p>
          <a:p>
            <a:pPr marL="12525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111111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    результатов, формулировка выводов.</a:t>
            </a:r>
            <a:endParaRPr lang="ru-RU" sz="2000" b="1" dirty="0">
              <a:latin typeface="Century" pitchFamily="18" charset="0"/>
              <a:cs typeface="Arial" pitchFamily="34" charset="0"/>
            </a:endParaRPr>
          </a:p>
          <a:p>
            <a:pPr marL="1252538" indent="623888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Century" pitchFamily="18" charset="0"/>
              <a:cs typeface="Arial" pitchFamily="34" charset="0"/>
            </a:endParaRPr>
          </a:p>
          <a:p>
            <a:pPr marL="1616075" marR="0" lvl="0" indent="623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B8515C2-C1F6-4541-B3D1-B3BD3CDF4E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308514"/>
            <a:ext cx="2150809" cy="213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</a:t>
            </a:r>
            <a:b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«Уроки тетушки Совы. История возникновения денег»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464" y="1844824"/>
            <a:ext cx="6048672" cy="4525963"/>
          </a:xfrm>
          <a:prstGeom prst="rect">
            <a:avLst/>
          </a:prstGeom>
          <a:ln w="762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C48C9C8-A2FC-4DF3-A8C1-9449B649F5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4360106"/>
            <a:ext cx="1782966" cy="2007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303</Words>
  <Application>Microsoft Office PowerPoint</Application>
  <PresentationFormat>Экран (4:3)</PresentationFormat>
  <Paragraphs>56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Рисование на тему «Моя мечта»</vt:lpstr>
      <vt:lpstr>Вид проекта: практико-ориентированный Продолжительность: краткосрочный </vt:lpstr>
      <vt:lpstr>Задачи:</vt:lpstr>
      <vt:lpstr> предполагаемые  результаты: </vt:lpstr>
      <vt:lpstr>Презентация PowerPoint</vt:lpstr>
      <vt:lpstr> Просмотр мультфильма  «Уроки тетушки Совы. История возникновения денег»</vt:lpstr>
      <vt:lpstr> Просмотр мультфильма «Золотая антилопа»</vt:lpstr>
      <vt:lpstr> Домашнее задание «Где живут деньги?»</vt:lpstr>
      <vt:lpstr>Презентация PowerPoint</vt:lpstr>
      <vt:lpstr>Презентация PowerPoint</vt:lpstr>
      <vt:lpstr> Выставка  совместных работ детей и родителей  «Где живут деньги?»</vt:lpstr>
      <vt:lpstr> Выставка  совместных работ детей и родителей  «Где живут деньги?»</vt:lpstr>
      <vt:lpstr> Рассматривание иллюстрации на тему «Труд-основа жизни»</vt:lpstr>
      <vt:lpstr>Денежные единицы разных стран мира</vt:lpstr>
      <vt:lpstr> Рассматривание иллюстраций  «Денежные единицы  разных стран мира»</vt:lpstr>
      <vt:lpstr> «Где же у купюр лицо? Оказывается, это так интересно…..</vt:lpstr>
      <vt:lpstr> Создание альбома «Банк национальной валюты»</vt:lpstr>
      <vt:lpstr> Познакомили с альбомом  «Банком национальной валюты»  своих друзей с группы «Ромашка» </vt:lpstr>
      <vt:lpstr>Сюжетно-ролевая игра «Супермаркет»</vt:lpstr>
      <vt:lpstr>Игра «Кому что нужно для работы»</vt:lpstr>
      <vt:lpstr>Игра «Груша-яблоко»</vt:lpstr>
      <vt:lpstr> Карта-схема «Куда исчезает Феечка-Копеечка»</vt:lpstr>
      <vt:lpstr>Правила обращения с деньгами: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домашний</cp:lastModifiedBy>
  <cp:revision>70</cp:revision>
  <dcterms:modified xsi:type="dcterms:W3CDTF">2020-07-13T18:58:37Z</dcterms:modified>
</cp:coreProperties>
</file>