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083BD2-72C4-4090-8446-29715931E323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06E9C0-9B57-41D7-8186-F8E746F059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535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493" y="1524000"/>
            <a:ext cx="9164688" cy="107721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Центр речевой активности в коррекционной группе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«Буквоград»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5600" y="457200"/>
            <a:ext cx="2504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Arial Narrow" pitchFamily="34" charset="0"/>
              </a:rPr>
              <a:t>МАДОУ Детский сад № 9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5715000"/>
            <a:ext cx="3124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latin typeface="Arial Narrow" pitchFamily="34" charset="0"/>
              </a:rPr>
              <a:t>Воспитатели:</a:t>
            </a:r>
          </a:p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latin typeface="Arial Narrow" pitchFamily="34" charset="0"/>
              </a:rPr>
              <a:t>Кондрашова Н.А.,</a:t>
            </a:r>
          </a:p>
          <a:p>
            <a:pPr algn="ctr"/>
            <a:r>
              <a:rPr lang="ru-RU" sz="2000" b="1" dirty="0" err="1" smtClean="0">
                <a:ln>
                  <a:solidFill>
                    <a:schemeClr val="tx1"/>
                  </a:solidFill>
                </a:ln>
                <a:latin typeface="Arial Narrow" pitchFamily="34" charset="0"/>
              </a:rPr>
              <a:t>Корюкина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latin typeface="Arial Narrow" pitchFamily="34" charset="0"/>
              </a:rPr>
              <a:t> Л.А.</a:t>
            </a:r>
            <a:endParaRPr lang="ru-RU" sz="2000" b="1" dirty="0">
              <a:ln>
                <a:solidFill>
                  <a:schemeClr val="tx1"/>
                </a:solidFill>
              </a:ln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457200"/>
            <a:ext cx="6553200" cy="523220"/>
          </a:xfrm>
          <a:prstGeom prst="rect">
            <a:avLst/>
          </a:prstGeom>
          <a:noFill/>
        </p:spPr>
        <p:txBody>
          <a:bodyPr wrap="square" rtlCol="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Arial Narrow" pitchFamily="34" charset="0"/>
              </a:rPr>
              <a:t>Звукопроизношение</a:t>
            </a:r>
            <a:endParaRPr lang="ru-RU" sz="2800" b="1" u="sng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3" name="Рисунок 2" descr="IMG_028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0600" y="1143000"/>
            <a:ext cx="7543800" cy="5340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152400"/>
            <a:ext cx="6019800" cy="675620"/>
          </a:xfrm>
          <a:prstGeom prst="rect">
            <a:avLst/>
          </a:prstGeom>
          <a:noFill/>
        </p:spPr>
        <p:txBody>
          <a:bodyPr wrap="square" rtlCol="0">
            <a:prstTxWarp prst="textDoubleWave1">
              <a:avLst>
                <a:gd name="adj1" fmla="val 6250"/>
                <a:gd name="adj2" fmla="val -234"/>
              </a:avLst>
            </a:prstTxWarp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Arial Narrow" pitchFamily="34" charset="0"/>
              </a:rPr>
              <a:t>Лексика</a:t>
            </a:r>
            <a:endParaRPr lang="ru-RU" sz="2800" b="1" u="sng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3" name="Рисунок 2" descr="IMG_028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09800" y="914400"/>
            <a:ext cx="4903304" cy="563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033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71600" y="1202436"/>
            <a:ext cx="6324600" cy="5312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ятно 1 4"/>
          <p:cNvSpPr/>
          <p:nvPr/>
        </p:nvSpPr>
        <p:spPr>
          <a:xfrm>
            <a:off x="6400248" y="4038600"/>
            <a:ext cx="1066800" cy="914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228600"/>
            <a:ext cx="6096000" cy="523220"/>
          </a:xfrm>
          <a:prstGeom prst="rect">
            <a:avLst/>
          </a:prstGeom>
          <a:noFill/>
        </p:spPr>
        <p:txBody>
          <a:bodyPr wrap="square" rtlCol="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Arial Narrow" pitchFamily="34" charset="0"/>
              </a:rPr>
              <a:t>Грамматический строй речи</a:t>
            </a:r>
            <a:endParaRPr lang="ru-RU" sz="2800" b="1" u="sng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4" name="Рисунок 3" descr="IMG_0286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600" y="751820"/>
            <a:ext cx="6394938" cy="4269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0286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3941" y="3429000"/>
            <a:ext cx="3340059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457200"/>
            <a:ext cx="6248400" cy="523220"/>
          </a:xfrm>
          <a:prstGeom prst="rect">
            <a:avLst/>
          </a:prstGeom>
          <a:noFill/>
        </p:spPr>
        <p:txBody>
          <a:bodyPr wrap="square" rtlCol="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Arial Narrow" pitchFamily="34" charset="0"/>
              </a:rPr>
              <a:t>Связная речь</a:t>
            </a:r>
            <a:endParaRPr lang="ru-RU" sz="2800" b="1" u="sng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3" name="Рисунок 2" descr="IMG_029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71600" y="1143000"/>
            <a:ext cx="6637973" cy="525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032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1143000"/>
            <a:ext cx="7886700" cy="525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152400"/>
            <a:ext cx="5638800" cy="675620"/>
          </a:xfrm>
          <a:prstGeom prst="rect">
            <a:avLst/>
          </a:prstGeom>
          <a:noFill/>
        </p:spPr>
        <p:txBody>
          <a:bodyPr wrap="square" rtlCol="0">
            <a:prstTxWarp prst="textWave4">
              <a:avLst/>
            </a:prstTxWarp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Arial Narrow" pitchFamily="34" charset="0"/>
              </a:rPr>
              <a:t>Грамота</a:t>
            </a:r>
            <a:endParaRPr lang="ru-RU" sz="2800" b="1" u="sng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4" name="Рисунок 3" descr="IMG_031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600" y="914400"/>
            <a:ext cx="8686800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032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19400" y="1295400"/>
            <a:ext cx="3657600" cy="548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629" y="1030016"/>
            <a:ext cx="8004742" cy="479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41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676400"/>
            <a:ext cx="7391400" cy="1745397"/>
          </a:xfrm>
          <a:prstGeom prst="rect">
            <a:avLst/>
          </a:prstGeom>
          <a:noFill/>
        </p:spPr>
        <p:txBody>
          <a:bodyPr wrap="none" rtlCol="0">
            <a:prstTxWarp prst="textInflateBottom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Спасибо за внимание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3" name="Рисунок 2" descr="12547_html_m4206438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400" y="3429000"/>
            <a:ext cx="3578336" cy="2685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4600" y="228600"/>
            <a:ext cx="4800600" cy="751820"/>
          </a:xfrm>
          <a:prstGeom prst="rect">
            <a:avLst/>
          </a:prstGeom>
          <a:noFill/>
        </p:spPr>
        <p:txBody>
          <a:bodyPr wrap="square" rtlCol="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2800" b="1" u="sng" dirty="0" err="1" smtClean="0">
                <a:solidFill>
                  <a:srgbClr val="C00000"/>
                </a:solidFill>
                <a:latin typeface="Arial Narrow" pitchFamily="34" charset="0"/>
              </a:rPr>
              <a:t>Дракоша</a:t>
            </a:r>
            <a:endParaRPr lang="ru-RU" sz="2800" b="1" u="sng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3" name="Рисунок 2" descr="IMG_032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76600" y="1143000"/>
            <a:ext cx="4393870" cy="563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81000" y="1524000"/>
            <a:ext cx="2819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В группе много уголков, среди них есть «Буквоград»,</a:t>
            </a:r>
          </a:p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Посетить который каждый рад.</a:t>
            </a:r>
          </a:p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Тут живет у нас Дракоша,</a:t>
            </a:r>
          </a:p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Он хозяин уголка, помогает нам всегда.</a:t>
            </a:r>
          </a:p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Любит с нами заниматься.</a:t>
            </a:r>
          </a:p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Учит правильно дышать                                                     </a:t>
            </a:r>
          </a:p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 артикуляционный аппарат развивать.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304800"/>
            <a:ext cx="5791200" cy="828020"/>
          </a:xfrm>
          <a:prstGeom prst="rect">
            <a:avLst/>
          </a:prstGeom>
          <a:noFill/>
        </p:spPr>
        <p:txBody>
          <a:bodyPr wrap="square" rtlCol="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Arial Narrow" pitchFamily="34" charset="0"/>
              </a:rPr>
              <a:t>Чупа и </a:t>
            </a:r>
            <a:r>
              <a:rPr lang="ru-RU" sz="2800" b="1" u="sng" dirty="0" err="1" smtClean="0">
                <a:solidFill>
                  <a:srgbClr val="C00000"/>
                </a:solidFill>
                <a:latin typeface="Arial Narrow" pitchFamily="34" charset="0"/>
              </a:rPr>
              <a:t>Чупс</a:t>
            </a:r>
            <a:endParaRPr lang="ru-RU" sz="2800" b="1" u="sng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1295400"/>
            <a:ext cx="5867400" cy="4729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Рисунок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6700" y="1219200"/>
            <a:ext cx="4800600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Рисунок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9689" y="2857500"/>
            <a:ext cx="4909421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928721" y="1447800"/>
            <a:ext cx="20628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Arial Narrow" panose="020B0606020202030204" pitchFamily="34" charset="0"/>
              </a:rPr>
              <a:t>Чупа и </a:t>
            </a:r>
            <a:r>
              <a:rPr lang="ru-RU" b="1" dirty="0" err="1">
                <a:latin typeface="Arial Narrow" panose="020B0606020202030204" pitchFamily="34" charset="0"/>
              </a:rPr>
              <a:t>Чупс</a:t>
            </a:r>
            <a:r>
              <a:rPr lang="ru-RU" b="1" dirty="0">
                <a:latin typeface="Arial Narrow" panose="020B0606020202030204" pitchFamily="34" charset="0"/>
              </a:rPr>
              <a:t> ещё там живут,</a:t>
            </a:r>
          </a:p>
          <a:p>
            <a:pPr algn="ctr"/>
            <a:r>
              <a:rPr lang="ru-RU" b="1" dirty="0">
                <a:latin typeface="Arial Narrow" panose="020B0606020202030204" pitchFamily="34" charset="0"/>
              </a:rPr>
              <a:t>Ручкам всегда на помощь придут.</a:t>
            </a:r>
          </a:p>
          <a:p>
            <a:pPr algn="ctr"/>
            <a:r>
              <a:rPr lang="ru-RU" b="1" dirty="0">
                <a:latin typeface="Arial Narrow" panose="020B0606020202030204" pitchFamily="34" charset="0"/>
              </a:rPr>
              <a:t>Мы им дружно подражаем, кисти рук мы развиваем,</a:t>
            </a:r>
          </a:p>
          <a:p>
            <a:pPr algn="ctr"/>
            <a:r>
              <a:rPr lang="ru-RU" b="1" dirty="0">
                <a:latin typeface="Arial Narrow" panose="020B0606020202030204" pitchFamily="34" charset="0"/>
              </a:rPr>
              <a:t>Координацию движений , слов мы постигаем.</a:t>
            </a:r>
          </a:p>
          <a:p>
            <a:pPr algn="ctr"/>
            <a:r>
              <a:rPr lang="ru-RU" b="1" dirty="0">
                <a:latin typeface="Arial Narrow" panose="020B0606020202030204" pitchFamily="34" charset="0"/>
              </a:rPr>
              <a:t>С друзьями нашими мы речь развиваем  в игры разные играем</a:t>
            </a:r>
          </a:p>
        </p:txBody>
      </p:sp>
      <p:sp>
        <p:nvSpPr>
          <p:cNvPr id="7" name="Пятно 1 6"/>
          <p:cNvSpPr/>
          <p:nvPr/>
        </p:nvSpPr>
        <p:spPr>
          <a:xfrm>
            <a:off x="2895600" y="2971800"/>
            <a:ext cx="1524000" cy="1295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но 1 7"/>
          <p:cNvSpPr/>
          <p:nvPr/>
        </p:nvSpPr>
        <p:spPr>
          <a:xfrm>
            <a:off x="4876800" y="3031412"/>
            <a:ext cx="1524000" cy="1311987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304800"/>
            <a:ext cx="5486400" cy="675620"/>
          </a:xfrm>
          <a:prstGeom prst="rect">
            <a:avLst/>
          </a:prstGeom>
          <a:noFill/>
        </p:spPr>
        <p:txBody>
          <a:bodyPr wrap="square" rtlCol="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Arial Narrow" pitchFamily="34" charset="0"/>
              </a:rPr>
              <a:t>Тим и Тоня</a:t>
            </a:r>
            <a:endParaRPr lang="ru-RU" sz="2800" b="1" u="sng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3" name="Рисунок 2" descr="IMG_0317.JPG"/>
          <p:cNvPicPr>
            <a:picLocks noChangeAspect="1"/>
          </p:cNvPicPr>
          <p:nvPr/>
        </p:nvPicPr>
        <p:blipFill>
          <a:blip r:embed="rId2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400" y="1181100"/>
            <a:ext cx="7772400" cy="4533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172200" y="1600200"/>
            <a:ext cx="274319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Arial Narrow" panose="020B0606020202030204" pitchFamily="34" charset="0"/>
              </a:rPr>
              <a:t>В «</a:t>
            </a:r>
            <a:r>
              <a:rPr lang="ru-RU" sz="2000" b="1" dirty="0" err="1">
                <a:latin typeface="Arial Narrow" panose="020B0606020202030204" pitchFamily="34" charset="0"/>
              </a:rPr>
              <a:t>Буквограде</a:t>
            </a:r>
            <a:r>
              <a:rPr lang="ru-RU" sz="2000" b="1" dirty="0">
                <a:latin typeface="Arial Narrow" panose="020B0606020202030204" pitchFamily="34" charset="0"/>
              </a:rPr>
              <a:t>» Тим и Тоня,</a:t>
            </a:r>
          </a:p>
          <a:p>
            <a:pPr algn="ctr"/>
            <a:r>
              <a:rPr lang="ru-RU" sz="2000" b="1" dirty="0">
                <a:latin typeface="Arial Narrow" panose="020B0606020202030204" pitchFamily="34" charset="0"/>
              </a:rPr>
              <a:t>С нами играют день ото дня,</a:t>
            </a:r>
          </a:p>
          <a:p>
            <a:pPr algn="ctr"/>
            <a:r>
              <a:rPr lang="ru-RU" sz="2000" b="1" dirty="0">
                <a:latin typeface="Arial Narrow" panose="020B0606020202030204" pitchFamily="34" charset="0"/>
              </a:rPr>
              <a:t>Звуки глухие Тим нам покажет,</a:t>
            </a:r>
          </a:p>
          <a:p>
            <a:pPr algn="ctr"/>
            <a:r>
              <a:rPr lang="ru-RU" sz="2000" b="1" dirty="0">
                <a:latin typeface="Arial Narrow" panose="020B0606020202030204" pitchFamily="34" charset="0"/>
              </a:rPr>
              <a:t>Тоня про звонкие звуки расскажет.</a:t>
            </a:r>
          </a:p>
          <a:p>
            <a:pPr algn="ctr"/>
            <a:r>
              <a:rPr lang="ru-RU" sz="2000" b="1" dirty="0">
                <a:latin typeface="Arial Narrow" panose="020B0606020202030204" pitchFamily="34" charset="0"/>
              </a:rPr>
              <a:t>Покажут где какой живёт и как песенку поет.</a:t>
            </a:r>
          </a:p>
          <a:p>
            <a:pPr algn="ctr"/>
            <a:r>
              <a:rPr lang="ru-RU" sz="2000" b="1" dirty="0">
                <a:latin typeface="Arial Narrow" panose="020B0606020202030204" pitchFamily="34" charset="0"/>
              </a:rPr>
              <a:t>Гласный звук или согласный, разбираемся прекрасно.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304800"/>
            <a:ext cx="6400800" cy="751820"/>
          </a:xfrm>
          <a:prstGeom prst="rect">
            <a:avLst/>
          </a:prstGeom>
          <a:noFill/>
        </p:spPr>
        <p:txBody>
          <a:bodyPr wrap="square" rtlCol="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Arial Narrow" pitchFamily="34" charset="0"/>
              </a:rPr>
              <a:t>Артикуляционная гимнастика</a:t>
            </a:r>
            <a:endParaRPr lang="ru-RU" sz="2800" b="1" u="sng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3" name="Рисунок 2" descr="IMG_031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81200" y="1143000"/>
            <a:ext cx="5469255" cy="50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0"/>
            <a:ext cx="5791200" cy="838200"/>
          </a:xfrm>
          <a:prstGeom prst="rect">
            <a:avLst/>
          </a:prstGeom>
          <a:noFill/>
        </p:spPr>
        <p:txBody>
          <a:bodyPr wrap="square" rtlCol="0">
            <a:prstTxWarp prst="textWave2">
              <a:avLst/>
            </a:prstTxWarp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Arial Narrow" pitchFamily="34" charset="0"/>
              </a:rPr>
              <a:t>Дыхание</a:t>
            </a:r>
            <a:endParaRPr lang="ru-RU" sz="2800" b="1" u="sng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3" name="Рисунок 2" descr="IMG_027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1066800"/>
            <a:ext cx="8305800" cy="553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030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600" y="990600"/>
            <a:ext cx="6629400" cy="449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030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19400" y="2209800"/>
            <a:ext cx="6096000" cy="4362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030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2000" y="2133600"/>
            <a:ext cx="5281808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ятно 1 6"/>
          <p:cNvSpPr/>
          <p:nvPr/>
        </p:nvSpPr>
        <p:spPr>
          <a:xfrm>
            <a:off x="6807896" y="2819400"/>
            <a:ext cx="1521912" cy="838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0" y="304800"/>
            <a:ext cx="5181600" cy="675620"/>
          </a:xfrm>
          <a:prstGeom prst="rect">
            <a:avLst/>
          </a:prstGeom>
          <a:noFill/>
        </p:spPr>
        <p:txBody>
          <a:bodyPr wrap="square" rtlCol="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Arial Narrow" pitchFamily="34" charset="0"/>
              </a:rPr>
              <a:t>Мелкая моторика</a:t>
            </a:r>
            <a:endParaRPr lang="ru-RU" sz="2800" b="1" u="sng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3" name="Рисунок 2" descr="IMG_027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6800" y="990600"/>
            <a:ext cx="6858000" cy="563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029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400" y="1066800"/>
            <a:ext cx="7794885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033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1000" y="1600200"/>
            <a:ext cx="5867400" cy="3686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8305800" cy="523220"/>
          </a:xfrm>
          <a:prstGeom prst="rect">
            <a:avLst/>
          </a:prstGeom>
          <a:noFill/>
        </p:spPr>
        <p:txBody>
          <a:bodyPr wrap="square" rtlCol="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Arial Narrow" pitchFamily="34" charset="0"/>
              </a:rPr>
              <a:t>Высшие психические функции</a:t>
            </a:r>
            <a:endParaRPr lang="ru-RU" sz="2800" b="1" u="sng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3" name="Рисунок 2" descr="IMG_027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71600" y="1037560"/>
            <a:ext cx="6324600" cy="5515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304800"/>
            <a:ext cx="7010400" cy="523220"/>
          </a:xfrm>
          <a:prstGeom prst="rect">
            <a:avLst/>
          </a:prstGeom>
          <a:noFill/>
        </p:spPr>
        <p:txBody>
          <a:bodyPr wrap="square" rtlCol="0">
            <a:prstTxWarp prst="textDoubleWave1">
              <a:avLst>
                <a:gd name="adj1" fmla="val 6250"/>
                <a:gd name="adj2" fmla="val 0"/>
              </a:avLst>
            </a:prstTxWarp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Arial Narrow" pitchFamily="34" charset="0"/>
              </a:rPr>
              <a:t>Фонематический слух</a:t>
            </a:r>
            <a:endParaRPr lang="ru-RU" sz="2800" b="1" u="sng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4" name="Рисунок 3" descr="IMG_027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4400" y="990600"/>
            <a:ext cx="7561162" cy="510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177</Words>
  <Application>Microsoft Office PowerPoint</Application>
  <PresentationFormat>Экран (4:3)</PresentationFormat>
  <Paragraphs>38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Arial Narrow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 Windows</cp:lastModifiedBy>
  <cp:revision>26</cp:revision>
  <dcterms:created xsi:type="dcterms:W3CDTF">2019-04-20T01:29:59Z</dcterms:created>
  <dcterms:modified xsi:type="dcterms:W3CDTF">2020-07-13T17:09:43Z</dcterms:modified>
</cp:coreProperties>
</file>