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6"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8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07.09.2015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3117833" y="1124744"/>
            <a:ext cx="2754280"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Змеи</a:t>
            </a:r>
            <a:endParaRPr lang="ru-RU"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Рисунок 4" descr="712 giantgartersnakesphotocreditgarynafis.jpg"/>
          <p:cNvPicPr>
            <a:picLocks noChangeAspect="1"/>
          </p:cNvPicPr>
          <p:nvPr/>
        </p:nvPicPr>
        <p:blipFill>
          <a:blip r:embed="rId3" cstate="print"/>
          <a:stretch>
            <a:fillRect/>
          </a:stretch>
        </p:blipFill>
        <p:spPr>
          <a:xfrm>
            <a:off x="179512" y="3140968"/>
            <a:ext cx="4128120" cy="30960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467544" y="404664"/>
            <a:ext cx="8352928" cy="1384995"/>
          </a:xfrm>
          <a:prstGeom prst="rect">
            <a:avLst/>
          </a:prstGeom>
        </p:spPr>
        <p:txBody>
          <a:bodyPr wrap="square">
            <a:spAutoFit/>
          </a:bodyPr>
          <a:lstStyle/>
          <a:p>
            <a:pPr algn="ctr"/>
            <a:r>
              <a:rPr lang="ru-RU" sz="2800" b="1" dirty="0" smtClean="0">
                <a:solidFill>
                  <a:srgbClr val="FF0000"/>
                </a:solidFill>
              </a:rPr>
              <a:t>Большинство змей размножаются откладкой яиц. Но некоторые виды яйцеживородящие или живородящие.</a:t>
            </a:r>
            <a:endParaRPr lang="ru-RU" sz="2800" b="1" dirty="0">
              <a:solidFill>
                <a:srgbClr val="FF0000"/>
              </a:solidFill>
            </a:endParaRPr>
          </a:p>
        </p:txBody>
      </p:sp>
      <p:pic>
        <p:nvPicPr>
          <p:cNvPr id="4" name="Рисунок 3" descr="snake_19_1420.JPG"/>
          <p:cNvPicPr>
            <a:picLocks noChangeAspect="1"/>
          </p:cNvPicPr>
          <p:nvPr/>
        </p:nvPicPr>
        <p:blipFill>
          <a:blip r:embed="rId3" cstate="print"/>
          <a:stretch>
            <a:fillRect/>
          </a:stretch>
        </p:blipFill>
        <p:spPr>
          <a:xfrm>
            <a:off x="1043608" y="1844824"/>
            <a:ext cx="6968774" cy="46805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1691680" y="260648"/>
            <a:ext cx="58968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Ископаемые виды</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рямоугольник 3"/>
          <p:cNvSpPr/>
          <p:nvPr/>
        </p:nvSpPr>
        <p:spPr>
          <a:xfrm>
            <a:off x="323528" y="1268760"/>
            <a:ext cx="8604448" cy="2308324"/>
          </a:xfrm>
          <a:prstGeom prst="rect">
            <a:avLst/>
          </a:prstGeom>
        </p:spPr>
        <p:txBody>
          <a:bodyPr wrap="square">
            <a:spAutoFit/>
          </a:bodyPr>
          <a:lstStyle/>
          <a:p>
            <a:pPr algn="ctr"/>
            <a:r>
              <a:rPr lang="ru-RU" b="1" dirty="0" smtClean="0">
                <a:solidFill>
                  <a:srgbClr val="FF0000"/>
                </a:solidFill>
              </a:rPr>
              <a:t>Одно из вымерших семейств змей — </a:t>
            </a:r>
            <a:r>
              <a:rPr lang="ru-RU" b="1" i="1" dirty="0" err="1" smtClean="0">
                <a:solidFill>
                  <a:srgbClr val="FF0000"/>
                </a:solidFill>
              </a:rPr>
              <a:t>Madtsoiidae</a:t>
            </a:r>
            <a:r>
              <a:rPr lang="ru-RU" b="1" dirty="0" smtClean="0">
                <a:solidFill>
                  <a:srgbClr val="FF0000"/>
                </a:solidFill>
              </a:rPr>
              <a:t>. К нему относится, в частности, найденный в 1987 году и описанный в 2010 году </a:t>
            </a:r>
            <a:r>
              <a:rPr lang="ru-RU" b="1" i="1" dirty="0" err="1" smtClean="0">
                <a:solidFill>
                  <a:srgbClr val="FF0000"/>
                </a:solidFill>
              </a:rPr>
              <a:t>Sanajeh</a:t>
            </a:r>
            <a:r>
              <a:rPr lang="ru-RU" b="1" i="1" dirty="0" smtClean="0">
                <a:solidFill>
                  <a:srgbClr val="FF0000"/>
                </a:solidFill>
              </a:rPr>
              <a:t> </a:t>
            </a:r>
            <a:r>
              <a:rPr lang="ru-RU" b="1" i="1" dirty="0" err="1" smtClean="0">
                <a:solidFill>
                  <a:srgbClr val="FF0000"/>
                </a:solidFill>
              </a:rPr>
              <a:t>indicus</a:t>
            </a:r>
            <a:r>
              <a:rPr lang="ru-RU" b="1" dirty="0" smtClean="0">
                <a:solidFill>
                  <a:srgbClr val="FF0000"/>
                </a:solidFill>
              </a:rPr>
              <a:t>. Он жил около 67 миллионов лет назад (в </a:t>
            </a:r>
            <a:r>
              <a:rPr lang="ru-RU" b="1" dirty="0" err="1" smtClean="0">
                <a:solidFill>
                  <a:srgbClr val="FF0000"/>
                </a:solidFill>
              </a:rPr>
              <a:t>маастрихтском</a:t>
            </a:r>
            <a:r>
              <a:rPr lang="ru-RU" b="1" dirty="0" smtClean="0">
                <a:solidFill>
                  <a:srgbClr val="FF0000"/>
                </a:solidFill>
              </a:rPr>
              <a:t> ярусе мелового периода) и имел длину 3,5 метра. Вместе с его костями были обнаружены окаменелые останки скорлупы. Это первое свидетельство того, что змеи поедали яйца и детёнышей динозавров..К этому же семейству отнесён </a:t>
            </a:r>
            <a:r>
              <a:rPr lang="ru-RU" b="1" i="1" dirty="0" err="1" smtClean="0">
                <a:solidFill>
                  <a:srgbClr val="FF0000"/>
                </a:solidFill>
              </a:rPr>
              <a:t>Najash</a:t>
            </a:r>
            <a:r>
              <a:rPr lang="ru-RU" b="1" i="1" dirty="0" smtClean="0">
                <a:solidFill>
                  <a:srgbClr val="FF0000"/>
                </a:solidFill>
              </a:rPr>
              <a:t> </a:t>
            </a:r>
            <a:r>
              <a:rPr lang="ru-RU" b="1" i="1" dirty="0" err="1" smtClean="0">
                <a:solidFill>
                  <a:srgbClr val="FF0000"/>
                </a:solidFill>
              </a:rPr>
              <a:t>rionegrina</a:t>
            </a:r>
            <a:r>
              <a:rPr lang="ru-RU" b="1" dirty="0" smtClean="0">
                <a:solidFill>
                  <a:srgbClr val="FF0000"/>
                </a:solidFill>
              </a:rPr>
              <a:t>, живший на территории Аргентины в меловом периоде, около 95 миллионов лет назад (</a:t>
            </a:r>
            <a:r>
              <a:rPr lang="ru-RU" b="1" dirty="0" err="1" smtClean="0">
                <a:solidFill>
                  <a:srgbClr val="FF0000"/>
                </a:solidFill>
              </a:rPr>
              <a:t>сеноман</a:t>
            </a:r>
            <a:r>
              <a:rPr lang="ru-RU" b="1" dirty="0" smtClean="0">
                <a:solidFill>
                  <a:srgbClr val="FF0000"/>
                </a:solidFill>
              </a:rPr>
              <a:t>). Его останки были найдены в 2006 году.</a:t>
            </a:r>
            <a:endParaRPr lang="ru-RU" b="1" dirty="0">
              <a:solidFill>
                <a:srgbClr val="FF0000"/>
              </a:solidFill>
            </a:endParaRPr>
          </a:p>
        </p:txBody>
      </p:sp>
      <p:pic>
        <p:nvPicPr>
          <p:cNvPr id="5" name="Рисунок 4" descr="Najash.jpg"/>
          <p:cNvPicPr>
            <a:picLocks noChangeAspect="1"/>
          </p:cNvPicPr>
          <p:nvPr/>
        </p:nvPicPr>
        <p:blipFill>
          <a:blip r:embed="rId3" cstate="print"/>
          <a:stretch>
            <a:fillRect/>
          </a:stretch>
        </p:blipFill>
        <p:spPr>
          <a:xfrm rot="19385149">
            <a:off x="1302062" y="3591087"/>
            <a:ext cx="2149139" cy="3016611"/>
          </a:xfrm>
          <a:prstGeom prst="rect">
            <a:avLst/>
          </a:prstGeom>
        </p:spPr>
      </p:pic>
      <p:pic>
        <p:nvPicPr>
          <p:cNvPr id="6" name="Рисунок 5" descr="getImage.jpg"/>
          <p:cNvPicPr>
            <a:picLocks noChangeAspect="1"/>
          </p:cNvPicPr>
          <p:nvPr/>
        </p:nvPicPr>
        <p:blipFill>
          <a:blip r:embed="rId4" cstate="print"/>
          <a:stretch>
            <a:fillRect/>
          </a:stretch>
        </p:blipFill>
        <p:spPr>
          <a:xfrm>
            <a:off x="4572000" y="3573016"/>
            <a:ext cx="4104456" cy="307834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683568" y="2204864"/>
            <a:ext cx="7782900" cy="1015663"/>
          </a:xfrm>
          <a:prstGeom prst="rect">
            <a:avLst/>
          </a:prstGeom>
          <a:noFill/>
          <a:effectLst>
            <a:glow rad="228600">
              <a:schemeClr val="accent2">
                <a:satMod val="175000"/>
                <a:alpha val="40000"/>
              </a:schemeClr>
            </a:glow>
            <a:outerShdw blurRad="152400" dist="317500" dir="5400000" sx="90000" sy="-19000" rotWithShape="0">
              <a:prstClr val="black">
                <a:alpha val="15000"/>
              </a:prstClr>
            </a:outerShdw>
          </a:effectLst>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6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971600" y="476672"/>
            <a:ext cx="7200800" cy="1938992"/>
          </a:xfrm>
          <a:prstGeom prst="rect">
            <a:avLst/>
          </a:prstGeom>
        </p:spPr>
        <p:txBody>
          <a:bodyPr wrap="square">
            <a:spAutoFit/>
          </a:bodyPr>
          <a:lstStyle/>
          <a:p>
            <a:pPr algn="ctr"/>
            <a:r>
              <a:rPr lang="ru-RU" sz="2000" b="1" dirty="0" err="1" smtClean="0">
                <a:solidFill>
                  <a:srgbClr val="FF0000"/>
                </a:solidFill>
              </a:rPr>
              <a:t>Зме́и</a:t>
            </a:r>
            <a:r>
              <a:rPr lang="ru-RU" sz="2000" b="1" dirty="0" smtClean="0">
                <a:solidFill>
                  <a:srgbClr val="FF0000"/>
                </a:solidFill>
              </a:rPr>
              <a:t> — подотряд пресмыкающихся отряда чешуйчатые. Живые змеи найдены на всех континентах, кроме Антарктиды и нескольких крупных островов, таких как Ирландия и Новая Зеландия, а также множества мелких островов Атлантического океана и центральной части Тихого океана.</a:t>
            </a:r>
            <a:endParaRPr lang="ru-RU" sz="2000" b="1" dirty="0">
              <a:solidFill>
                <a:srgbClr val="FF0000"/>
              </a:solidFill>
            </a:endParaRPr>
          </a:p>
        </p:txBody>
      </p:sp>
      <p:pic>
        <p:nvPicPr>
          <p:cNvPr id="5" name="Рисунок 4" descr="41a2632bef7dbe6a37cfa6d8543f68810d6965f0.preview.jpg"/>
          <p:cNvPicPr>
            <a:picLocks noChangeAspect="1"/>
          </p:cNvPicPr>
          <p:nvPr/>
        </p:nvPicPr>
        <p:blipFill>
          <a:blip r:embed="rId3" cstate="print"/>
          <a:stretch>
            <a:fillRect/>
          </a:stretch>
        </p:blipFill>
        <p:spPr>
          <a:xfrm rot="604332">
            <a:off x="660901" y="2641477"/>
            <a:ext cx="3559903" cy="36050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p:cNvSpPr/>
          <p:nvPr/>
        </p:nvSpPr>
        <p:spPr>
          <a:xfrm>
            <a:off x="4572000" y="3212976"/>
            <a:ext cx="4572000" cy="3170099"/>
          </a:xfrm>
          <a:prstGeom prst="rect">
            <a:avLst/>
          </a:prstGeom>
        </p:spPr>
        <p:txBody>
          <a:bodyPr>
            <a:spAutoFit/>
          </a:bodyPr>
          <a:lstStyle/>
          <a:p>
            <a:pPr algn="ctr"/>
            <a:r>
              <a:rPr lang="ru-RU" sz="2000" b="1" dirty="0" smtClean="0">
                <a:solidFill>
                  <a:srgbClr val="FF0000"/>
                </a:solidFill>
              </a:rPr>
              <a:t>Некоторые змеи ядовиты, </a:t>
            </a:r>
          </a:p>
          <a:p>
            <a:pPr algn="ctr"/>
            <a:r>
              <a:rPr lang="ru-RU" sz="2000" b="1" dirty="0" smtClean="0">
                <a:solidFill>
                  <a:srgbClr val="FF0000"/>
                </a:solidFill>
              </a:rPr>
              <a:t>но неядовитые представлены </a:t>
            </a:r>
            <a:r>
              <a:rPr lang="ru-RU" sz="2000" b="1" dirty="0" err="1" smtClean="0">
                <a:solidFill>
                  <a:srgbClr val="FF0000"/>
                </a:solidFill>
              </a:rPr>
              <a:t>бóльшим</a:t>
            </a:r>
            <a:r>
              <a:rPr lang="ru-RU" sz="2000" b="1" dirty="0" smtClean="0">
                <a:solidFill>
                  <a:srgbClr val="FF0000"/>
                </a:solidFill>
              </a:rPr>
              <a:t> </a:t>
            </a:r>
          </a:p>
          <a:p>
            <a:pPr algn="ctr"/>
            <a:r>
              <a:rPr lang="ru-RU" sz="2000" b="1" dirty="0" smtClean="0">
                <a:solidFill>
                  <a:srgbClr val="FF0000"/>
                </a:solidFill>
              </a:rPr>
              <a:t>количеством видов. Ядовитые пользуются ядом в первую </a:t>
            </a:r>
          </a:p>
          <a:p>
            <a:pPr algn="ctr"/>
            <a:r>
              <a:rPr lang="ru-RU" sz="2000" b="1" dirty="0" smtClean="0">
                <a:solidFill>
                  <a:srgbClr val="FF0000"/>
                </a:solidFill>
              </a:rPr>
              <a:t>очередь для охоты (чтобы</a:t>
            </a:r>
          </a:p>
          <a:p>
            <a:pPr algn="ctr"/>
            <a:r>
              <a:rPr lang="ru-RU" sz="2000" b="1" dirty="0" smtClean="0">
                <a:solidFill>
                  <a:srgbClr val="FF0000"/>
                </a:solidFill>
              </a:rPr>
              <a:t> убить жертву), а не для самозащиты. Яд некоторых видов </a:t>
            </a:r>
          </a:p>
          <a:p>
            <a:pPr algn="ctr"/>
            <a:r>
              <a:rPr lang="ru-RU" sz="2000" b="1" dirty="0" smtClean="0">
                <a:solidFill>
                  <a:srgbClr val="FF0000"/>
                </a:solidFill>
              </a:rPr>
              <a:t>достаточно силён, чтобы убить человека. </a:t>
            </a:r>
            <a:endParaRPr lang="ru-RU" sz="20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683568" y="404664"/>
            <a:ext cx="7632848" cy="1323439"/>
          </a:xfrm>
          <a:prstGeom prst="rect">
            <a:avLst/>
          </a:prstGeom>
        </p:spPr>
        <p:txBody>
          <a:bodyPr wrap="square">
            <a:spAutoFit/>
          </a:bodyPr>
          <a:lstStyle/>
          <a:p>
            <a:pPr algn="ctr"/>
            <a:r>
              <a:rPr lang="ru-RU" sz="2000" b="1" dirty="0" smtClean="0">
                <a:solidFill>
                  <a:srgbClr val="FF0000"/>
                </a:solidFill>
              </a:rPr>
              <a:t>Самые крупные известные змеи из ныне живущих на Земле — сетчатый питон и водяной удав анаконда. Длина самых мелких змей из ныне живущих — не превышает 10 сантиметров. Размер большинства змей не превышает одного метра.</a:t>
            </a:r>
            <a:endParaRPr lang="ru-RU" sz="2000" b="1" dirty="0">
              <a:solidFill>
                <a:srgbClr val="FF0000"/>
              </a:solidFill>
            </a:endParaRPr>
          </a:p>
        </p:txBody>
      </p:sp>
      <p:pic>
        <p:nvPicPr>
          <p:cNvPr id="4" name="Рисунок 3" descr="94337239_large_21.jpg"/>
          <p:cNvPicPr>
            <a:picLocks noChangeAspect="1"/>
          </p:cNvPicPr>
          <p:nvPr/>
        </p:nvPicPr>
        <p:blipFill>
          <a:blip r:embed="rId3" cstate="print"/>
          <a:stretch>
            <a:fillRect/>
          </a:stretch>
        </p:blipFill>
        <p:spPr>
          <a:xfrm rot="745904">
            <a:off x="4481825" y="2189425"/>
            <a:ext cx="4293971" cy="3888432"/>
          </a:xfrm>
          <a:prstGeom prst="rect">
            <a:avLst/>
          </a:prstGeom>
        </p:spPr>
      </p:pic>
      <p:pic>
        <p:nvPicPr>
          <p:cNvPr id="5" name="Рисунок 4" descr="61076668_1278099028_piton.jpg"/>
          <p:cNvPicPr>
            <a:picLocks noChangeAspect="1"/>
          </p:cNvPicPr>
          <p:nvPr/>
        </p:nvPicPr>
        <p:blipFill>
          <a:blip r:embed="rId4" cstate="print"/>
          <a:stretch>
            <a:fillRect/>
          </a:stretch>
        </p:blipFill>
        <p:spPr>
          <a:xfrm rot="20541283">
            <a:off x="507312" y="2206423"/>
            <a:ext cx="3950750" cy="396044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7029400"/>
          </a:xfrm>
          <a:prstGeom prst="rect">
            <a:avLst/>
          </a:prstGeom>
        </p:spPr>
      </p:pic>
      <p:sp>
        <p:nvSpPr>
          <p:cNvPr id="3" name="Прямоугольник 2"/>
          <p:cNvSpPr/>
          <p:nvPr/>
        </p:nvSpPr>
        <p:spPr>
          <a:xfrm>
            <a:off x="2411760" y="188640"/>
            <a:ext cx="43332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Внешний вид</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рямоугольник 3"/>
          <p:cNvSpPr/>
          <p:nvPr/>
        </p:nvSpPr>
        <p:spPr>
          <a:xfrm>
            <a:off x="0" y="1412776"/>
            <a:ext cx="4572000" cy="5293757"/>
          </a:xfrm>
          <a:prstGeom prst="rect">
            <a:avLst/>
          </a:prstGeom>
        </p:spPr>
        <p:txBody>
          <a:bodyPr>
            <a:spAutoFit/>
          </a:bodyPr>
          <a:lstStyle/>
          <a:p>
            <a:pPr algn="ctr"/>
            <a:r>
              <a:rPr lang="ru-RU" sz="2000" b="1" dirty="0" smtClean="0">
                <a:solidFill>
                  <a:srgbClr val="FF0000"/>
                </a:solidFill>
              </a:rPr>
              <a:t>Тело удлинённое, </a:t>
            </a:r>
          </a:p>
          <a:p>
            <a:pPr algn="ctr"/>
            <a:r>
              <a:rPr lang="ru-RU" sz="2000" b="1" dirty="0" smtClean="0">
                <a:solidFill>
                  <a:srgbClr val="FF0000"/>
                </a:solidFill>
              </a:rPr>
              <a:t>без конечностей. </a:t>
            </a:r>
          </a:p>
          <a:p>
            <a:pPr algn="ctr"/>
            <a:r>
              <a:rPr lang="ru-RU" sz="2000" b="1" dirty="0" smtClean="0">
                <a:solidFill>
                  <a:srgbClr val="FF0000"/>
                </a:solidFill>
              </a:rPr>
              <a:t>Длина тела от 10 см до 14,4 м.</a:t>
            </a:r>
          </a:p>
          <a:p>
            <a:pPr algn="ctr"/>
            <a:r>
              <a:rPr lang="ru-RU" sz="2000" b="1" dirty="0" smtClean="0">
                <a:solidFill>
                  <a:srgbClr val="FF0000"/>
                </a:solidFill>
              </a:rPr>
              <a:t>От безногих ящериц </a:t>
            </a:r>
          </a:p>
          <a:p>
            <a:pPr algn="ctr"/>
            <a:r>
              <a:rPr lang="ru-RU" sz="2000" b="1" dirty="0" smtClean="0">
                <a:solidFill>
                  <a:srgbClr val="FF0000"/>
                </a:solidFill>
              </a:rPr>
              <a:t>змеи отличаются </a:t>
            </a:r>
          </a:p>
          <a:p>
            <a:pPr algn="ctr"/>
            <a:r>
              <a:rPr lang="ru-RU" sz="2000" b="1" dirty="0" smtClean="0">
                <a:solidFill>
                  <a:srgbClr val="FF0000"/>
                </a:solidFill>
              </a:rPr>
              <a:t>подвижным </a:t>
            </a:r>
          </a:p>
          <a:p>
            <a:pPr algn="ctr"/>
            <a:r>
              <a:rPr lang="ru-RU" sz="2000" b="1" dirty="0" smtClean="0">
                <a:solidFill>
                  <a:srgbClr val="FF0000"/>
                </a:solidFill>
              </a:rPr>
              <a:t>соединением </a:t>
            </a:r>
          </a:p>
          <a:p>
            <a:pPr algn="ctr"/>
            <a:r>
              <a:rPr lang="ru-RU" sz="2000" b="1" dirty="0" smtClean="0">
                <a:solidFill>
                  <a:srgbClr val="FF0000"/>
                </a:solidFill>
              </a:rPr>
              <a:t>левой и правой </a:t>
            </a:r>
          </a:p>
          <a:p>
            <a:pPr algn="ctr"/>
            <a:r>
              <a:rPr lang="ru-RU" sz="2000" b="1" dirty="0" smtClean="0">
                <a:solidFill>
                  <a:srgbClr val="FF0000"/>
                </a:solidFill>
              </a:rPr>
              <a:t>частей челюстей </a:t>
            </a:r>
          </a:p>
          <a:p>
            <a:pPr algn="ctr"/>
            <a:r>
              <a:rPr lang="ru-RU" sz="2000" b="1" dirty="0" smtClean="0">
                <a:solidFill>
                  <a:srgbClr val="FF0000"/>
                </a:solidFill>
              </a:rPr>
              <a:t>(что даёт возможность </a:t>
            </a:r>
          </a:p>
          <a:p>
            <a:pPr algn="ctr"/>
            <a:r>
              <a:rPr lang="ru-RU" sz="2000" b="1" dirty="0" smtClean="0">
                <a:solidFill>
                  <a:srgbClr val="FF0000"/>
                </a:solidFill>
              </a:rPr>
              <a:t>заглатывать добычу </a:t>
            </a:r>
          </a:p>
          <a:p>
            <a:pPr algn="ctr"/>
            <a:r>
              <a:rPr lang="ru-RU" sz="2000" b="1" dirty="0" smtClean="0">
                <a:solidFill>
                  <a:srgbClr val="FF0000"/>
                </a:solidFill>
              </a:rPr>
              <a:t>целиком), </a:t>
            </a:r>
          </a:p>
          <a:p>
            <a:pPr algn="ctr"/>
            <a:r>
              <a:rPr lang="ru-RU" sz="2000" b="1" dirty="0" smtClean="0">
                <a:solidFill>
                  <a:srgbClr val="FF0000"/>
                </a:solidFill>
              </a:rPr>
              <a:t>отсутствием подвижных</a:t>
            </a:r>
          </a:p>
          <a:p>
            <a:pPr algn="ctr"/>
            <a:r>
              <a:rPr lang="ru-RU" sz="2000" b="1" dirty="0" smtClean="0">
                <a:solidFill>
                  <a:srgbClr val="FF0000"/>
                </a:solidFill>
              </a:rPr>
              <a:t> век и барабанной </a:t>
            </a:r>
          </a:p>
          <a:p>
            <a:pPr algn="ctr"/>
            <a:r>
              <a:rPr lang="ru-RU" sz="2000" b="1" dirty="0" smtClean="0">
                <a:solidFill>
                  <a:srgbClr val="FF0000"/>
                </a:solidFill>
              </a:rPr>
              <a:t>перепонки, </a:t>
            </a:r>
          </a:p>
          <a:p>
            <a:pPr algn="ctr"/>
            <a:r>
              <a:rPr lang="ru-RU" sz="2000" b="1" dirty="0" smtClean="0">
                <a:solidFill>
                  <a:srgbClr val="FF0000"/>
                </a:solidFill>
              </a:rPr>
              <a:t>отсутствием</a:t>
            </a:r>
          </a:p>
          <a:p>
            <a:pPr algn="ctr"/>
            <a:r>
              <a:rPr lang="ru-RU" sz="2000" b="1" dirty="0" smtClean="0">
                <a:solidFill>
                  <a:srgbClr val="FF0000"/>
                </a:solidFill>
              </a:rPr>
              <a:t>плечевого пояса.</a:t>
            </a:r>
            <a:endParaRPr lang="ru-RU" sz="2000" b="1" dirty="0">
              <a:solidFill>
                <a:srgbClr val="FF0000"/>
              </a:solidFill>
            </a:endParaRPr>
          </a:p>
        </p:txBody>
      </p:sp>
      <p:pic>
        <p:nvPicPr>
          <p:cNvPr id="5" name="Рисунок 4" descr="93250697_24.jpg"/>
          <p:cNvPicPr>
            <a:picLocks noChangeAspect="1"/>
          </p:cNvPicPr>
          <p:nvPr/>
        </p:nvPicPr>
        <p:blipFill>
          <a:blip r:embed="rId3" cstate="print"/>
          <a:stretch>
            <a:fillRect/>
          </a:stretch>
        </p:blipFill>
        <p:spPr>
          <a:xfrm>
            <a:off x="4211960" y="1052736"/>
            <a:ext cx="4438650" cy="2959100"/>
          </a:xfrm>
          <a:prstGeom prst="rect">
            <a:avLst/>
          </a:prstGeom>
        </p:spPr>
      </p:pic>
      <p:pic>
        <p:nvPicPr>
          <p:cNvPr id="6" name="Рисунок 5" descr="c556f908d87d20a88319f968bba4e7d65a4b673d.preview.jpeg"/>
          <p:cNvPicPr>
            <a:picLocks noChangeAspect="1"/>
          </p:cNvPicPr>
          <p:nvPr/>
        </p:nvPicPr>
        <p:blipFill>
          <a:blip r:embed="rId4" cstate="print"/>
          <a:stretch>
            <a:fillRect/>
          </a:stretch>
        </p:blipFill>
        <p:spPr>
          <a:xfrm>
            <a:off x="4211960" y="4005064"/>
            <a:ext cx="4536504" cy="285293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3491880" y="332656"/>
            <a:ext cx="179523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Кожа</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рямоугольник 3"/>
          <p:cNvSpPr/>
          <p:nvPr/>
        </p:nvSpPr>
        <p:spPr>
          <a:xfrm>
            <a:off x="1475656" y="1340768"/>
            <a:ext cx="6030416" cy="5016758"/>
          </a:xfrm>
          <a:prstGeom prst="rect">
            <a:avLst/>
          </a:prstGeom>
        </p:spPr>
        <p:txBody>
          <a:bodyPr wrap="square">
            <a:spAutoFit/>
          </a:bodyPr>
          <a:lstStyle/>
          <a:p>
            <a:pPr algn="ctr"/>
            <a:r>
              <a:rPr lang="ru-RU" sz="2000" b="1" dirty="0" smtClean="0">
                <a:solidFill>
                  <a:srgbClr val="FF0000"/>
                </a:solidFill>
              </a:rPr>
              <a:t>Тело змеи покрыто чешуйчатой кожей. Вопреки расхожему мнению (из-за возможной путаницы змей с червями) змеиная кожа сухая, а не влажная и слизистая. У большинства видов змей кожа со стороны живота особая и приспособлена для большего сцепления с поверхностью, облегчая перемещение. Веки змеи представлены прозрачными чешуйками и остаются постоянно закрытыми. Смена кожного покрова змеи называется шелушением или линькой. У змей кожа меняется </a:t>
            </a:r>
            <a:r>
              <a:rPr lang="ru-RU" sz="2000" b="1" dirty="0" err="1" smtClean="0">
                <a:solidFill>
                  <a:srgbClr val="FF0000"/>
                </a:solidFill>
              </a:rPr>
              <a:t>одномоментно</a:t>
            </a:r>
            <a:r>
              <a:rPr lang="ru-RU" sz="2000" b="1" dirty="0" smtClean="0">
                <a:solidFill>
                  <a:srgbClr val="FF0000"/>
                </a:solidFill>
              </a:rPr>
              <a:t> и одним слоем. Несмотря на кажущуюся неоднородность, кожный покров змеи не является дискретным и слущивание верхнего слоя кожи — эпидермиса — в процессе линьки напоминает выворачивание чулка наизнанку</a:t>
            </a:r>
            <a:endParaRPr lang="ru-RU" sz="20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683568" y="332656"/>
            <a:ext cx="7632848" cy="2862322"/>
          </a:xfrm>
          <a:prstGeom prst="rect">
            <a:avLst/>
          </a:prstGeom>
        </p:spPr>
        <p:txBody>
          <a:bodyPr wrap="square">
            <a:spAutoFit/>
          </a:bodyPr>
          <a:lstStyle/>
          <a:p>
            <a:pPr algn="ctr"/>
            <a:r>
              <a:rPr lang="ru-RU" b="1" dirty="0" smtClean="0">
                <a:solidFill>
                  <a:srgbClr val="FF0000"/>
                </a:solidFill>
              </a:rPr>
              <a:t>Форма и количество чешуек на голове, спине и животе зачастую является характерным для данного вида и используется в процессе идентификации в таксономических целях. Чешуйки называют главным образом в соответствии с их расположением на теле. У более развитых («продвинутых») змей широкие полосы ряда спинных чешуек соответствуют позвонкам, что позволяет сосчитать позвонки змеи без вскрытия. Глаза змеи покрывают специальные прозрачные чешуйки — неподвижные веки. Таким образом, их глаза фактически всегда остаются открытыми, даже во время сна. Однако они могут быть прикрыты кольцами тела.</a:t>
            </a:r>
            <a:endParaRPr lang="ru-RU" b="1" dirty="0">
              <a:solidFill>
                <a:srgbClr val="FF0000"/>
              </a:solidFill>
            </a:endParaRPr>
          </a:p>
        </p:txBody>
      </p:sp>
      <p:pic>
        <p:nvPicPr>
          <p:cNvPr id="4" name="Рисунок 3" descr="i.jpg"/>
          <p:cNvPicPr>
            <a:picLocks noChangeAspect="1"/>
          </p:cNvPicPr>
          <p:nvPr/>
        </p:nvPicPr>
        <p:blipFill>
          <a:blip r:embed="rId3" cstate="print"/>
          <a:stretch>
            <a:fillRect/>
          </a:stretch>
        </p:blipFill>
        <p:spPr>
          <a:xfrm>
            <a:off x="611560" y="3429000"/>
            <a:ext cx="3024336" cy="29008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Рисунок 4" descr="1374213167.jpg"/>
          <p:cNvPicPr>
            <a:picLocks noChangeAspect="1"/>
          </p:cNvPicPr>
          <p:nvPr/>
        </p:nvPicPr>
        <p:blipFill>
          <a:blip r:embed="rId4" cstate="print"/>
          <a:stretch>
            <a:fillRect/>
          </a:stretch>
        </p:blipFill>
        <p:spPr>
          <a:xfrm>
            <a:off x="4283968" y="3284984"/>
            <a:ext cx="4175026" cy="313448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188640"/>
            <a:ext cx="9144000" cy="6858000"/>
          </a:xfrm>
          <a:prstGeom prst="rect">
            <a:avLst/>
          </a:prstGeom>
        </p:spPr>
      </p:pic>
      <p:sp>
        <p:nvSpPr>
          <p:cNvPr id="3" name="Прямоугольник 2"/>
          <p:cNvSpPr/>
          <p:nvPr/>
        </p:nvSpPr>
        <p:spPr>
          <a:xfrm>
            <a:off x="2915816" y="404664"/>
            <a:ext cx="244092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Линька</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рямоугольник 3"/>
          <p:cNvSpPr/>
          <p:nvPr/>
        </p:nvSpPr>
        <p:spPr>
          <a:xfrm>
            <a:off x="0" y="1268760"/>
            <a:ext cx="9144000" cy="1477328"/>
          </a:xfrm>
          <a:prstGeom prst="rect">
            <a:avLst/>
          </a:prstGeom>
        </p:spPr>
        <p:txBody>
          <a:bodyPr wrap="square">
            <a:spAutoFit/>
          </a:bodyPr>
          <a:lstStyle/>
          <a:p>
            <a:pPr algn="ctr"/>
            <a:r>
              <a:rPr lang="ru-RU" b="1" dirty="0" smtClean="0">
                <a:solidFill>
                  <a:srgbClr val="FF0000"/>
                </a:solidFill>
              </a:rPr>
              <a:t>Процесс линьки (шелушения) змеи решает ряд задач. Во-первых, это замена старых, изношенных клеток кожного покрова змеи. Во-вторых, он позволяет на какое-то время избавиться от паразитов, например клещей. В-третьих, некоторым животным (например, насекомым) линька позволяет расти. Однако в случае змей значение линьки для роста было оспорено.</a:t>
            </a:r>
            <a:endParaRPr lang="ru-RU" b="1" dirty="0">
              <a:solidFill>
                <a:srgbClr val="FF0000"/>
              </a:solidFill>
            </a:endParaRPr>
          </a:p>
        </p:txBody>
      </p:sp>
      <p:pic>
        <p:nvPicPr>
          <p:cNvPr id="5" name="Рисунок 4" descr="800px-Diamond-python_moult_eye-scales.JPG"/>
          <p:cNvPicPr>
            <a:picLocks noChangeAspect="1"/>
          </p:cNvPicPr>
          <p:nvPr/>
        </p:nvPicPr>
        <p:blipFill>
          <a:blip r:embed="rId3" cstate="print"/>
          <a:stretch>
            <a:fillRect/>
          </a:stretch>
        </p:blipFill>
        <p:spPr>
          <a:xfrm>
            <a:off x="0" y="2924944"/>
            <a:ext cx="4355976" cy="3266982"/>
          </a:xfrm>
          <a:prstGeom prst="rect">
            <a:avLst/>
          </a:prstGeom>
        </p:spPr>
      </p:pic>
      <p:pic>
        <p:nvPicPr>
          <p:cNvPr id="6" name="Рисунок 5" descr="2793760.jpg"/>
          <p:cNvPicPr>
            <a:picLocks noChangeAspect="1"/>
          </p:cNvPicPr>
          <p:nvPr/>
        </p:nvPicPr>
        <p:blipFill>
          <a:blip r:embed="rId4" cstate="print"/>
          <a:stretch>
            <a:fillRect/>
          </a:stretch>
        </p:blipFill>
        <p:spPr>
          <a:xfrm>
            <a:off x="4355976" y="2924944"/>
            <a:ext cx="4788024" cy="33123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49051199.jpg"/>
          <p:cNvPicPr>
            <a:picLocks noChangeAspect="1"/>
          </p:cNvPicPr>
          <p:nvPr/>
        </p:nvPicPr>
        <p:blipFill>
          <a:blip r:embed="rId2" cstate="print"/>
          <a:stretch>
            <a:fillRect/>
          </a:stretch>
        </p:blipFill>
        <p:spPr>
          <a:xfrm>
            <a:off x="0" y="0"/>
            <a:ext cx="9144000" cy="6858000"/>
          </a:xfrm>
          <a:prstGeom prst="rect">
            <a:avLst/>
          </a:prstGeom>
        </p:spPr>
      </p:pic>
      <p:sp>
        <p:nvSpPr>
          <p:cNvPr id="4" name="Прямоугольник 3"/>
          <p:cNvSpPr/>
          <p:nvPr/>
        </p:nvSpPr>
        <p:spPr>
          <a:xfrm>
            <a:off x="0" y="404664"/>
            <a:ext cx="9144000" cy="1631216"/>
          </a:xfrm>
          <a:prstGeom prst="rect">
            <a:avLst/>
          </a:prstGeom>
        </p:spPr>
        <p:txBody>
          <a:bodyPr wrap="square">
            <a:spAutoFit/>
          </a:bodyPr>
          <a:lstStyle/>
          <a:p>
            <a:pPr algn="ctr"/>
            <a:r>
              <a:rPr lang="ru-RU" sz="2000" b="1" dirty="0" smtClean="0">
                <a:solidFill>
                  <a:srgbClr val="FF0000"/>
                </a:solidFill>
              </a:rPr>
              <a:t>Змеи освоили практически все жизненные пространства Земли, кроме воздушного. Они встречаются на всех материках, кроме Антарктиды. Змеи распространены от Полярного круга на севере до южной оконечности Американского материка. Особенно многочисленны они в тропических областях Азии, Африки, Южной Америки и в Австралии.</a:t>
            </a:r>
            <a:endParaRPr lang="ru-RU" sz="2000" b="1" dirty="0">
              <a:solidFill>
                <a:srgbClr val="FF0000"/>
              </a:solidFill>
            </a:endParaRPr>
          </a:p>
        </p:txBody>
      </p:sp>
      <p:pic>
        <p:nvPicPr>
          <p:cNvPr id="5" name="Рисунок 4" descr="6444.jpg"/>
          <p:cNvPicPr>
            <a:picLocks noChangeAspect="1"/>
          </p:cNvPicPr>
          <p:nvPr/>
        </p:nvPicPr>
        <p:blipFill>
          <a:blip r:embed="rId3" cstate="print"/>
          <a:stretch>
            <a:fillRect/>
          </a:stretch>
        </p:blipFill>
        <p:spPr>
          <a:xfrm>
            <a:off x="467544" y="2564904"/>
            <a:ext cx="4258759" cy="331236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653276190.jpg"/>
          <p:cNvPicPr>
            <a:picLocks noChangeAspect="1"/>
          </p:cNvPicPr>
          <p:nvPr/>
        </p:nvPicPr>
        <p:blipFill>
          <a:blip r:embed="rId4" cstate="print"/>
          <a:stretch>
            <a:fillRect/>
          </a:stretch>
        </p:blipFill>
        <p:spPr>
          <a:xfrm>
            <a:off x="5076056" y="2204864"/>
            <a:ext cx="3528392" cy="431745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9051199.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323528" y="476672"/>
            <a:ext cx="8568952" cy="1938992"/>
          </a:xfrm>
          <a:prstGeom prst="rect">
            <a:avLst/>
          </a:prstGeom>
        </p:spPr>
        <p:txBody>
          <a:bodyPr wrap="square">
            <a:spAutoFit/>
          </a:bodyPr>
          <a:lstStyle/>
          <a:p>
            <a:pPr algn="ctr"/>
            <a:r>
              <a:rPr lang="ru-RU" sz="2000" b="1" dirty="0" smtClean="0">
                <a:solidFill>
                  <a:srgbClr val="FF0000"/>
                </a:solidFill>
              </a:rPr>
              <a:t>Все известные змеи — хищники. Питаются разнообразными животными: позвоночными и беспозвоночными. Существуют виды змей, которые специализируются на поедании определённого вида добычи, то есть стенофаги. Например, рачий уж питается почти исключительно речными раками, а африканские яичные змеи — только яйцами птиц.</a:t>
            </a:r>
            <a:endParaRPr lang="ru-RU" sz="2000" b="1" dirty="0">
              <a:solidFill>
                <a:srgbClr val="FF0000"/>
              </a:solidFill>
            </a:endParaRPr>
          </a:p>
        </p:txBody>
      </p:sp>
      <p:pic>
        <p:nvPicPr>
          <p:cNvPr id="4" name="Рисунок 3" descr="i-722.jpg"/>
          <p:cNvPicPr>
            <a:picLocks noChangeAspect="1"/>
          </p:cNvPicPr>
          <p:nvPr/>
        </p:nvPicPr>
        <p:blipFill>
          <a:blip r:embed="rId3" cstate="print"/>
          <a:stretch>
            <a:fillRect/>
          </a:stretch>
        </p:blipFill>
        <p:spPr>
          <a:xfrm>
            <a:off x="251520" y="2636912"/>
            <a:ext cx="4283968" cy="3538736"/>
          </a:xfrm>
          <a:prstGeom prst="rect">
            <a:avLst/>
          </a:prstGeom>
        </p:spPr>
      </p:pic>
      <p:pic>
        <p:nvPicPr>
          <p:cNvPr id="5" name="Рисунок 4" descr="Rosy_boa_eating.JPG"/>
          <p:cNvPicPr>
            <a:picLocks noChangeAspect="1"/>
          </p:cNvPicPr>
          <p:nvPr/>
        </p:nvPicPr>
        <p:blipFill>
          <a:blip r:embed="rId4" cstate="print"/>
          <a:stretch>
            <a:fillRect/>
          </a:stretch>
        </p:blipFill>
        <p:spPr>
          <a:xfrm>
            <a:off x="4499992" y="2636912"/>
            <a:ext cx="4320480" cy="3528392"/>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226</Words>
  <Application>Microsoft Office PowerPoint</Application>
  <PresentationFormat>Экран (4:3)</PresentationFormat>
  <Paragraphs>38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Татьяна Олонина</cp:lastModifiedBy>
  <cp:revision>13</cp:revision>
  <dcterms:modified xsi:type="dcterms:W3CDTF">2015-09-07T16:24:22Z</dcterms:modified>
</cp:coreProperties>
</file>