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83" y="-7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m.wikipedia.org/w/index.php?title=%D0%97%D0%B2%D0%B5%D1%80%D0%BE%D0%B1%D0%BE%D0%B9_%D0%B4%D0%B2%D1%83%D0%B1%D1%80%D0%B0%D1%82%D1%81%D1%82%D0%B2%D0%B5%D0%BD%D0%BD%D1%8B%D0%B9&amp;action=edit&amp;redlink=1" TargetMode="External"/><Relationship Id="rId3" Type="http://schemas.openxmlformats.org/officeDocument/2006/relationships/image" Target="../media/image20.jpeg"/><Relationship Id="rId7" Type="http://schemas.openxmlformats.org/officeDocument/2006/relationships/hyperlink" Target="https://ru.m.wikipedia.org/w/index.php?title=%D0%98%D0%BD%D0%B6%D0%B8%D1%80_%D0%BA%D0%B0%D1%80%D0%B8%D0%B9%D1%81%D0%BA%D0%B8%D0%B9&amp;action=edit&amp;redlink=1" TargetMode="External"/><Relationship Id="rId12" Type="http://schemas.openxmlformats.org/officeDocument/2006/relationships/image" Target="../media/image23.jpeg"/><Relationship Id="rId2" Type="http://schemas.openxmlformats.org/officeDocument/2006/relationships/hyperlink" Target="https://ru.m.wikipedia.org/wiki/%D0%A2%D0%B8%D1%81_%D1%8F%D0%B3%D0%BE%D0%B4%D0%BD%D1%8B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m.wikipedia.org/wiki/%D0%9B%D0%B5%D0%BF%D1%82%D0%BE%D0%BF%D1%83%D1%81_%D0%BA%D0%BE%D0%BB%D1%85%D0%B8%D0%B4%D1%81%D0%BA%D0%B8%D0%B9" TargetMode="External"/><Relationship Id="rId11" Type="http://schemas.openxmlformats.org/officeDocument/2006/relationships/image" Target="../media/image22.jpeg"/><Relationship Id="rId5" Type="http://schemas.openxmlformats.org/officeDocument/2006/relationships/hyperlink" Target="https://ru.m.wikipedia.org/w/index.php?title=%D0%9F%D0%B0%D0%B4%D1%83%D0%B1_%D0%BA%D0%BE%D0%BB%D1%85%D0%B8%D0%B4%D1%81%D0%BA%D0%B8%D0%B9&amp;action=edit&amp;redlink=1" TargetMode="External"/><Relationship Id="rId10" Type="http://schemas.openxmlformats.org/officeDocument/2006/relationships/image" Target="../media/image21.jpeg"/><Relationship Id="rId4" Type="http://schemas.openxmlformats.org/officeDocument/2006/relationships/hyperlink" Target="https://ru.m.wikipedia.org/wiki/%D0%A1%D0%B0%D0%BC%D1%88%D0%B8%D1%82_%D0%BA%D0%BE%D0%BB%D1%85%D0%B8%D0%B4%D1%81%D0%BA%D0%B8%D0%B9" TargetMode="External"/><Relationship Id="rId9" Type="http://schemas.openxmlformats.org/officeDocument/2006/relationships/hyperlink" Target="https://ru.m.wikipedia.org/wiki/%D0%9B%D0%B8%D0%B0%D0%BD%D1%8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m.wikipedia.org/wiki/%D0%9A%D1%80%D0%B0%D1%81%D0%BD%D0%BE%D0%B4%D0%B0%D1%80%D1%81%D0%BA%D0%B8%D0%B9_%D0%BA%D1%80%D0%B0%D0%B9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m.wikipedia.org/wiki/%D0%9A%D0%B0%D1%80%D0%B0%D1%87%D0%B0%D0%B5%D0%B2%D0%BE-%D0%A7%D0%B5%D1%80%D0%BA%D0%B5%D1%81%D1%81%D0%BA%D0%B0%D1%8F_%D0%A0%D0%B5%D1%81%D0%BF%D1%83%D0%B1%D0%BB%D0%B8%D0%BA%D0%B0" TargetMode="External"/><Relationship Id="rId4" Type="http://schemas.openxmlformats.org/officeDocument/2006/relationships/hyperlink" Target="https://ru.m.wikipedia.org/wiki/%D0%A0%D0%B5%D1%81%D0%BF%D1%83%D0%B1%D0%BB%D0%B8%D0%BA%D0%B0_%D0%90%D0%B4%D1%8B%D0%B3%D0%B5%D1%8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9A9966-32E3-5449-A83E-38A768D70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6724" y="-205381"/>
            <a:ext cx="10365275" cy="4330321"/>
          </a:xfrm>
        </p:spPr>
        <p:txBody>
          <a:bodyPr>
            <a:normAutofit/>
          </a:bodyPr>
          <a:lstStyle/>
          <a:p>
            <a:r>
              <a:rPr lang="ru-RU"/>
              <a:t>Кавказский государственный природный биосферный заповедник имени Х. Г. Шапошникова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A50FD9F-D741-4D46-858E-857B85532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4694" y="4972379"/>
            <a:ext cx="6274777" cy="1885621"/>
          </a:xfrm>
        </p:spPr>
        <p:txBody>
          <a:bodyPr>
            <a:normAutofit/>
          </a:bodyPr>
          <a:lstStyle/>
          <a:p>
            <a:r>
              <a:rPr lang="ru-RU" sz="3200" b="1"/>
              <a:t>Презентация.</a:t>
            </a:r>
          </a:p>
          <a:p>
            <a:r>
              <a:rPr lang="ru-RU" sz="3200" b="1"/>
              <a:t>Подготовил Светликов Чингис, 5 «а» класс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FF581C7-0E85-D742-9B33-950531B4B06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00" y="3429000"/>
            <a:ext cx="4762500" cy="3181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8547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01C328-BA11-1941-945A-868B89417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/>
              <a:t>Флора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E06B670-D2F3-7D45-ACCC-AC3594545959}"/>
              </a:ext>
            </a:extLst>
          </p:cNvPr>
          <p:cNvSpPr txBox="1"/>
          <p:nvPr/>
        </p:nvSpPr>
        <p:spPr>
          <a:xfrm>
            <a:off x="1265726" y="1264555"/>
            <a:ext cx="1092627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2400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Флора заповедника представлена тремя тысячами видов. Лесная флора состоит из 900 различных представителей зеленого мира. В высокогорье произрастает свыше 800 растений.</a:t>
            </a:r>
          </a:p>
          <a:p>
            <a:pPr algn="just" fontAlgn="base"/>
            <a:r>
              <a:rPr lang="ru-RU" sz="2400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Каждое пятое растение парка – эндемик или реликт. Многообразие флоре придают папоротники (40), орхидеи (30), зимнезеленые виды и ряд декоративных кустарников.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FA116C9-A4A7-4941-925A-2A52B94FB8F7}"/>
              </a:ext>
            </a:extLst>
          </p:cNvPr>
          <p:cNvSpPr txBox="1"/>
          <p:nvPr/>
        </p:nvSpPr>
        <p:spPr>
          <a:xfrm>
            <a:off x="1265726" y="4663269"/>
            <a:ext cx="8361851" cy="1570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колокольчике Оттрана, лютике Елены, волчегоднике, падубе. Только на Сочинском склоне заповедной зоны встречаются пион Виттманна, ятрышник, живокость расщепленная.</a:t>
            </a:r>
            <a:endParaRPr lang="ru-RU" sz="240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9B75DF4-052D-9747-9268-561BE8DEB326}"/>
              </a:ext>
            </a:extLst>
          </p:cNvPr>
          <p:cNvSpPr txBox="1"/>
          <p:nvPr/>
        </p:nvSpPr>
        <p:spPr>
          <a:xfrm>
            <a:off x="1265726" y="3590329"/>
            <a:ext cx="9167812" cy="1245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Здесь также обитают эндемики, которые не внесены в КК, но встречаются только на территории заповедника в ограниченном количестве. Речь идет о</a:t>
            </a:r>
            <a:endParaRPr lang="ru-RU" sz="240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8FBCD5E-43EF-454F-9E35-83A1C4DA7B51}"/>
              </a:ext>
            </a:extLst>
          </p:cNvPr>
          <p:cNvSpPr txBox="1"/>
          <p:nvPr/>
        </p:nvSpPr>
        <p:spPr>
          <a:xfrm>
            <a:off x="7354399" y="4971074"/>
            <a:ext cx="6754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f-ZA" b="0" i="1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wittmanniana</a:t>
            </a:r>
            <a:r>
              <a:rPr lang="af-ZA" b="0" i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)</a:t>
            </a:r>
            <a:r>
              <a:rPr lang="af-ZA"/>
              <a:t/>
            </a:r>
            <a:br>
              <a:rPr lang="af-ZA"/>
            </a:br>
            <a:endParaRPr lang="af-ZA" b="0" i="0">
              <a:solidFill>
                <a:srgbClr val="222222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FDF021DC-54A2-D74D-A5CF-69ED11DBB0A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54636" y="4213667"/>
            <a:ext cx="2680922" cy="17839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56C021F-EB6A-F14C-A57F-0E8F63D8A3E5}"/>
              </a:ext>
            </a:extLst>
          </p:cNvPr>
          <p:cNvSpPr txBox="1"/>
          <p:nvPr/>
        </p:nvSpPr>
        <p:spPr>
          <a:xfrm>
            <a:off x="9254636" y="6043262"/>
            <a:ext cx="3113209" cy="459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пион Виттмана</a:t>
            </a:r>
          </a:p>
        </p:txBody>
      </p:sp>
    </p:spTree>
    <p:extLst>
      <p:ext uri="{BB962C8B-B14F-4D97-AF65-F5344CB8AC3E}">
        <p14:creationId xmlns="" xmlns:p14="http://schemas.microsoft.com/office/powerpoint/2010/main" val="3942127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0BAD2D9-CAD4-3944-825D-EEAD9149BE0D}"/>
              </a:ext>
            </a:extLst>
          </p:cNvPr>
          <p:cNvSpPr txBox="1"/>
          <p:nvPr/>
        </p:nvSpPr>
        <p:spPr>
          <a:xfrm>
            <a:off x="1573458" y="336257"/>
            <a:ext cx="67352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Практически по всему заповеднику единичными деревьями и небольшими группами встречается </a:t>
            </a:r>
            <a:r>
              <a:rPr lang="ru-RU" sz="2400" b="0" i="0" u="none" strike="noStrike">
                <a:solidFill>
                  <a:srgbClr val="6B4BA1"/>
                </a:solidFill>
                <a:effectLst/>
                <a:latin typeface="-apple-system"/>
                <a:hlinkClick r:id="rId2" tooltip="Тис ягодный"/>
              </a:rPr>
              <a:t>тис ягодный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. </a:t>
            </a:r>
            <a:endParaRPr lang="ru-RU" sz="240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80669D9-9C3B-C049-9508-DB947FED7A4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23962" y="336257"/>
            <a:ext cx="3311142" cy="22112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0316264-7D68-2642-9C57-9AF7F8870C86}"/>
              </a:ext>
            </a:extLst>
          </p:cNvPr>
          <p:cNvSpPr txBox="1"/>
          <p:nvPr/>
        </p:nvSpPr>
        <p:spPr>
          <a:xfrm>
            <a:off x="1573458" y="1444151"/>
            <a:ext cx="739469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В субтропических  лесах Хостинского и Западного отделов, помимо тиса, встречаются многие древние представители флоры: </a:t>
            </a:r>
            <a:r>
              <a:rPr lang="ru-RU" sz="2400" b="0" i="0" u="none" strike="noStrike">
                <a:solidFill>
                  <a:srgbClr val="6B4BA1"/>
                </a:solidFill>
                <a:effectLst/>
                <a:latin typeface="-apple-system"/>
                <a:hlinkClick r:id="rId4" tooltip="Самшит колхидский"/>
              </a:rPr>
              <a:t>самшит колхидский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, </a:t>
            </a:r>
            <a:r>
              <a:rPr lang="ru-RU" sz="2400" b="0" i="0" u="none" strike="noStrike">
                <a:solidFill>
                  <a:srgbClr val="DD3333"/>
                </a:solidFill>
                <a:effectLst/>
                <a:latin typeface="-apple-system"/>
                <a:hlinkClick r:id="rId5" tooltip="Падуб колхидский (страница отсутствует)"/>
              </a:rPr>
              <a:t>падуб колхидский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, </a:t>
            </a:r>
            <a:r>
              <a:rPr lang="ru-RU" sz="2400" b="0" i="0" u="none" strike="noStrike">
                <a:solidFill>
                  <a:srgbClr val="6B4BA1"/>
                </a:solidFill>
                <a:effectLst/>
                <a:latin typeface="-apple-system"/>
                <a:hlinkClick r:id="rId6" tooltip="Лептопус колхидский"/>
              </a:rPr>
              <a:t>лептопус колхидский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, </a:t>
            </a:r>
            <a:r>
              <a:rPr lang="ru-RU" sz="2400" b="0" i="0" u="none" strike="noStrike">
                <a:solidFill>
                  <a:srgbClr val="DD3333"/>
                </a:solidFill>
                <a:effectLst/>
                <a:latin typeface="-apple-system"/>
                <a:hlinkClick r:id="rId7" tooltip="Инжир карийский (страница отсутствует)"/>
              </a:rPr>
              <a:t>инжир карийский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, </a:t>
            </a:r>
            <a:r>
              <a:rPr lang="ru-RU" sz="2400" b="0" i="0" u="none" strike="noStrike">
                <a:solidFill>
                  <a:srgbClr val="DD3333"/>
                </a:solidFill>
                <a:effectLst/>
                <a:latin typeface="-apple-system"/>
                <a:hlinkClick r:id="rId8" tooltip="Зверобой двубратственный (страница отсутствует)"/>
              </a:rPr>
              <a:t>зверобой двубратственный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 и многие другие. Леса заповедника отличаются от северных европейских лесов наличием </a:t>
            </a:r>
            <a:r>
              <a:rPr lang="ru-RU" sz="2400" b="0" i="0" u="none" strike="noStrike">
                <a:solidFill>
                  <a:srgbClr val="6B4BA1"/>
                </a:solidFill>
                <a:effectLst/>
                <a:latin typeface="-apple-system"/>
                <a:hlinkClick r:id="rId9" tooltip="Лианы"/>
              </a:rPr>
              <a:t>лиан</a:t>
            </a:r>
            <a:r>
              <a:rPr lang="ru-RU" sz="2400" b="0" i="0">
                <a:solidFill>
                  <a:srgbClr val="222222"/>
                </a:solidFill>
                <a:effectLst/>
                <a:latin typeface="-apple-system"/>
              </a:rPr>
              <a:t>. </a:t>
            </a:r>
            <a:endParaRPr lang="ru-RU" sz="240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567C5D7-92AC-0E4A-966F-53D3D0544B57}"/>
              </a:ext>
            </a:extLst>
          </p:cNvPr>
          <p:cNvSpPr txBox="1"/>
          <p:nvPr/>
        </p:nvSpPr>
        <p:spPr>
          <a:xfrm>
            <a:off x="8409109" y="2446589"/>
            <a:ext cx="3782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тис ягодный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692F3B9-0B2E-E14B-A369-BF69E3334102}"/>
              </a:ext>
            </a:extLst>
          </p:cNvPr>
          <p:cNvSpPr txBox="1"/>
          <p:nvPr/>
        </p:nvSpPr>
        <p:spPr>
          <a:xfrm>
            <a:off x="8784615" y="4987745"/>
            <a:ext cx="30471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>
                <a:solidFill>
                  <a:srgbClr val="333333"/>
                </a:solidFill>
                <a:effectLst/>
                <a:latin typeface="Helvetica Neue"/>
              </a:rPr>
              <a:t>см.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8047D9F9-4A90-AC4D-9C31-7E068482169A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409109" y="2963619"/>
            <a:ext cx="3425995" cy="25694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5508FEFE-86A1-5D44-8E17-006B10484C53}"/>
              </a:ext>
            </a:extLst>
          </p:cNvPr>
          <p:cNvSpPr txBox="1"/>
          <p:nvPr/>
        </p:nvSpPr>
        <p:spPr>
          <a:xfrm>
            <a:off x="8409109" y="5544126"/>
            <a:ext cx="389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самшит колхидский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E1EA0BDB-9FD9-BC40-8416-344B663B5AC6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00200" y="3962400"/>
            <a:ext cx="2769275" cy="207695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4A488E1-71D2-F44C-B900-8BF6E8FE0B11}"/>
              </a:ext>
            </a:extLst>
          </p:cNvPr>
          <p:cNvSpPr txBox="1"/>
          <p:nvPr/>
        </p:nvSpPr>
        <p:spPr>
          <a:xfrm>
            <a:off x="185917" y="6005791"/>
            <a:ext cx="5029018" cy="852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кавказская лилия, Западный отдел заповедника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="" xmlns:a16="http://schemas.microsoft.com/office/drawing/2014/main" id="{C4733195-88F3-CD47-B540-16118F955296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14935" y="4076495"/>
            <a:ext cx="2794000" cy="2095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5FB9AD9-151E-554C-8B31-2AD3EB6CEE1B}"/>
              </a:ext>
            </a:extLst>
          </p:cNvPr>
          <p:cNvSpPr txBox="1"/>
          <p:nvPr/>
        </p:nvSpPr>
        <p:spPr>
          <a:xfrm>
            <a:off x="4941095" y="5991036"/>
            <a:ext cx="4772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кавказский рододендрон, Восточный отдел</a:t>
            </a:r>
          </a:p>
        </p:txBody>
      </p:sp>
    </p:spTree>
    <p:extLst>
      <p:ext uri="{BB962C8B-B14F-4D97-AF65-F5344CB8AC3E}">
        <p14:creationId xmlns="" xmlns:p14="http://schemas.microsoft.com/office/powerpoint/2010/main" val="678431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B522912-26D4-3E4A-8EFC-EC1A92A4A4AB}"/>
              </a:ext>
            </a:extLst>
          </p:cNvPr>
          <p:cNvSpPr txBox="1"/>
          <p:nvPr/>
        </p:nvSpPr>
        <p:spPr>
          <a:xfrm>
            <a:off x="2035053" y="2387084"/>
            <a:ext cx="304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lang="ru-RU" b="0" i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7C8DED6-91AF-1441-9C3A-DB10D46F2A1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4797" y="0"/>
            <a:ext cx="3596787" cy="25691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F54ECB-5D34-4743-A60F-1382C164E1F0}"/>
              </a:ext>
            </a:extLst>
          </p:cNvPr>
          <p:cNvSpPr txBox="1"/>
          <p:nvPr/>
        </p:nvSpPr>
        <p:spPr>
          <a:xfrm>
            <a:off x="843667" y="2569135"/>
            <a:ext cx="5706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живокость расщепленная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BDD67215-5D29-F34F-A3C8-44CA8C9F04D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304800"/>
            <a:ext cx="4192757" cy="27951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02DC4A8B-DBFC-8C42-B26F-960D8AB70E7B}"/>
              </a:ext>
            </a:extLst>
          </p:cNvPr>
          <p:cNvSpPr txBox="1"/>
          <p:nvPr/>
        </p:nvSpPr>
        <p:spPr>
          <a:xfrm>
            <a:off x="6546918" y="2719031"/>
            <a:ext cx="40691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падуб колхидский</a:t>
            </a:r>
          </a:p>
          <a:p>
            <a:pPr algn="l"/>
            <a:endParaRPr lang="ru-RU" sz="2800" b="1"/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C7BE23A-D608-C34C-B335-6312C9EFFF3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63846" y="3092355"/>
            <a:ext cx="3898659" cy="311892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62CB12C-8A07-6A44-A0FE-812420EB3D4E}"/>
              </a:ext>
            </a:extLst>
          </p:cNvPr>
          <p:cNvSpPr txBox="1"/>
          <p:nvPr/>
        </p:nvSpPr>
        <p:spPr>
          <a:xfrm>
            <a:off x="1662386" y="6211283"/>
            <a:ext cx="4069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кандык кавказский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C4C432B-210D-6F42-A067-08384CCFFF7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46918" y="3179913"/>
            <a:ext cx="2729404" cy="36425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78680CC-D2D9-4B43-88B1-44872C788306}"/>
              </a:ext>
            </a:extLst>
          </p:cNvPr>
          <p:cNvSpPr txBox="1"/>
          <p:nvPr/>
        </p:nvSpPr>
        <p:spPr>
          <a:xfrm>
            <a:off x="9358899" y="5879541"/>
            <a:ext cx="31541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ятрышник  шлемоносный</a:t>
            </a:r>
          </a:p>
        </p:txBody>
      </p:sp>
    </p:spTree>
    <p:extLst>
      <p:ext uri="{BB962C8B-B14F-4D97-AF65-F5344CB8AC3E}">
        <p14:creationId xmlns="" xmlns:p14="http://schemas.microsoft.com/office/powerpoint/2010/main" val="1513834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9179189-7376-E345-9D8C-46DFA30200B2}"/>
              </a:ext>
            </a:extLst>
          </p:cNvPr>
          <p:cNvSpPr txBox="1"/>
          <p:nvPr/>
        </p:nvSpPr>
        <p:spPr>
          <a:xfrm>
            <a:off x="439616" y="3232637"/>
            <a:ext cx="609966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sz="2800" b="1" i="0">
                <a:solidFill>
                  <a:srgbClr val="232323"/>
                </a:solidFill>
                <a:effectLst/>
                <a:latin typeface="Roboto Slab"/>
              </a:rPr>
              <a:t>Плющ колхидский </a:t>
            </a:r>
            <a:endParaRPr lang="af-ZA" sz="2800" b="1" i="0">
              <a:solidFill>
                <a:srgbClr val="232323"/>
              </a:solidFill>
              <a:effectLst/>
              <a:latin typeface="Roboto Slab"/>
            </a:endParaRPr>
          </a:p>
          <a:p>
            <a:r>
              <a:rPr lang="af-ZA"/>
              <a:t/>
            </a:r>
            <a:br>
              <a:rPr lang="af-ZA"/>
            </a:br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8067D44-DF32-4B45-B6C6-191DB6DB941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0"/>
            <a:ext cx="4979193" cy="331135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7969CDE9-BD6D-7342-B8CE-3C9C19B1F78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8720" y="-18180"/>
            <a:ext cx="3689105" cy="30153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9327FB4-0B08-964B-80D1-42E812725119}"/>
              </a:ext>
            </a:extLst>
          </p:cNvPr>
          <p:cNvSpPr txBox="1"/>
          <p:nvPr/>
        </p:nvSpPr>
        <p:spPr>
          <a:xfrm>
            <a:off x="6824113" y="2984795"/>
            <a:ext cx="5573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ломонос виноградолистный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D4C6234-E951-3544-BBA8-8A30995D4730}"/>
              </a:ext>
            </a:extLst>
          </p:cNvPr>
          <p:cNvSpPr txBox="1"/>
          <p:nvPr/>
        </p:nvSpPr>
        <p:spPr>
          <a:xfrm>
            <a:off x="1761577" y="3812119"/>
            <a:ext cx="645007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Среди грибов есть субтропические виды (цезарский гриб — съедобный мухомор), а также тропические грибы-цветы (с помощью яркой окраски и резкого запаха, зачастую неприятного, грибы-цветы привлекают насекомых, разносящих споры).</a:t>
            </a:r>
            <a:endParaRPr lang="ru-RU" sz="2800"/>
          </a:p>
        </p:txBody>
      </p:sp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33F01D58-F9C7-F94D-9F4D-8B58133D4DA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8211649" y="3429000"/>
            <a:ext cx="2979401" cy="30153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4C46A33-ABED-074B-BAA8-8002E07F7314}"/>
              </a:ext>
            </a:extLst>
          </p:cNvPr>
          <p:cNvSpPr txBox="1"/>
          <p:nvPr/>
        </p:nvSpPr>
        <p:spPr>
          <a:xfrm>
            <a:off x="8057188" y="6280157"/>
            <a:ext cx="3288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Цезарский гриб</a:t>
            </a:r>
          </a:p>
        </p:txBody>
      </p:sp>
    </p:spTree>
    <p:extLst>
      <p:ext uri="{BB962C8B-B14F-4D97-AF65-F5344CB8AC3E}">
        <p14:creationId xmlns="" xmlns:p14="http://schemas.microsoft.com/office/powerpoint/2010/main" val="3255208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670D5B6-36E8-614D-8DC1-7B3D160002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1761" y="0"/>
            <a:ext cx="4843408" cy="363255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6FEC9CE3-DBA9-824D-B892-5573B26DB89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2173" y="62158"/>
            <a:ext cx="4769827" cy="35773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DE29FD2-3AB0-8F4B-9D76-9DFC10E48B41}"/>
              </a:ext>
            </a:extLst>
          </p:cNvPr>
          <p:cNvSpPr txBox="1"/>
          <p:nvPr/>
        </p:nvSpPr>
        <p:spPr>
          <a:xfrm>
            <a:off x="7422173" y="3639528"/>
            <a:ext cx="57168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Ежовик альпийский </a:t>
            </a:r>
            <a:r>
              <a:rPr lang="ru-RU" sz="2800"/>
              <a:t>(съедобный)</a:t>
            </a:r>
            <a:endParaRPr lang="ru-RU" sz="2800" b="1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D876DA7-1FF7-B348-962C-585491E58C4E}"/>
              </a:ext>
            </a:extLst>
          </p:cNvPr>
          <p:cNvSpPr txBox="1"/>
          <p:nvPr/>
        </p:nvSpPr>
        <p:spPr>
          <a:xfrm>
            <a:off x="1631761" y="3639528"/>
            <a:ext cx="53691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Решеточник красный</a:t>
            </a:r>
            <a:r>
              <a:rPr lang="ru-RU" sz="2800"/>
              <a:t> (ядовитый)</a:t>
            </a:r>
            <a:endParaRPr lang="ru-RU" sz="2800" b="1"/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AF24D9E9-1414-AC45-B54D-A29E9EA6BDD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64923" y="4116581"/>
            <a:ext cx="3519058" cy="26451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BAA758A-AAAB-1C49-B7FA-6FC0044426EB}"/>
              </a:ext>
            </a:extLst>
          </p:cNvPr>
          <p:cNvSpPr txBox="1"/>
          <p:nvPr/>
        </p:nvSpPr>
        <p:spPr>
          <a:xfrm>
            <a:off x="7437054" y="5376706"/>
            <a:ext cx="5369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Цветохвостник веретеновидный </a:t>
            </a:r>
            <a:r>
              <a:rPr lang="ru-RU" sz="2800"/>
              <a:t>(несъедобный)</a:t>
            </a:r>
            <a:endParaRPr lang="ru-RU" sz="2800" b="1"/>
          </a:p>
        </p:txBody>
      </p:sp>
    </p:spTree>
    <p:extLst>
      <p:ext uri="{BB962C8B-B14F-4D97-AF65-F5344CB8AC3E}">
        <p14:creationId xmlns="" xmlns:p14="http://schemas.microsoft.com/office/powerpoint/2010/main" val="3531767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2F6A66A-B85A-F242-8FEE-5E0BC9538FAD}"/>
              </a:ext>
            </a:extLst>
          </p:cNvPr>
          <p:cNvSpPr txBox="1"/>
          <p:nvPr/>
        </p:nvSpPr>
        <p:spPr>
          <a:xfrm>
            <a:off x="2322251" y="2782669"/>
            <a:ext cx="914583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>
              <a:solidFill>
                <a:srgbClr val="3C4043"/>
              </a:solidFill>
              <a:effectLst/>
              <a:latin typeface="Roboto" panose="02000000000000000000" pitchFamily="2" charset="0"/>
            </a:endParaRPr>
          </a:p>
          <a:p>
            <a:pPr algn="ctr"/>
            <a:r>
              <a:rPr lang="ru-RU" sz="2400" b="1" i="0">
                <a:solidFill>
                  <a:srgbClr val="FFFFFF"/>
                </a:solidFill>
                <a:effectLst/>
                <a:latin typeface="Roboto" panose="02000000000000000000" pitchFamily="2" charset="0"/>
              </a:rPr>
              <a:t>Показать все</a:t>
            </a:r>
            <a:endParaRPr lang="ru-RU" sz="2400" b="1" i="0">
              <a:solidFill>
                <a:srgbClr val="3C404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ru-RU" sz="2400" b="1" i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Кавказский государственный природный заповедник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8C2B8A0-28F9-C347-B8E8-7736E7AA8EA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04800"/>
            <a:ext cx="4567932" cy="339508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49BF1A6-5238-9B4C-8A02-8AA968FAB24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9104" y="3890665"/>
            <a:ext cx="3992414" cy="296733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670C5C5B-CC26-F642-803D-18DA34E8CA4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41577" y="62876"/>
            <a:ext cx="4568948" cy="339584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C615B05C-CF3B-E24E-9815-40E5939EA40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41577" y="3890665"/>
            <a:ext cx="3778158" cy="29044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001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3EDDE14-8500-754F-B1D8-1F6FB70CEDE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5825" y="64293"/>
            <a:ext cx="5747637" cy="67937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21E7D6F-D818-6C4C-9549-171FCC16985E}"/>
              </a:ext>
            </a:extLst>
          </p:cNvPr>
          <p:cNvSpPr txBox="1"/>
          <p:nvPr/>
        </p:nvSpPr>
        <p:spPr>
          <a:xfrm>
            <a:off x="7473462" y="0"/>
            <a:ext cx="47605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>
                <a:solidFill>
                  <a:srgbClr val="222222"/>
                </a:solidFill>
                <a:effectLst/>
                <a:latin typeface="-apple-system"/>
              </a:rPr>
              <a:t>Расположен в пределах трёх субъектов Российской Федерации — </a:t>
            </a:r>
            <a:r>
              <a:rPr lang="ru-RU" sz="2800" b="0" i="0" u="none" strike="noStrike">
                <a:solidFill>
                  <a:srgbClr val="6B4BA1"/>
                </a:solidFill>
                <a:effectLst/>
                <a:latin typeface="-apple-system"/>
                <a:hlinkClick r:id="rId3" tooltip="Краснодарский край"/>
              </a:rPr>
              <a:t>Краснодарского края</a:t>
            </a:r>
            <a:r>
              <a:rPr lang="ru-RU" sz="2800" b="0" i="0">
                <a:solidFill>
                  <a:srgbClr val="222222"/>
                </a:solidFill>
                <a:effectLst/>
                <a:latin typeface="-apple-system"/>
              </a:rPr>
              <a:t>, </a:t>
            </a:r>
            <a:r>
              <a:rPr lang="ru-RU" sz="2800" b="0" i="0" u="none" strike="noStrike">
                <a:solidFill>
                  <a:srgbClr val="6B4BA1"/>
                </a:solidFill>
                <a:effectLst/>
                <a:latin typeface="-apple-system"/>
                <a:hlinkClick r:id="rId4" tooltip="Республика Адыгея"/>
              </a:rPr>
              <a:t>Республики Адыгея</a:t>
            </a:r>
            <a:r>
              <a:rPr lang="ru-RU" sz="2800" b="0" i="0">
                <a:solidFill>
                  <a:srgbClr val="222222"/>
                </a:solidFill>
                <a:effectLst/>
                <a:latin typeface="-apple-system"/>
              </a:rPr>
              <a:t> и </a:t>
            </a:r>
            <a:r>
              <a:rPr lang="ru-RU" sz="2800" b="0" i="0" u="none" strike="noStrike">
                <a:solidFill>
                  <a:srgbClr val="6B4BA1"/>
                </a:solidFill>
                <a:effectLst/>
                <a:latin typeface="-apple-system"/>
                <a:hlinkClick r:id="rId5" tooltip="Карачаево-Черкесская Республика"/>
              </a:rPr>
              <a:t>Карачаево-Черкесской Республики</a:t>
            </a:r>
            <a:r>
              <a:rPr lang="ru-RU" sz="2800" b="0" i="0">
                <a:solidFill>
                  <a:srgbClr val="222222"/>
                </a:solidFill>
                <a:effectLst/>
                <a:latin typeface="-apple-system"/>
              </a:rPr>
              <a:t>.</a:t>
            </a:r>
            <a:endParaRPr lang="ru-RU" sz="280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C299786-F912-7942-A669-8E3F7DC04B06}"/>
              </a:ext>
            </a:extLst>
          </p:cNvPr>
          <p:cNvSpPr txBox="1"/>
          <p:nvPr/>
        </p:nvSpPr>
        <p:spPr>
          <a:xfrm>
            <a:off x="7473462" y="3213556"/>
            <a:ext cx="443828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>
                <a:solidFill>
                  <a:srgbClr val="222222"/>
                </a:solidFill>
                <a:effectLst/>
                <a:latin typeface="-apple-system"/>
              </a:rPr>
              <a:t>Является самым крупным горно-лесным заповедником Европы. Об-щая площадь заповедника — более 280 тыс. га, из них в Краснодарском крае — 177,3 тыс. га.</a:t>
            </a:r>
            <a:endParaRPr lang="ru-RU" sz="2800"/>
          </a:p>
        </p:txBody>
      </p:sp>
    </p:spTree>
    <p:extLst>
      <p:ext uri="{BB962C8B-B14F-4D97-AF65-F5344CB8AC3E}">
        <p14:creationId xmlns="" xmlns:p14="http://schemas.microsoft.com/office/powerpoint/2010/main" val="719094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7F070A6-23C6-FA41-A8FF-981409363B53}"/>
              </a:ext>
            </a:extLst>
          </p:cNvPr>
          <p:cNvSpPr txBox="1"/>
          <p:nvPr/>
        </p:nvSpPr>
        <p:spPr>
          <a:xfrm>
            <a:off x="1523084" y="527538"/>
            <a:ext cx="1039049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>
                <a:solidFill>
                  <a:srgbClr val="000000"/>
                </a:solidFill>
                <a:effectLst/>
                <a:latin typeface="Open Sans"/>
              </a:rPr>
              <a:t>КЛИМАТ КАВКАЗСКОГО ЗАПОВЕДНИКА</a:t>
            </a:r>
          </a:p>
          <a:p>
            <a:pPr algn="l"/>
            <a:r>
              <a:rPr lang="ru-RU" sz="2800" b="0" i="0">
                <a:solidFill>
                  <a:srgbClr val="000000"/>
                </a:solidFill>
                <a:effectLst/>
                <a:latin typeface="Open Sans"/>
              </a:rPr>
              <a:t>Территория заповедника расположена на границе умеренного и субтропического климатических поясов и относится к влажной западной подобласти высокогорной климатической области Кавказа. Основными чертами высокогорного климата являются пониженное давление воздуха, повышенная интенсивность солнечной радиации.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E244F3C-BD9F-A04B-8F66-AB8642E29ED4}"/>
              </a:ext>
            </a:extLst>
          </p:cNvPr>
          <p:cNvSpPr txBox="1"/>
          <p:nvPr/>
        </p:nvSpPr>
        <p:spPr>
          <a:xfrm>
            <a:off x="1523084" y="3636081"/>
            <a:ext cx="103904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Теплый и влажный климат в низкогорье имеет субтропический характер с положительными средними температурами января (+4 °С) и высокими средними температурами июля и августа (+20 °С). В горах снежный по­кров держится более 5 месяцев. Лето умеренно теплое (средние температуры июля от +16 до +22 °С), годовая сумма осадков 700—1200 мм, максимум приходится на раннее лето. В горах температура понижается с высотой: на каждые 100 м поднятия над у.м. температура падает на 0,5 °С.</a:t>
            </a:r>
            <a:endParaRPr lang="ru-RU" sz="2400"/>
          </a:p>
        </p:txBody>
      </p:sp>
    </p:spTree>
    <p:extLst>
      <p:ext uri="{BB962C8B-B14F-4D97-AF65-F5344CB8AC3E}">
        <p14:creationId xmlns="" xmlns:p14="http://schemas.microsoft.com/office/powerpoint/2010/main" val="303522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0B9ECD-B52E-3A48-8EF5-B7669DC07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485383" cy="606813"/>
          </a:xfrm>
        </p:spPr>
        <p:txBody>
          <a:bodyPr>
            <a:normAutofit fontScale="90000"/>
          </a:bodyPr>
          <a:lstStyle/>
          <a:p>
            <a:r>
              <a:rPr lang="ru-RU"/>
              <a:t>Обитатели заповедника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C06F1EC-F3B5-5F4F-AD49-3975CE38DC87}"/>
              </a:ext>
            </a:extLst>
          </p:cNvPr>
          <p:cNvSpPr txBox="1"/>
          <p:nvPr/>
        </p:nvSpPr>
        <p:spPr>
          <a:xfrm>
            <a:off x="1347238" y="1441568"/>
            <a:ext cx="5972359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9705" algn="just" fontAlgn="ctr">
              <a:spcAft>
                <a:spcPts val="0"/>
              </a:spcAft>
            </a:pPr>
            <a:r>
              <a:rPr lang="ru-RU" sz="2800" b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Фауна</a:t>
            </a:r>
            <a:endParaRPr lang="ru-RU" sz="2800" b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indent="179705" algn="just" fontAlgn="ctr">
              <a:spcAft>
                <a:spcPts val="0"/>
              </a:spcAft>
            </a:pPr>
            <a:r>
              <a:rPr lang="ru-RU" sz="2400" b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Здешнее стадо </a:t>
            </a:r>
            <a:r>
              <a:rPr lang="ru-RU" sz="2400" b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зубра</a:t>
            </a:r>
            <a:r>
              <a:rPr lang="ru-RU" sz="2400" b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насчитывающее несколько сот голов, представляет особенную ценность. Ранее этот массивный дикий бык был распространен в Европе и на Кавказе широко, однако затем был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FCB1C3B-EBDC-644F-A6C4-A370D6B6AB3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9597" y="1230923"/>
            <a:ext cx="4652704" cy="27455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13722AE-A577-F241-A115-8A9F41B79058}"/>
              </a:ext>
            </a:extLst>
          </p:cNvPr>
          <p:cNvSpPr txBox="1"/>
          <p:nvPr/>
        </p:nvSpPr>
        <p:spPr>
          <a:xfrm>
            <a:off x="1347238" y="4119224"/>
            <a:ext cx="1062506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полностью истреблен — в начале 1920-х годов были отстреляны по­следние вольно живущие особи. Только принятие экстренных мер позволило возродить исчезнувшего зверя. В 1940 г. сюда были завезены беловежские зубробизоны — гибриды от скрещивания зубра и бизона. Впоследствии было получено стадо зубров с незначительной примесью крови.</a:t>
            </a:r>
            <a:endParaRPr lang="ru-RU" sz="2400"/>
          </a:p>
        </p:txBody>
      </p:sp>
    </p:spTree>
    <p:extLst>
      <p:ext uri="{BB962C8B-B14F-4D97-AF65-F5344CB8AC3E}">
        <p14:creationId xmlns="" xmlns:p14="http://schemas.microsoft.com/office/powerpoint/2010/main" val="1422615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56972A0-B9BD-B244-B192-FF43404BC74C}"/>
              </a:ext>
            </a:extLst>
          </p:cNvPr>
          <p:cNvSpPr txBox="1"/>
          <p:nvPr/>
        </p:nvSpPr>
        <p:spPr>
          <a:xfrm>
            <a:off x="1730784" y="951398"/>
            <a:ext cx="6099662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Кубанский Тур </a:t>
            </a:r>
            <a:r>
              <a:rPr lang="ru-RU" sz="24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— самый многочисленный вид копытных, стада насчитывают 100—150 животных, они предпочитают скалы и альпий­ские луга. В многоснежные зимы часть животных, в основном самки с сеголетками, спускаются в скалы лесного пояса. Летом взрослые самцы держатся самостоятельными группами, самки с молодняком — отдельно, но встречаются и смешанные стада, особенно на солонцах. Туры мало кочуют, отдельные стада могут держаться в определенных урочищах десятилетиями.</a:t>
            </a:r>
            <a:endParaRPr lang="ru-RU" sz="240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3026428-ACA7-D84D-946E-74AF1081EE5C}"/>
              </a:ext>
            </a:extLst>
          </p:cNvPr>
          <p:cNvSpPr txBox="1"/>
          <p:nvPr/>
        </p:nvSpPr>
        <p:spPr>
          <a:xfrm>
            <a:off x="3046169" y="3244334"/>
            <a:ext cx="6099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1">
                <a:solidFill>
                  <a:srgbClr val="3B3B3B"/>
                </a:solidFill>
                <a:effectLst/>
                <a:latin typeface="Arial" panose="020B0604020202020204" pitchFamily="34" charset="0"/>
              </a:rPr>
              <a:t> </a:t>
            </a:r>
            <a:endParaRPr lang="ru-RU" b="0" i="0">
              <a:solidFill>
                <a:srgbClr val="3B3B3B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2F5B295-DAA5-2C4D-9C1F-3B09693B9A3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6292" y="531880"/>
            <a:ext cx="3775400" cy="271245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8E9DAC7-F9A1-0141-9221-FA9E7FBC8B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30446" y="3814749"/>
            <a:ext cx="3951246" cy="2712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9763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D573551-BC9C-6B43-908A-81C772DE34BF}"/>
              </a:ext>
            </a:extLst>
          </p:cNvPr>
          <p:cNvSpPr txBox="1"/>
          <p:nvPr/>
        </p:nvSpPr>
        <p:spPr>
          <a:xfrm>
            <a:off x="1555600" y="183353"/>
            <a:ext cx="600258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Среди копытных </a:t>
            </a:r>
            <a:r>
              <a:rPr lang="ru-RU" sz="2800" b="1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кавказский благородный олень</a:t>
            </a:r>
            <a:r>
              <a:rPr lang="ru-RU" sz="2800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по численности уступает только кубан­скому туру. Их численность продолжает расти, часть животных расселяется в сопредельные с заповедником районы.</a:t>
            </a:r>
            <a:endParaRPr lang="ru-RU" sz="280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B68C19E-6B3F-8B42-9C0D-5E76C6E1487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7519" y="183353"/>
            <a:ext cx="4528039" cy="35394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6CB64D2-9653-FF43-9F8C-AD7F85C1E2C4}"/>
              </a:ext>
            </a:extLst>
          </p:cNvPr>
          <p:cNvSpPr txBox="1"/>
          <p:nvPr/>
        </p:nvSpPr>
        <p:spPr>
          <a:xfrm>
            <a:off x="1555600" y="3627659"/>
            <a:ext cx="1022929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9705" algn="just" fontAlgn="ctr">
              <a:spcAft>
                <a:spcPts val="0"/>
              </a:spcAft>
            </a:pPr>
            <a:r>
              <a:rPr lang="ru-RU" sz="2400" b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Встречается серна, косуля, кабан, бурый медведь, рысь, лесная и каменная куницы, барсук, прометеева полёвка, кавказский тетерев, кавказский улар, кавказский сапсан.</a:t>
            </a:r>
          </a:p>
          <a:p>
            <a:pPr indent="179705" algn="just" fontAlgn="ctr">
              <a:spcAft>
                <a:spcPts val="0"/>
              </a:spcAft>
            </a:pPr>
            <a:r>
              <a:rPr lang="ru-RU" sz="2400" b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Леса низкогорий — место зимовки многих птиц, как гнездящихся здесь, так и спускающихся с высокогорий или прилетающих из других мест (горная трясогузка, певчий дрозд, пеночка-теньковка, чиж, клёст-еловик, королевский вьюрок). На скальных обнажениях по берегам рек — стенолазы.</a:t>
            </a:r>
          </a:p>
        </p:txBody>
      </p:sp>
    </p:spTree>
    <p:extLst>
      <p:ext uri="{BB962C8B-B14F-4D97-AF65-F5344CB8AC3E}">
        <p14:creationId xmlns="" xmlns:p14="http://schemas.microsoft.com/office/powerpoint/2010/main" val="3257038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09A92B-5958-F54A-874C-42DE7454523C}"/>
              </a:ext>
            </a:extLst>
          </p:cNvPr>
          <p:cNvSpPr txBox="1"/>
          <p:nvPr/>
        </p:nvSpPr>
        <p:spPr>
          <a:xfrm>
            <a:off x="1954458" y="2266698"/>
            <a:ext cx="38807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>
                <a:solidFill>
                  <a:srgbClr val="242F33"/>
                </a:solidFill>
                <a:effectLst/>
                <a:latin typeface="ProximaNova"/>
              </a:rPr>
              <a:t>Иллюстрации:</a:t>
            </a: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8493965-E311-1C40-84D9-992629F72FF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4488" y="11069"/>
            <a:ext cx="4320685" cy="32405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45C907E-CD00-C940-A193-88E78A43B725}"/>
              </a:ext>
            </a:extLst>
          </p:cNvPr>
          <p:cNvSpPr txBox="1"/>
          <p:nvPr/>
        </p:nvSpPr>
        <p:spPr>
          <a:xfrm>
            <a:off x="1578952" y="3726290"/>
            <a:ext cx="3563084" cy="157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2CD5060-30B0-6C48-8729-CC0B08C7FAAD}"/>
              </a:ext>
            </a:extLst>
          </p:cNvPr>
          <p:cNvSpPr txBox="1"/>
          <p:nvPr/>
        </p:nvSpPr>
        <p:spPr>
          <a:xfrm>
            <a:off x="1514488" y="3187487"/>
            <a:ext cx="6501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Кавказский бурый медведь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99F4C11B-EEDD-094F-92DC-ADE9F39AFA8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5167" y="26172"/>
            <a:ext cx="4157295" cy="30057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5FE2571-2ADE-F845-9F64-206C4FD38A6F}"/>
              </a:ext>
            </a:extLst>
          </p:cNvPr>
          <p:cNvSpPr txBox="1"/>
          <p:nvPr/>
        </p:nvSpPr>
        <p:spPr>
          <a:xfrm>
            <a:off x="6745167" y="2967954"/>
            <a:ext cx="371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Кавказский улар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8B1B47E9-AE6F-EB4D-BE12-66C45634AC3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14488" y="3649151"/>
            <a:ext cx="3714016" cy="27855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8F9FD82-C252-7D46-8060-137056483E5E}"/>
              </a:ext>
            </a:extLst>
          </p:cNvPr>
          <p:cNvSpPr txBox="1"/>
          <p:nvPr/>
        </p:nvSpPr>
        <p:spPr>
          <a:xfrm>
            <a:off x="1514488" y="6355308"/>
            <a:ext cx="398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Каменная куница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F89FCF4F-3C27-D049-94E6-FCF2579BA9A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1599" y="3482174"/>
            <a:ext cx="4364253" cy="28731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340440A-B5FC-FF41-9682-1F9B32575E14}"/>
              </a:ext>
            </a:extLst>
          </p:cNvPr>
          <p:cNvSpPr txBox="1"/>
          <p:nvPr/>
        </p:nvSpPr>
        <p:spPr>
          <a:xfrm>
            <a:off x="6578469" y="6296131"/>
            <a:ext cx="388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Кавказский тетерев</a:t>
            </a:r>
          </a:p>
        </p:txBody>
      </p:sp>
    </p:spTree>
    <p:extLst>
      <p:ext uri="{BB962C8B-B14F-4D97-AF65-F5344CB8AC3E}">
        <p14:creationId xmlns="" xmlns:p14="http://schemas.microsoft.com/office/powerpoint/2010/main" val="664893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D921F48-6D49-194C-9963-1C290BCDB50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580" y="0"/>
            <a:ext cx="6033430" cy="3429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C7BC8A7-C20C-F547-A2E6-7F0EADA39D01}"/>
              </a:ext>
            </a:extLst>
          </p:cNvPr>
          <p:cNvSpPr txBox="1"/>
          <p:nvPr/>
        </p:nvSpPr>
        <p:spPr>
          <a:xfrm>
            <a:off x="341580" y="3429000"/>
            <a:ext cx="455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Кавказская рысь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74A1EB1-6583-FF43-919D-F1FC17B4FD6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1" y="0"/>
            <a:ext cx="5486399" cy="3429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C99F2EC-A0B3-E34E-8318-28CFA04D18BE}"/>
              </a:ext>
            </a:extLst>
          </p:cNvPr>
          <p:cNvSpPr txBox="1"/>
          <p:nvPr/>
        </p:nvSpPr>
        <p:spPr>
          <a:xfrm>
            <a:off x="6705601" y="3429000"/>
            <a:ext cx="455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 Кавказский барсук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09FA0F1F-64A7-014C-8B27-BC2B0BB6EE9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46778" y="3890665"/>
            <a:ext cx="4330209" cy="24335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32FA572-DEC7-DC41-A32A-C1E2246EC115}"/>
              </a:ext>
            </a:extLst>
          </p:cNvPr>
          <p:cNvSpPr txBox="1"/>
          <p:nvPr/>
        </p:nvSpPr>
        <p:spPr>
          <a:xfrm>
            <a:off x="1955556" y="6324242"/>
            <a:ext cx="475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Кавказский сапсан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="" xmlns:a16="http://schemas.microsoft.com/office/drawing/2014/main" id="{27C932A6-8FF8-5943-B9F9-5CD5E016E77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96824" y="3890666"/>
            <a:ext cx="4552218" cy="24490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6F0194E3-7520-874A-9988-8999F287625D}"/>
              </a:ext>
            </a:extLst>
          </p:cNvPr>
          <p:cNvSpPr txBox="1"/>
          <p:nvPr/>
        </p:nvSpPr>
        <p:spPr>
          <a:xfrm>
            <a:off x="6796823" y="632424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/>
              <a:t>Кабан</a:t>
            </a:r>
          </a:p>
        </p:txBody>
      </p:sp>
    </p:spTree>
    <p:extLst>
      <p:ext uri="{BB962C8B-B14F-4D97-AF65-F5344CB8AC3E}">
        <p14:creationId xmlns="" xmlns:p14="http://schemas.microsoft.com/office/powerpoint/2010/main" val="30198117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573</Words>
  <Application>Microsoft Office PowerPoint</Application>
  <PresentationFormat>Произвольный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Кавказский государственный природный биосферный заповедник имени Х. Г. Шапошникова</vt:lpstr>
      <vt:lpstr>Слайд 2</vt:lpstr>
      <vt:lpstr>Слайд 3</vt:lpstr>
      <vt:lpstr>Слайд 4</vt:lpstr>
      <vt:lpstr>Обитатели заповедника</vt:lpstr>
      <vt:lpstr>Слайд 6</vt:lpstr>
      <vt:lpstr>Слайд 7</vt:lpstr>
      <vt:lpstr>Слайд 8</vt:lpstr>
      <vt:lpstr>Слайд 9</vt:lpstr>
      <vt:lpstr>Флора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4istyanata@gmail.com</dc:creator>
  <cp:lastModifiedBy>user</cp:lastModifiedBy>
  <cp:revision>7</cp:revision>
  <dcterms:created xsi:type="dcterms:W3CDTF">2020-05-04T18:26:38Z</dcterms:created>
  <dcterms:modified xsi:type="dcterms:W3CDTF">2020-07-13T23:08:58Z</dcterms:modified>
</cp:coreProperties>
</file>