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handoutMaster+xml" PartName="/ppt/handoutMasters/handoutMaster1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65" r:id="rId3"/>
    <p:sldId id="266" r:id="rId4"/>
    <p:sldId id="27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  <a:srgbClr val="6600CC"/>
    <a:srgbClr val="FF33CC"/>
    <a:srgbClr val="0000FF"/>
    <a:srgbClr val="FF0000"/>
    <a:srgbClr val="CC00FF"/>
    <a:srgbClr val="99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848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C5A4D0-2190-4755-A99D-431E47CCA5DB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EFE07F-92F5-4808-A933-639679C28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111D8-0453-4EB0-8B9E-AEA5C5828F12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CE379-CC2A-4A89-A30D-D2532D0A9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8FF04-8F5A-472F-9629-128FA1D9F2B6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A6279-3677-498A-9CE5-969385761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A8EB0-4AFE-4BE3-AB71-928D57841CFB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C7E4F-B71D-4E09-BC00-BDF311ABE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3" y="163513"/>
            <a:ext cx="7869237" cy="9985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46113" y="1287463"/>
            <a:ext cx="3857625" cy="488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6138" y="1287463"/>
            <a:ext cx="3859212" cy="488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640F6-2B0C-4D52-A285-C4D5A6F4DDB1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4E6FC-CBF7-421C-9672-C8067A08F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3" y="163513"/>
            <a:ext cx="7869237" cy="9985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46113" y="1287463"/>
            <a:ext cx="3857625" cy="488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56138" y="1287463"/>
            <a:ext cx="3859212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56138" y="3808413"/>
            <a:ext cx="3859212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6C25E-5FFB-4E60-9576-F85B3F0F44D5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17579-AFB9-4A68-AF2E-FAE8A0713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3" y="163513"/>
            <a:ext cx="7869237" cy="9985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6113" y="1287463"/>
            <a:ext cx="3857625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46113" y="3808413"/>
            <a:ext cx="3857625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56138" y="1287463"/>
            <a:ext cx="3859212" cy="488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7BD7E-2D60-4A3A-A2BA-D3E14358CD1A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4AE44-229D-4AF5-ADEF-F11309AA3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3" y="163513"/>
            <a:ext cx="7869237" cy="9985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6113" y="1287463"/>
            <a:ext cx="3857625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56138" y="1287463"/>
            <a:ext cx="3859212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46113" y="3808413"/>
            <a:ext cx="7869237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41297-CF28-44B1-A072-FC6EB81C9CF2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78234-FF24-486D-957F-0DD2EFF10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46113" y="163513"/>
            <a:ext cx="7869237" cy="9985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6113" y="1287463"/>
            <a:ext cx="3857625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56138" y="1287463"/>
            <a:ext cx="3859212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46113" y="3808413"/>
            <a:ext cx="3857625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6138" y="3808413"/>
            <a:ext cx="3859212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F6612-9FB2-4EF3-9FED-EA97C2F2EFDE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9D6B8-0792-4FC9-82D7-34A4467C47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3" y="163513"/>
            <a:ext cx="7869237" cy="9985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6113" y="1287463"/>
            <a:ext cx="3857625" cy="488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56138" y="1287463"/>
            <a:ext cx="3859212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56138" y="3808413"/>
            <a:ext cx="3859212" cy="2368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471AF-CB74-497C-8F45-0653599B60CF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70CF7-FACB-45B6-A090-E81808A9B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6DE47-4325-4243-9C1D-6EB1C519759B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57B8-A3A3-4FF1-BCCB-921A8606B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1E939-FE21-46BF-8824-D4FFF97114CB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7E1CE-C5D8-436A-BE0B-53B1E2060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958EC-E044-4335-95A2-0A0D0B987767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C64B9-DEB6-4816-8AFC-6B484EAD1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D99B7-74B6-464D-A7A7-71D9B6C4EBFD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D299-6CD3-43C9-B646-E606C4C53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8F5D5-8895-48E6-A8F7-4D6045A327C8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5E6B4-D58A-4F09-8BC3-560FA3E614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34E17-3429-4EF6-9B67-1C0D9789397B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D88E1-FC60-4A61-966F-BA86DD9B7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9A148-B159-4B10-9788-B281EEC41DCC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83587-80CD-4F6B-B04E-68CAAE26C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0E95C-1123-49F1-BD3D-6517DB35070C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48BED-F73A-4D3F-9930-566397216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46113" y="1287463"/>
            <a:ext cx="7869237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F28401-E9AA-4EB5-BE41-CB7D172C8079}" type="datetimeFigureOut">
              <a:rPr lang="en-US"/>
              <a:pPr>
                <a:defRPr/>
              </a:pPr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450304-B1E0-4632-BFBD-402CEFE506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646113" y="163513"/>
            <a:ext cx="786923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1" name="Picture 37"/>
          <p:cNvPicPr>
            <a:picLocks noChangeAspect="1"/>
          </p:cNvPicPr>
          <p:nvPr userDrawn="1"/>
        </p:nvPicPr>
        <p:blipFill>
          <a:blip r:embed="rId19"/>
          <a:srcRect t="24200" b="23857"/>
          <a:stretch>
            <a:fillRect/>
          </a:stretch>
        </p:blipFill>
        <p:spPr bwMode="auto">
          <a:xfrm>
            <a:off x="0" y="0"/>
            <a:ext cx="9144000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38"/>
          <p:cNvSpPr/>
          <p:nvPr userDrawn="1"/>
        </p:nvSpPr>
        <p:spPr>
          <a:xfrm>
            <a:off x="0" y="3094074"/>
            <a:ext cx="9144000" cy="1605517"/>
          </a:xfrm>
          <a:prstGeom prst="rect">
            <a:avLst/>
          </a:prstGeom>
          <a:gradFill flip="none" rotWithShape="1">
            <a:gsLst>
              <a:gs pos="100000">
                <a:schemeClr val="accent6">
                  <a:lumMod val="75000"/>
                  <a:alpha val="0"/>
                </a:schemeClr>
              </a:gs>
              <a:gs pos="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/>
          <p:cNvSpPr/>
          <p:nvPr userDrawn="1"/>
        </p:nvSpPr>
        <p:spPr>
          <a:xfrm>
            <a:off x="0" y="4699000"/>
            <a:ext cx="9144000" cy="2159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  <p:sldLayoutId id="2147483666" r:id="rId12"/>
    <p:sldLayoutId id="2147483665" r:id="rId13"/>
    <p:sldLayoutId id="2147483664" r:id="rId14"/>
    <p:sldLayoutId id="2147483663" r:id="rId15"/>
    <p:sldLayoutId id="2147483662" r:id="rId16"/>
    <p:sldLayoutId id="2147483661" r:id="rId17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3.pn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16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png" Type="http://schemas.openxmlformats.org/officeDocument/2006/relationships/image"/><Relationship Id="rId1" Target="../slideLayouts/slideLayout14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/>
          <p:cNvPicPr>
            <a:picLocks noChangeAspect="1"/>
          </p:cNvPicPr>
          <p:nvPr/>
        </p:nvPicPr>
        <p:blipFill>
          <a:blip r:embed="rId2"/>
          <a:srcRect t="12102" b="124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543050" y="2349500"/>
            <a:ext cx="6343650" cy="1281113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r>
              <a: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Мастер –класс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«Игры в походе»</a:t>
            </a:r>
            <a:endParaRPr lang="en-US" sz="4000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987800" y="5543550"/>
            <a:ext cx="4983163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Подготовила воспитатель: Малько Д.А.</a:t>
            </a:r>
            <a:b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МБДОУ БГО Детский сад №16</a:t>
            </a:r>
            <a:b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комбинированного вида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Grp="1"/>
          </p:cNvSpPr>
          <p:nvPr>
            <p:ph type="title" sz="quarter"/>
          </p:nvPr>
        </p:nvSpPr>
        <p:spPr>
          <a:xfrm>
            <a:off x="4656138" y="1058863"/>
            <a:ext cx="4240212" cy="2284412"/>
          </a:xfrm>
        </p:spPr>
        <p:txBody>
          <a:bodyPr/>
          <a:lstStyle/>
          <a:p>
            <a:r>
              <a:rPr lang="ru-RU" sz="1800" b="1" i="1" smtClean="0">
                <a:solidFill>
                  <a:srgbClr val="0000FF"/>
                </a:solidFill>
              </a:rPr>
              <a:t>«Чей прыжок дальше?»</a:t>
            </a:r>
            <a:br>
              <a:rPr lang="ru-RU" sz="1800" b="1" i="1" smtClean="0">
                <a:solidFill>
                  <a:srgbClr val="0000FF"/>
                </a:solidFill>
              </a:rPr>
            </a:br>
            <a:r>
              <a:rPr lang="ru-RU" sz="1400" i="1" smtClean="0">
                <a:solidFill>
                  <a:srgbClr val="660066"/>
                </a:solidFill>
              </a:rPr>
              <a:t>Соревнование проводится между командами (от 2х и более человек).</a:t>
            </a:r>
            <a:br>
              <a:rPr lang="ru-RU" sz="1400" i="1" smtClean="0">
                <a:solidFill>
                  <a:srgbClr val="660066"/>
                </a:solidFill>
              </a:rPr>
            </a:br>
            <a:r>
              <a:rPr lang="ru-RU" sz="1400" i="1" smtClean="0">
                <a:solidFill>
                  <a:srgbClr val="660066"/>
                </a:solidFill>
              </a:rPr>
              <a:t>Задание: первый член команды прыгает в длину с места от намеченной линии, на его следы становится следующий игрок и прыгает дальше и т.д. Выигрывает команда, длина коллективного прыжка которой больше.</a:t>
            </a:r>
          </a:p>
        </p:txBody>
      </p:sp>
      <p:pic>
        <p:nvPicPr>
          <p:cNvPr id="29698" name="Picture 9" descr="0001-003-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82613" y="3573463"/>
            <a:ext cx="3470275" cy="2368550"/>
          </a:xfrm>
        </p:spPr>
      </p:pic>
      <p:pic>
        <p:nvPicPr>
          <p:cNvPr id="29699" name="Picture 10" descr="deti-begut_bigger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37125" y="3392488"/>
            <a:ext cx="3133725" cy="2892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Grp="1"/>
          </p:cNvSpPr>
          <p:nvPr>
            <p:ph type="title" sz="quarter"/>
          </p:nvPr>
        </p:nvSpPr>
        <p:spPr>
          <a:xfrm>
            <a:off x="4999038" y="877888"/>
            <a:ext cx="4030662" cy="1874837"/>
          </a:xfrm>
        </p:spPr>
        <p:txBody>
          <a:bodyPr/>
          <a:lstStyle/>
          <a:p>
            <a:r>
              <a:rPr lang="ru-RU" sz="1600" b="1" i="1" smtClean="0">
                <a:solidFill>
                  <a:srgbClr val="0000FF"/>
                </a:solidFill>
              </a:rPr>
              <a:t>«Скакалка»</a:t>
            </a:r>
            <a:br>
              <a:rPr lang="ru-RU" sz="1600" b="1" i="1" smtClean="0">
                <a:solidFill>
                  <a:srgbClr val="0000FF"/>
                </a:solidFill>
              </a:rPr>
            </a:br>
            <a:r>
              <a:rPr lang="ru-RU" sz="1400" b="1" i="1" smtClean="0">
                <a:solidFill>
                  <a:srgbClr val="660066"/>
                </a:solidFill>
              </a:rPr>
              <a:t>Скакалка</a:t>
            </a:r>
            <a:r>
              <a:rPr lang="ru-RU" sz="1400" i="1" smtClean="0">
                <a:solidFill>
                  <a:srgbClr val="660066"/>
                </a:solidFill>
              </a:rPr>
              <a:t> — спортивный снаряд для физических упражнений (прыжков) взрослых и детей. Представляет собой синтетический или кожаный шнур Прыжки осуществляются таким образом, чтобы скакалка проходила под ногами и над головой. Может использоваться одним или несколькими участниками. </a:t>
            </a:r>
            <a:endParaRPr lang="ru-RU" sz="3600" smtClean="0"/>
          </a:p>
        </p:txBody>
      </p:sp>
      <p:pic>
        <p:nvPicPr>
          <p:cNvPr id="30722" name="Picture 11" descr="веревочка-ма-ьчика-скача-самостояте-ьно-78804293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040563" y="4479925"/>
            <a:ext cx="1584325" cy="2235200"/>
          </a:xfrm>
        </p:spPr>
      </p:pic>
      <p:pic>
        <p:nvPicPr>
          <p:cNvPr id="30723" name="Picture 15" descr="cartoon-jump-rope-vector-5618226_5cdfb3fb2d572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2597150" y="3255963"/>
            <a:ext cx="3382963" cy="2368550"/>
          </a:xfrm>
        </p:spPr>
      </p:pic>
      <p:pic>
        <p:nvPicPr>
          <p:cNvPr id="30724" name="Picture 16" descr="прыгая-девушка-15196497"/>
          <p:cNvPicPr>
            <a:picLocks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406400" y="1646238"/>
            <a:ext cx="1708150" cy="1968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/>
          <p:cNvSpPr>
            <a:spLocks noGrp="1"/>
          </p:cNvSpPr>
          <p:nvPr>
            <p:ph type="title"/>
          </p:nvPr>
        </p:nvSpPr>
        <p:spPr>
          <a:xfrm>
            <a:off x="4675188" y="896938"/>
            <a:ext cx="4230687" cy="2017712"/>
          </a:xfrm>
        </p:spPr>
        <p:txBody>
          <a:bodyPr/>
          <a:lstStyle/>
          <a:p>
            <a:r>
              <a:rPr lang="ru-RU" sz="1800" b="1" i="1" smtClean="0">
                <a:solidFill>
                  <a:srgbClr val="0000FF"/>
                </a:solidFill>
              </a:rPr>
              <a:t>Игры у костра могут быть разными:</a:t>
            </a:r>
            <a:br>
              <a:rPr lang="ru-RU" sz="1800" b="1" i="1" smtClean="0">
                <a:solidFill>
                  <a:srgbClr val="0000FF"/>
                </a:solidFill>
              </a:rPr>
            </a:br>
            <a:r>
              <a:rPr lang="ru-RU" sz="1400" b="1" i="1" smtClean="0">
                <a:solidFill>
                  <a:srgbClr val="660066"/>
                </a:solidFill>
              </a:rPr>
              <a:t>- Города;</a:t>
            </a:r>
            <a:br>
              <a:rPr lang="ru-RU" sz="1400" b="1" i="1" smtClean="0">
                <a:solidFill>
                  <a:srgbClr val="660066"/>
                </a:solidFill>
              </a:rPr>
            </a:br>
            <a:r>
              <a:rPr lang="ru-RU" sz="1400" b="1" i="1" smtClean="0">
                <a:solidFill>
                  <a:srgbClr val="660066"/>
                </a:solidFill>
              </a:rPr>
              <a:t>- Крокодил;</a:t>
            </a:r>
            <a:br>
              <a:rPr lang="ru-RU" sz="1400" b="1" i="1" smtClean="0">
                <a:solidFill>
                  <a:srgbClr val="660066"/>
                </a:solidFill>
              </a:rPr>
            </a:br>
            <a:r>
              <a:rPr lang="ru-RU" sz="1400" b="1" i="1" smtClean="0">
                <a:solidFill>
                  <a:srgbClr val="660066"/>
                </a:solidFill>
              </a:rPr>
              <a:t>- Слова;</a:t>
            </a:r>
            <a:br>
              <a:rPr lang="ru-RU" sz="1400" b="1" i="1" smtClean="0">
                <a:solidFill>
                  <a:srgbClr val="660066"/>
                </a:solidFill>
              </a:rPr>
            </a:br>
            <a:r>
              <a:rPr lang="ru-RU" sz="1400" b="1" i="1" smtClean="0">
                <a:solidFill>
                  <a:srgbClr val="660066"/>
                </a:solidFill>
              </a:rPr>
              <a:t>-Ассоциации;</a:t>
            </a:r>
            <a:br>
              <a:rPr lang="ru-RU" sz="1400" b="1" i="1" smtClean="0">
                <a:solidFill>
                  <a:srgbClr val="660066"/>
                </a:solidFill>
              </a:rPr>
            </a:br>
            <a:r>
              <a:rPr lang="ru-RU" sz="1400" b="1" i="1" smtClean="0">
                <a:solidFill>
                  <a:srgbClr val="660066"/>
                </a:solidFill>
              </a:rPr>
              <a:t>-Угадай кто позвал;</a:t>
            </a:r>
            <a:br>
              <a:rPr lang="ru-RU" sz="1400" b="1" i="1" smtClean="0">
                <a:solidFill>
                  <a:srgbClr val="660066"/>
                </a:solidFill>
              </a:rPr>
            </a:br>
            <a:r>
              <a:rPr lang="ru-RU" sz="1400" b="1" i="1" smtClean="0">
                <a:solidFill>
                  <a:srgbClr val="660066"/>
                </a:solidFill>
              </a:rPr>
              <a:t>- Кто я?</a:t>
            </a:r>
            <a:br>
              <a:rPr lang="ru-RU" sz="1400" b="1" i="1" smtClean="0">
                <a:solidFill>
                  <a:srgbClr val="660066"/>
                </a:solidFill>
              </a:rPr>
            </a:br>
            <a:r>
              <a:rPr lang="ru-RU" sz="1400" b="1" i="1" smtClean="0">
                <a:solidFill>
                  <a:srgbClr val="660066"/>
                </a:solidFill>
              </a:rPr>
              <a:t> Игры могут быть любые, даже просто разговор, песни, загадки ит.д.</a:t>
            </a:r>
          </a:p>
        </p:txBody>
      </p:sp>
      <p:pic>
        <p:nvPicPr>
          <p:cNvPr id="31746" name="Picture 8" descr="9fb8ca4af24d0f108119ec1d8aab7863e79e2707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3288" y="3541713"/>
            <a:ext cx="7400925" cy="3116262"/>
          </a:xfrm>
        </p:spPr>
      </p:pic>
      <p:pic>
        <p:nvPicPr>
          <p:cNvPr id="31747" name="Picture 10" descr="i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730250" y="769938"/>
            <a:ext cx="2870200" cy="2368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2"/>
          <p:cNvSpPr>
            <a:spLocks noChangeArrowheads="1"/>
          </p:cNvSpPr>
          <p:nvPr/>
        </p:nvSpPr>
        <p:spPr bwMode="auto">
          <a:xfrm>
            <a:off x="5153025" y="522288"/>
            <a:ext cx="28194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i="1">
              <a:solidFill>
                <a:srgbClr val="FF0000"/>
              </a:solidFill>
            </a:endParaRPr>
          </a:p>
          <a:p>
            <a:r>
              <a:rPr lang="ru-RU" sz="1400" i="1">
                <a:solidFill>
                  <a:srgbClr val="CC00FF"/>
                </a:solidFill>
              </a:rPr>
              <a:t>И от ветра и от зноя, от дождя тебя укроет</a:t>
            </a:r>
          </a:p>
          <a:p>
            <a:r>
              <a:rPr lang="ru-RU" sz="1400" i="1">
                <a:solidFill>
                  <a:srgbClr val="CC00FF"/>
                </a:solidFill>
              </a:rPr>
              <a:t>А как спать в ней сладко</a:t>
            </a:r>
          </a:p>
          <a:p>
            <a:r>
              <a:rPr lang="ru-RU" sz="1400" i="1">
                <a:solidFill>
                  <a:srgbClr val="CC00FF"/>
                </a:solidFill>
              </a:rPr>
              <a:t>Что это?</a:t>
            </a:r>
          </a:p>
          <a:p>
            <a:r>
              <a:rPr lang="ru-RU" sz="1400" i="1">
                <a:solidFill>
                  <a:srgbClr val="CC00FF"/>
                </a:solidFill>
              </a:rPr>
              <a:t>(Палатка)</a:t>
            </a:r>
          </a:p>
          <a:p>
            <a:r>
              <a:rPr lang="ru-RU" sz="1400" i="1">
                <a:solidFill>
                  <a:srgbClr val="CC00FF"/>
                </a:solidFill>
              </a:rPr>
              <a:t/>
            </a:r>
            <a:br>
              <a:rPr lang="ru-RU" sz="1400" i="1">
                <a:solidFill>
                  <a:srgbClr val="CC00FF"/>
                </a:solidFill>
              </a:rPr>
            </a:br>
            <a:endParaRPr lang="ru-RU" sz="1400" i="1">
              <a:solidFill>
                <a:srgbClr val="CC00FF"/>
              </a:solidFill>
            </a:endParaRPr>
          </a:p>
        </p:txBody>
      </p:sp>
      <p:sp>
        <p:nvSpPr>
          <p:cNvPr id="32770" name="Rectangle 23"/>
          <p:cNvSpPr>
            <a:spLocks noChangeArrowheads="1"/>
          </p:cNvSpPr>
          <p:nvPr/>
        </p:nvSpPr>
        <p:spPr bwMode="auto">
          <a:xfrm>
            <a:off x="1657350" y="4791075"/>
            <a:ext cx="26289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solidFill>
                  <a:srgbClr val="CC9900"/>
                </a:solidFill>
              </a:rPr>
              <a:t>На привале нам помог,</a:t>
            </a:r>
          </a:p>
          <a:p>
            <a:r>
              <a:rPr lang="ru-RU" sz="1400" b="1" i="1">
                <a:solidFill>
                  <a:srgbClr val="CC9900"/>
                </a:solidFill>
              </a:rPr>
              <a:t>Суп сварил, картошку спек,</a:t>
            </a:r>
          </a:p>
          <a:p>
            <a:r>
              <a:rPr lang="ru-RU" sz="1400" b="1" i="1">
                <a:solidFill>
                  <a:srgbClr val="CC9900"/>
                </a:solidFill>
              </a:rPr>
              <a:t>Для похода он хорош,</a:t>
            </a:r>
          </a:p>
          <a:p>
            <a:r>
              <a:rPr lang="ru-RU" sz="1400" b="1" i="1">
                <a:solidFill>
                  <a:srgbClr val="CC9900"/>
                </a:solidFill>
              </a:rPr>
              <a:t>Да с собою не возьмешь.</a:t>
            </a:r>
          </a:p>
          <a:p>
            <a:r>
              <a:rPr lang="ru-RU" sz="1400" b="1" i="1">
                <a:solidFill>
                  <a:srgbClr val="CC9900"/>
                </a:solidFill>
              </a:rPr>
              <a:t>(Костер)</a:t>
            </a:r>
          </a:p>
          <a:p>
            <a:r>
              <a:rPr lang="ru-RU" sz="1200">
                <a:solidFill>
                  <a:srgbClr val="CC9900"/>
                </a:solidFill>
              </a:rPr>
              <a:t/>
            </a:r>
            <a:br>
              <a:rPr lang="ru-RU" sz="1200">
                <a:solidFill>
                  <a:srgbClr val="CC9900"/>
                </a:solidFill>
              </a:rPr>
            </a:br>
            <a:endParaRPr lang="ru-RU" sz="1200">
              <a:solidFill>
                <a:srgbClr val="CC9900"/>
              </a:solidFill>
            </a:endParaRPr>
          </a:p>
        </p:txBody>
      </p:sp>
      <p:sp>
        <p:nvSpPr>
          <p:cNvPr id="32771" name="Rectangle 24"/>
          <p:cNvSpPr>
            <a:spLocks noChangeArrowheads="1"/>
          </p:cNvSpPr>
          <p:nvPr/>
        </p:nvSpPr>
        <p:spPr bwMode="auto">
          <a:xfrm>
            <a:off x="2819400" y="487363"/>
            <a:ext cx="239077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solidFill>
                  <a:srgbClr val="0066FF"/>
                </a:solidFill>
              </a:rPr>
              <a:t>Кто ходит ночь и ходит день,</a:t>
            </a:r>
          </a:p>
          <a:p>
            <a:r>
              <a:rPr lang="ru-RU" sz="1400" b="1" i="1">
                <a:solidFill>
                  <a:srgbClr val="0066FF"/>
                </a:solidFill>
              </a:rPr>
              <a:t>Не зная, что такое лень?</a:t>
            </a:r>
          </a:p>
          <a:p>
            <a:r>
              <a:rPr lang="ru-RU" sz="1400" b="1" i="1">
                <a:solidFill>
                  <a:srgbClr val="0066FF"/>
                </a:solidFill>
              </a:rPr>
              <a:t>(Часы)</a:t>
            </a:r>
          </a:p>
          <a:p>
            <a:r>
              <a:rPr lang="ru-RU" sz="1400" b="1" i="1">
                <a:solidFill>
                  <a:srgbClr val="0066FF"/>
                </a:solidFill>
              </a:rPr>
              <a:t/>
            </a:r>
            <a:br>
              <a:rPr lang="ru-RU" sz="1400" b="1" i="1">
                <a:solidFill>
                  <a:srgbClr val="0066FF"/>
                </a:solidFill>
              </a:rPr>
            </a:br>
            <a:endParaRPr lang="ru-RU" sz="1400" b="1" i="1">
              <a:solidFill>
                <a:srgbClr val="0066FF"/>
              </a:solidFill>
            </a:endParaRPr>
          </a:p>
        </p:txBody>
      </p:sp>
      <p:sp>
        <p:nvSpPr>
          <p:cNvPr id="32772" name="Rectangle 25"/>
          <p:cNvSpPr>
            <a:spLocks noChangeArrowheads="1"/>
          </p:cNvSpPr>
          <p:nvPr/>
        </p:nvSpPr>
        <p:spPr bwMode="auto">
          <a:xfrm>
            <a:off x="419100" y="2070100"/>
            <a:ext cx="27146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solidFill>
                  <a:srgbClr val="CC3399"/>
                </a:solidFill>
              </a:rPr>
              <a:t>И в тайге, и в океане</a:t>
            </a:r>
          </a:p>
          <a:p>
            <a:r>
              <a:rPr lang="ru-RU" sz="1400" b="1" i="1">
                <a:solidFill>
                  <a:srgbClr val="CC3399"/>
                </a:solidFill>
              </a:rPr>
              <a:t>Он отыщет путь любой.</a:t>
            </a:r>
          </a:p>
          <a:p>
            <a:r>
              <a:rPr lang="ru-RU" sz="1400" b="1" i="1">
                <a:solidFill>
                  <a:srgbClr val="CC3399"/>
                </a:solidFill>
              </a:rPr>
              <a:t>Умещается в кармане,</a:t>
            </a:r>
          </a:p>
          <a:p>
            <a:r>
              <a:rPr lang="ru-RU" sz="1400" b="1" i="1">
                <a:solidFill>
                  <a:srgbClr val="CC3399"/>
                </a:solidFill>
              </a:rPr>
              <a:t>А ведёт нас за собой</a:t>
            </a:r>
          </a:p>
          <a:p>
            <a:r>
              <a:rPr lang="ru-RU" sz="1400" b="1" i="1">
                <a:solidFill>
                  <a:srgbClr val="CC3399"/>
                </a:solidFill>
              </a:rPr>
              <a:t>(Компас)</a:t>
            </a:r>
          </a:p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2773" name="Rectangle 26"/>
          <p:cNvSpPr>
            <a:spLocks noChangeArrowheads="1"/>
          </p:cNvSpPr>
          <p:nvPr/>
        </p:nvSpPr>
        <p:spPr bwMode="auto">
          <a:xfrm>
            <a:off x="7391400" y="1954213"/>
            <a:ext cx="154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solidFill>
                  <a:srgbClr val="FF0000"/>
                </a:solidFill>
              </a:rPr>
              <a:t>Не живая, а идет,</a:t>
            </a:r>
          </a:p>
          <a:p>
            <a:r>
              <a:rPr lang="ru-RU" sz="1400" b="1" i="1">
                <a:solidFill>
                  <a:srgbClr val="FF0000"/>
                </a:solidFill>
              </a:rPr>
              <a:t>Не подвижна, а ведет.</a:t>
            </a:r>
          </a:p>
          <a:p>
            <a:r>
              <a:rPr lang="ru-RU" sz="1400" b="1" i="1">
                <a:solidFill>
                  <a:srgbClr val="FF0000"/>
                </a:solidFill>
              </a:rPr>
              <a:t>(Дорога)</a:t>
            </a:r>
          </a:p>
          <a:p>
            <a:r>
              <a:rPr lang="ru-RU" sz="1400" b="1" i="1">
                <a:solidFill>
                  <a:srgbClr val="FF0000"/>
                </a:solidFill>
              </a:rPr>
              <a:t/>
            </a:r>
            <a:br>
              <a:rPr lang="ru-RU" sz="1400" b="1" i="1">
                <a:solidFill>
                  <a:srgbClr val="FF0000"/>
                </a:solidFill>
              </a:rPr>
            </a:br>
            <a:endParaRPr lang="ru-RU" sz="1400" b="1" i="1">
              <a:solidFill>
                <a:srgbClr val="FF0000"/>
              </a:solidFill>
            </a:endParaRPr>
          </a:p>
        </p:txBody>
      </p:sp>
      <p:pic>
        <p:nvPicPr>
          <p:cNvPr id="32774" name="Picture 27" descr="DSC_8201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4198938" y="3617913"/>
            <a:ext cx="4657725" cy="3006725"/>
          </a:xfrm>
        </p:spPr>
      </p:pic>
      <p:sp>
        <p:nvSpPr>
          <p:cNvPr id="32775" name="Rectangle 28"/>
          <p:cNvSpPr>
            <a:spLocks noChangeArrowheads="1"/>
          </p:cNvSpPr>
          <p:nvPr/>
        </p:nvSpPr>
        <p:spPr bwMode="auto">
          <a:xfrm>
            <a:off x="4257675" y="2106613"/>
            <a:ext cx="27622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solidFill>
                  <a:srgbClr val="6600CC"/>
                </a:solidFill>
              </a:rPr>
              <a:t>На ладонь он ляжет весь.</a:t>
            </a:r>
          </a:p>
          <a:p>
            <a:r>
              <a:rPr lang="ru-RU" sz="1400" b="1" i="1">
                <a:solidFill>
                  <a:srgbClr val="6600CC"/>
                </a:solidFill>
              </a:rPr>
              <a:t>Не часы, а стрелка есть.</a:t>
            </a:r>
          </a:p>
          <a:p>
            <a:r>
              <a:rPr lang="ru-RU" sz="1400" b="1" i="1">
                <a:solidFill>
                  <a:srgbClr val="6600CC"/>
                </a:solidFill>
              </a:rPr>
              <a:t>Он в дороге пригодится,</a:t>
            </a:r>
          </a:p>
          <a:p>
            <a:r>
              <a:rPr lang="ru-RU" sz="1400" b="1" i="1">
                <a:solidFill>
                  <a:srgbClr val="6600CC"/>
                </a:solidFill>
              </a:rPr>
              <a:t>С ним нигде не заблудиться.</a:t>
            </a:r>
          </a:p>
          <a:p>
            <a:r>
              <a:rPr lang="ru-RU" sz="1400" b="1" i="1">
                <a:solidFill>
                  <a:srgbClr val="6600CC"/>
                </a:solidFill>
              </a:rPr>
              <a:t>(Компас)</a:t>
            </a:r>
          </a:p>
        </p:txBody>
      </p:sp>
      <p:sp>
        <p:nvSpPr>
          <p:cNvPr id="32776" name="Rectangle 29"/>
          <p:cNvSpPr>
            <a:spLocks noChangeArrowheads="1"/>
          </p:cNvSpPr>
          <p:nvPr/>
        </p:nvSpPr>
        <p:spPr bwMode="auto">
          <a:xfrm>
            <a:off x="171450" y="322263"/>
            <a:ext cx="2295525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solidFill>
                  <a:srgbClr val="FF0066"/>
                </a:solidFill>
              </a:rPr>
              <a:t>Над рекой она склонилась,</a:t>
            </a:r>
          </a:p>
          <a:p>
            <a:r>
              <a:rPr lang="ru-RU" sz="1400" b="1" i="1">
                <a:solidFill>
                  <a:srgbClr val="FF0066"/>
                </a:solidFill>
              </a:rPr>
              <a:t>Ловко-ловко исхитрилась:</a:t>
            </a:r>
          </a:p>
          <a:p>
            <a:r>
              <a:rPr lang="ru-RU" sz="1400" b="1" i="1">
                <a:solidFill>
                  <a:srgbClr val="FF0066"/>
                </a:solidFill>
              </a:rPr>
              <a:t>Обменяла червяка</a:t>
            </a:r>
          </a:p>
          <a:p>
            <a:r>
              <a:rPr lang="ru-RU" sz="1400" b="1" i="1">
                <a:solidFill>
                  <a:srgbClr val="FF0066"/>
                </a:solidFill>
              </a:rPr>
              <a:t>На большого окунька.</a:t>
            </a:r>
          </a:p>
          <a:p>
            <a:r>
              <a:rPr lang="ru-RU" sz="1400" b="1" i="1">
                <a:solidFill>
                  <a:srgbClr val="FF0066"/>
                </a:solidFill>
              </a:rPr>
              <a:t>(Удочка)</a:t>
            </a:r>
          </a:p>
          <a:p>
            <a:r>
              <a:rPr lang="ru-RU">
                <a:solidFill>
                  <a:srgbClr val="FF0066"/>
                </a:solidFill>
              </a:rPr>
              <a:t/>
            </a:r>
            <a:br>
              <a:rPr lang="ru-RU">
                <a:solidFill>
                  <a:srgbClr val="FF0066"/>
                </a:solidFill>
              </a:rPr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2777" name="Rectangle 30"/>
          <p:cNvSpPr>
            <a:spLocks noChangeArrowheads="1"/>
          </p:cNvSpPr>
          <p:nvPr/>
        </p:nvSpPr>
        <p:spPr bwMode="auto">
          <a:xfrm>
            <a:off x="0" y="3949700"/>
            <a:ext cx="210502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solidFill>
                  <a:srgbClr val="6600CC"/>
                </a:solidFill>
              </a:rPr>
              <a:t>Он в походе очень нужен,</a:t>
            </a:r>
          </a:p>
          <a:p>
            <a:r>
              <a:rPr lang="ru-RU" sz="1400" b="1" i="1">
                <a:solidFill>
                  <a:srgbClr val="6600CC"/>
                </a:solidFill>
              </a:rPr>
              <a:t>он с кострами очень дружен</a:t>
            </a:r>
          </a:p>
          <a:p>
            <a:r>
              <a:rPr lang="ru-RU" sz="1400" b="1" i="1">
                <a:solidFill>
                  <a:srgbClr val="6600CC"/>
                </a:solidFill>
              </a:rPr>
              <a:t>Можно в нём уху варить</a:t>
            </a:r>
          </a:p>
          <a:p>
            <a:r>
              <a:rPr lang="ru-RU" sz="1400" b="1" i="1">
                <a:solidFill>
                  <a:srgbClr val="6600CC"/>
                </a:solidFill>
              </a:rPr>
              <a:t>Чай душистый кипятить</a:t>
            </a:r>
          </a:p>
          <a:p>
            <a:r>
              <a:rPr lang="ru-RU" sz="1400" b="1" i="1">
                <a:solidFill>
                  <a:srgbClr val="6600CC"/>
                </a:solidFill>
              </a:rPr>
              <a:t>(Котелок)</a:t>
            </a:r>
          </a:p>
          <a:p>
            <a:r>
              <a:rPr lang="ru-RU" sz="1400" b="1" i="1">
                <a:solidFill>
                  <a:srgbClr val="6600CC"/>
                </a:solidFill>
              </a:rPr>
              <a:t/>
            </a:r>
            <a:br>
              <a:rPr lang="ru-RU" sz="1400" b="1" i="1">
                <a:solidFill>
                  <a:srgbClr val="6600CC"/>
                </a:solidFill>
              </a:rPr>
            </a:br>
            <a:r>
              <a:rPr lang="ru-RU" sz="1400" b="1" i="1">
                <a:solidFill>
                  <a:srgbClr val="6600CC"/>
                </a:solidFill>
              </a:rPr>
              <a:t/>
            </a:r>
            <a:br>
              <a:rPr lang="ru-RU" sz="1400" b="1" i="1">
                <a:solidFill>
                  <a:srgbClr val="6600CC"/>
                </a:solidFill>
              </a:rPr>
            </a:br>
            <a:endParaRPr lang="ru-RU" sz="1400" b="1" i="1">
              <a:solidFill>
                <a:srgbClr val="6600CC"/>
              </a:solidFill>
            </a:endParaRPr>
          </a:p>
          <a:p>
            <a:r>
              <a:rPr lang="ru-RU" sz="1400" b="1" i="1">
                <a:solidFill>
                  <a:srgbClr val="6600CC"/>
                </a:solidFill>
              </a:rPr>
              <a:t/>
            </a:r>
            <a:br>
              <a:rPr lang="ru-RU" sz="1400" b="1" i="1">
                <a:solidFill>
                  <a:srgbClr val="6600CC"/>
                </a:solidFill>
              </a:rPr>
            </a:br>
            <a:endParaRPr lang="ru-RU" sz="1400" b="1" i="1">
              <a:solidFill>
                <a:srgbClr val="6600CC"/>
              </a:solidFill>
            </a:endParaRPr>
          </a:p>
        </p:txBody>
      </p:sp>
      <p:sp>
        <p:nvSpPr>
          <p:cNvPr id="32778" name="Rectangle 32"/>
          <p:cNvSpPr>
            <a:spLocks noChangeArrowheads="1"/>
          </p:cNvSpPr>
          <p:nvPr/>
        </p:nvSpPr>
        <p:spPr bwMode="auto">
          <a:xfrm>
            <a:off x="1612900" y="3032125"/>
            <a:ext cx="2489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400" b="1" i="1">
                <a:solidFill>
                  <a:srgbClr val="0000FF"/>
                </a:solidFill>
              </a:rPr>
              <a:t>Он с тобою и со мной</a:t>
            </a:r>
          </a:p>
          <a:p>
            <a:pPr algn="ctr"/>
            <a:r>
              <a:rPr lang="ru-RU" sz="1400" b="1" i="1">
                <a:solidFill>
                  <a:srgbClr val="0000FF"/>
                </a:solidFill>
              </a:rPr>
              <a:t>Шёл лесными стёжками,</a:t>
            </a:r>
          </a:p>
          <a:p>
            <a:pPr algn="ctr"/>
            <a:r>
              <a:rPr lang="ru-RU" sz="1400" b="1" i="1">
                <a:solidFill>
                  <a:srgbClr val="0000FF"/>
                </a:solidFill>
              </a:rPr>
              <a:t>Друг походный за спиной</a:t>
            </a:r>
          </a:p>
          <a:p>
            <a:pPr algn="ctr"/>
            <a:r>
              <a:rPr lang="ru-RU" sz="1400" b="1" i="1">
                <a:solidFill>
                  <a:srgbClr val="0000FF"/>
                </a:solidFill>
              </a:rPr>
              <a:t>На ремнях с застёжками.</a:t>
            </a:r>
          </a:p>
          <a:p>
            <a:pPr algn="ctr"/>
            <a:r>
              <a:rPr lang="ru-RU" sz="1400" b="1" i="1">
                <a:solidFill>
                  <a:srgbClr val="0000FF"/>
                </a:solidFill>
              </a:rPr>
              <a:t>(Рюкзак)</a:t>
            </a:r>
          </a:p>
        </p:txBody>
      </p:sp>
      <p:sp>
        <p:nvSpPr>
          <p:cNvPr id="32779" name="Rectangle 33"/>
          <p:cNvSpPr>
            <a:spLocks noChangeArrowheads="1"/>
          </p:cNvSpPr>
          <p:nvPr/>
        </p:nvSpPr>
        <p:spPr bwMode="auto">
          <a:xfrm>
            <a:off x="7024688" y="276225"/>
            <a:ext cx="1881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rgbClr val="000099"/>
                </a:solidFill>
              </a:rPr>
              <a:t>Загадки: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/>
          </p:cNvSpPr>
          <p:nvPr>
            <p:ph type="body" idx="1"/>
          </p:nvPr>
        </p:nvSpPr>
        <p:spPr>
          <a:xfrm>
            <a:off x="608013" y="1820863"/>
            <a:ext cx="7869237" cy="8604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400" b="1" i="1" smtClean="0">
                <a:solidFill>
                  <a:srgbClr val="0000FF"/>
                </a:solidFill>
              </a:rPr>
              <a:t>Удачного похода!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/>
          </p:cNvSpPr>
          <p:nvPr>
            <p:ph type="title"/>
          </p:nvPr>
        </p:nvSpPr>
        <p:spPr>
          <a:xfrm>
            <a:off x="1274763" y="792163"/>
            <a:ext cx="7869237" cy="1951037"/>
          </a:xfrm>
        </p:spPr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FF0000"/>
                </a:solidFill>
              </a:rPr>
              <a:t>Поход - это путешествие по дикой природе. Путешествие своими силами и силами команды, которым также, как и вам, хочется приключений, немного экстрима, красивых пейзажей, живого общения, горячего костра вечером и красивого рассвета утром.</a:t>
            </a:r>
          </a:p>
        </p:txBody>
      </p:sp>
      <p:pic>
        <p:nvPicPr>
          <p:cNvPr id="21506" name="Picture 6" descr="лагерь-лета-туристский-в-лесе-около-озера-иллюстрация-мультфильма-1551832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6825" y="2798763"/>
            <a:ext cx="6657975" cy="384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5"/>
          <p:cNvSpPr>
            <a:spLocks noGrp="1"/>
          </p:cNvSpPr>
          <p:nvPr>
            <p:ph type="title"/>
          </p:nvPr>
        </p:nvSpPr>
        <p:spPr>
          <a:xfrm>
            <a:off x="846138" y="1182688"/>
            <a:ext cx="7878762" cy="1893887"/>
          </a:xfrm>
        </p:spPr>
        <p:txBody>
          <a:bodyPr/>
          <a:lstStyle/>
          <a:p>
            <a:r>
              <a:rPr lang="ru-RU" sz="2000" b="1" i="1" smtClean="0">
                <a:solidFill>
                  <a:srgbClr val="0000FF"/>
                </a:solidFill>
              </a:rPr>
              <a:t>Любой пеший поход – это отличная тренировка с низкой интенсивностью. Исследования говорят о том, что даже первый пеший поход имеет множество физических и психических преимуществ. От снижения беспокойства и стресса .                                                                                              Походы – это отличные занятия на свежем воздухе, приносящие много пользы на фоне прекрасных пейзажей.</a:t>
            </a:r>
          </a:p>
        </p:txBody>
      </p:sp>
      <p:pic>
        <p:nvPicPr>
          <p:cNvPr id="22530" name="Picture 19" descr="302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746375" y="3182938"/>
            <a:ext cx="4191000" cy="3349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646113" y="1001713"/>
            <a:ext cx="7869237" cy="3017837"/>
          </a:xfrm>
        </p:spPr>
        <p:txBody>
          <a:bodyPr/>
          <a:lstStyle/>
          <a:p>
            <a:r>
              <a:rPr lang="ru-RU" sz="1800" b="1" i="1" smtClean="0">
                <a:solidFill>
                  <a:srgbClr val="0033CC"/>
                </a:solidFill>
              </a:rPr>
              <a:t>Цель: Организовать всестороннее социально-коммуникативное и физическое развитие ребенка; развитие смекалки, восприятия и понимания мира природы посредством игры.</a:t>
            </a:r>
            <a:br>
              <a:rPr lang="ru-RU" sz="1800" b="1" i="1" smtClean="0">
                <a:solidFill>
                  <a:srgbClr val="0033CC"/>
                </a:solidFill>
              </a:rPr>
            </a:br>
            <a:r>
              <a:rPr lang="ru-RU" sz="1800" b="1" i="1" smtClean="0">
                <a:solidFill>
                  <a:srgbClr val="0033CC"/>
                </a:solidFill>
              </a:rPr>
              <a:t>Задачи:</a:t>
            </a:r>
            <a:br>
              <a:rPr lang="ru-RU" sz="1800" b="1" i="1" smtClean="0">
                <a:solidFill>
                  <a:srgbClr val="0033CC"/>
                </a:solidFill>
              </a:rPr>
            </a:br>
            <a:r>
              <a:rPr lang="ru-RU" sz="1800" b="1" i="1" smtClean="0">
                <a:solidFill>
                  <a:srgbClr val="0033CC"/>
                </a:solidFill>
              </a:rPr>
              <a:t>• Расширять представления и знания детей о природе.</a:t>
            </a:r>
            <a:br>
              <a:rPr lang="ru-RU" sz="1800" b="1" i="1" smtClean="0">
                <a:solidFill>
                  <a:srgbClr val="0033CC"/>
                </a:solidFill>
              </a:rPr>
            </a:br>
            <a:r>
              <a:rPr lang="ru-RU" sz="1800" b="1" i="1" smtClean="0">
                <a:solidFill>
                  <a:srgbClr val="0033CC"/>
                </a:solidFill>
              </a:rPr>
              <a:t>• Умение вести себя правильно в общении с природой.</a:t>
            </a:r>
            <a:br>
              <a:rPr lang="ru-RU" sz="1800" b="1" i="1" smtClean="0">
                <a:solidFill>
                  <a:srgbClr val="0033CC"/>
                </a:solidFill>
              </a:rPr>
            </a:br>
            <a:r>
              <a:rPr lang="ru-RU" sz="1800" b="1" i="1" smtClean="0">
                <a:solidFill>
                  <a:srgbClr val="0033CC"/>
                </a:solidFill>
              </a:rPr>
              <a:t>• Развивать эмоциональную сферу детей посредством художественного и звукового восприятия природы.</a:t>
            </a:r>
            <a:br>
              <a:rPr lang="ru-RU" sz="1800" b="1" i="1" smtClean="0">
                <a:solidFill>
                  <a:srgbClr val="0033CC"/>
                </a:solidFill>
              </a:rPr>
            </a:br>
            <a:r>
              <a:rPr lang="ru-RU" sz="1800" b="1" i="1" smtClean="0">
                <a:solidFill>
                  <a:srgbClr val="0033CC"/>
                </a:solidFill>
              </a:rPr>
              <a:t>• Совершенствовать навыки ориентировки в пространстве.</a:t>
            </a:r>
            <a:br>
              <a:rPr lang="ru-RU" sz="1800" b="1" i="1" smtClean="0">
                <a:solidFill>
                  <a:srgbClr val="0033CC"/>
                </a:solidFill>
              </a:rPr>
            </a:br>
            <a:r>
              <a:rPr lang="ru-RU" sz="1800" b="1" i="1" smtClean="0">
                <a:solidFill>
                  <a:srgbClr val="0033CC"/>
                </a:solidFill>
              </a:rPr>
              <a:t/>
            </a:r>
            <a:br>
              <a:rPr lang="ru-RU" sz="1800" b="1" i="1" smtClean="0">
                <a:solidFill>
                  <a:srgbClr val="0033CC"/>
                </a:solidFill>
              </a:rPr>
            </a:br>
            <a:endParaRPr lang="ru-RU" sz="1800" b="1" i="1" smtClean="0">
              <a:solidFill>
                <a:srgbClr val="0033CC"/>
              </a:solidFill>
            </a:endParaRPr>
          </a:p>
        </p:txBody>
      </p:sp>
      <p:pic>
        <p:nvPicPr>
          <p:cNvPr id="23554" name="Picture 4" descr="DlTMqJ5W0AABfk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4050" y="3409950"/>
            <a:ext cx="5295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0"/>
          <p:cNvSpPr>
            <a:spLocks noGrp="1"/>
          </p:cNvSpPr>
          <p:nvPr>
            <p:ph type="title"/>
          </p:nvPr>
        </p:nvSpPr>
        <p:spPr>
          <a:xfrm>
            <a:off x="827088" y="668338"/>
            <a:ext cx="7869237" cy="998537"/>
          </a:xfrm>
        </p:spPr>
        <p:txBody>
          <a:bodyPr/>
          <a:lstStyle/>
          <a:p>
            <a:r>
              <a:rPr lang="ru-RU" sz="1800" b="1" i="1" smtClean="0">
                <a:solidFill>
                  <a:srgbClr val="FF0000"/>
                </a:solidFill>
              </a:rPr>
              <a:t>Во что можно сыграть в походе во время посиделок возле костра, на привале, чтобы не заскучать и разнообразить свой поход. Сегодня я предлагаю игры во время похода.</a:t>
            </a:r>
            <a:endParaRPr lang="ru-RU" b="1" i="1" smtClean="0">
              <a:solidFill>
                <a:srgbClr val="FF0000"/>
              </a:solidFill>
            </a:endParaRPr>
          </a:p>
        </p:txBody>
      </p:sp>
      <p:sp>
        <p:nvSpPr>
          <p:cNvPr id="24578" name="Rectangle 23"/>
          <p:cNvSpPr>
            <a:spLocks noGrp="1"/>
          </p:cNvSpPr>
          <p:nvPr>
            <p:ph type="body" sz="half" idx="3"/>
          </p:nvPr>
        </p:nvSpPr>
        <p:spPr>
          <a:xfrm>
            <a:off x="3760788" y="1501775"/>
            <a:ext cx="4716462" cy="2603500"/>
          </a:xfrm>
        </p:spPr>
        <p:txBody>
          <a:bodyPr/>
          <a:lstStyle/>
          <a:p>
            <a:pPr>
              <a:lnSpc>
                <a:spcPct val="70000"/>
              </a:lnSpc>
              <a:buFont typeface="Arial" charset="0"/>
              <a:buNone/>
            </a:pPr>
            <a:r>
              <a:rPr lang="ru-RU" sz="1800" b="1" i="1" smtClean="0">
                <a:solidFill>
                  <a:srgbClr val="800080"/>
                </a:solidFill>
              </a:rPr>
              <a:t>        </a:t>
            </a:r>
            <a:r>
              <a:rPr lang="ru-RU" sz="1800" b="1" i="1" smtClean="0">
                <a:solidFill>
                  <a:srgbClr val="660066"/>
                </a:solidFill>
              </a:rPr>
              <a:t>«Съедобное несъедобное»                                       </a:t>
            </a:r>
            <a:r>
              <a:rPr lang="ru-RU" sz="1400" b="1" i="1" smtClean="0">
                <a:solidFill>
                  <a:srgbClr val="660066"/>
                </a:solidFill>
              </a:rPr>
              <a:t> Знакома многим людям с детства. Дети выходят на улицу, один берет мячик и кидает напарнику, говоря при этом слово, например, кот. Если предмет несъедобен, то соперник отбивает его. Если произнесенное слово, например, пирог относится к съедобному, то ребенок должен поймать мяч. Иногда ребятишки устанавливают правило – не касаться руками мяча, если предмет несъедобен. Это позволяет избежать непонятных и спорных ситуаций. Если игрок поймал несъедобный предмет «повар», то он считается съеденным. Ребята могут посмеяться, как мальчик Дима съел шляпу. Это весело и задорно. Если произнесли съедобное слово, а игрок, которому кидали, не поймал, он считается водящим.</a:t>
            </a:r>
          </a:p>
        </p:txBody>
      </p:sp>
      <p:pic>
        <p:nvPicPr>
          <p:cNvPr id="24579" name="Picture 26" descr="imagen-sedobnoe-nesedobnoe-2017-0big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 rot="20974143">
            <a:off x="989013" y="1849438"/>
            <a:ext cx="2170112" cy="1911350"/>
          </a:xfrm>
        </p:spPr>
      </p:pic>
      <p:pic>
        <p:nvPicPr>
          <p:cNvPr id="24580" name="Picture 29" descr="ab6d2ac22172ee56b0b6099271bd5f92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76850" y="4122738"/>
            <a:ext cx="3454400" cy="2444750"/>
          </a:xfrm>
        </p:spPr>
      </p:pic>
      <p:pic>
        <p:nvPicPr>
          <p:cNvPr id="24581" name="Picture 30" descr="item_435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" y="4143375"/>
            <a:ext cx="33337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/>
          </p:cNvSpPr>
          <p:nvPr>
            <p:ph type="body" sz="half" idx="3"/>
          </p:nvPr>
        </p:nvSpPr>
        <p:spPr>
          <a:xfrm>
            <a:off x="5351463" y="969963"/>
            <a:ext cx="3192462" cy="2768600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1800" b="1" i="1" smtClean="0">
                <a:solidFill>
                  <a:srgbClr val="0000FF"/>
                </a:solidFill>
              </a:rPr>
              <a:t>«Бадминтон»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    </a:t>
            </a:r>
            <a:r>
              <a:rPr lang="ru-RU" sz="1800" smtClean="0">
                <a:solidFill>
                  <a:srgbClr val="990099"/>
                </a:solidFill>
              </a:rPr>
              <a:t> </a:t>
            </a:r>
            <a:r>
              <a:rPr lang="ru-RU" sz="1800" i="1" smtClean="0">
                <a:solidFill>
                  <a:srgbClr val="990099"/>
                </a:solidFill>
              </a:rPr>
              <a:t> Бадминтон стал невероятно актуальным благодаря простым правилам, доступности, возможности играть на открытом воздухе либо в помещении. Бадминтон предоставляет оздоровительный эффект.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i="1" smtClean="0">
              <a:solidFill>
                <a:srgbClr val="990099"/>
              </a:solidFill>
            </a:endParaRPr>
          </a:p>
        </p:txBody>
      </p:sp>
      <p:pic>
        <p:nvPicPr>
          <p:cNvPr id="25602" name="Picture 8" descr="kisspng-badminton-racket-sport-ball-badminton-images-5b45a2899ab052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30875" y="4497388"/>
            <a:ext cx="3279775" cy="2216150"/>
          </a:xfrm>
        </p:spPr>
      </p:pic>
      <p:pic>
        <p:nvPicPr>
          <p:cNvPr id="25603" name="Picture 13" descr="17256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66700" y="963613"/>
            <a:ext cx="3130550" cy="2187575"/>
          </a:xfrm>
        </p:spPr>
      </p:pic>
      <p:pic>
        <p:nvPicPr>
          <p:cNvPr id="25604" name="Picture 14" descr="330605-1510212050301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3557588"/>
            <a:ext cx="34290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/>
          </p:cNvSpPr>
          <p:nvPr>
            <p:ph type="body" sz="half" idx="3"/>
          </p:nvPr>
        </p:nvSpPr>
        <p:spPr>
          <a:xfrm>
            <a:off x="5427663" y="1163638"/>
            <a:ext cx="3287712" cy="1527175"/>
          </a:xfrm>
        </p:spPr>
        <p:txBody>
          <a:bodyPr/>
          <a:lstStyle/>
          <a:p>
            <a:pPr algn="ctr">
              <a:lnSpc>
                <a:spcPct val="70000"/>
              </a:lnSpc>
              <a:buFont typeface="Arial" charset="0"/>
              <a:buNone/>
            </a:pPr>
            <a:r>
              <a:rPr lang="ru-RU" sz="1800" b="1" i="1" smtClean="0">
                <a:solidFill>
                  <a:srgbClr val="0000FF"/>
                </a:solidFill>
                <a:latin typeface="Arial" charset="0"/>
              </a:rPr>
              <a:t>Волейбол</a:t>
            </a:r>
          </a:p>
          <a:p>
            <a:pPr>
              <a:lnSpc>
                <a:spcPct val="70000"/>
              </a:lnSpc>
              <a:buFont typeface="Arial" charset="0"/>
              <a:buNone/>
            </a:pPr>
            <a:r>
              <a:rPr lang="ru-RU" sz="1600" i="1" smtClean="0">
                <a:solidFill>
                  <a:srgbClr val="660066"/>
                </a:solidFill>
                <a:latin typeface="Arial" charset="0"/>
              </a:rPr>
              <a:t>    Для любителей волейбол — распространённое развлечение и способ отдыха благодаря простоте правил и доступности инвентаря.</a:t>
            </a:r>
            <a:r>
              <a:rPr lang="ru-RU" sz="1600" i="1" smtClean="0">
                <a:solidFill>
                  <a:srgbClr val="660066"/>
                </a:solidFill>
              </a:rPr>
              <a:t> </a:t>
            </a:r>
          </a:p>
        </p:txBody>
      </p:sp>
      <p:pic>
        <p:nvPicPr>
          <p:cNvPr id="26626" name="Picture 8" descr="девушка-шаржа-играя-во-ейбо-на-бе-ой-пре-посы-ке-82517456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57575" y="3173413"/>
            <a:ext cx="1947863" cy="2368550"/>
          </a:xfrm>
        </p:spPr>
      </p:pic>
      <p:pic>
        <p:nvPicPr>
          <p:cNvPr id="26627" name="Picture 19" descr="100023958216b1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50838" y="1674813"/>
            <a:ext cx="2074862" cy="1663700"/>
          </a:xfrm>
          <a:solidFill>
            <a:srgbClr val="008000"/>
          </a:solidFill>
          <a:ln>
            <a:solidFill>
              <a:srgbClr val="008000"/>
            </a:solidFill>
          </a:ln>
        </p:spPr>
      </p:pic>
      <p:pic>
        <p:nvPicPr>
          <p:cNvPr id="26628" name="Picture 20" descr="O1CN01C0QNT21fcrrgIoPlP_!!7799640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" y="4276725"/>
            <a:ext cx="19526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21" descr="volleyball-ball-png-5a35441bbc96c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15075" y="4505325"/>
            <a:ext cx="24765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/>
          </p:cNvSpPr>
          <p:nvPr>
            <p:ph type="body" sz="half" idx="3"/>
          </p:nvPr>
        </p:nvSpPr>
        <p:spPr>
          <a:xfrm>
            <a:off x="5075238" y="1192213"/>
            <a:ext cx="3859212" cy="4889500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1400" b="1" i="1" smtClean="0">
              <a:solidFill>
                <a:srgbClr val="0000FF"/>
              </a:solidFill>
              <a:latin typeface="Arial" charset="0"/>
            </a:endParaRPr>
          </a:p>
          <a:p>
            <a:pPr algn="ctr">
              <a:buFont typeface="Arial" charset="0"/>
              <a:buNone/>
            </a:pPr>
            <a:endParaRPr lang="ru-RU" sz="1400" b="1" i="1" smtClean="0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27650" name="Picture 8" descr="detskie-igryi-s-myachom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7663" y="3678238"/>
            <a:ext cx="3654425" cy="2844800"/>
          </a:xfrm>
        </p:spPr>
      </p:pic>
      <p:sp>
        <p:nvSpPr>
          <p:cNvPr id="27651" name="Rectangle 9"/>
          <p:cNvSpPr>
            <a:spLocks noChangeArrowheads="1"/>
          </p:cNvSpPr>
          <p:nvPr/>
        </p:nvSpPr>
        <p:spPr bwMode="auto">
          <a:xfrm>
            <a:off x="4830763" y="773113"/>
            <a:ext cx="4094162" cy="344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 i="1">
                <a:solidFill>
                  <a:srgbClr val="0000FF"/>
                </a:solidFill>
              </a:rPr>
              <a:t>«Горячая картошка»</a:t>
            </a:r>
          </a:p>
          <a:p>
            <a:r>
              <a:rPr lang="ru-RU" sz="1200" i="1">
                <a:solidFill>
                  <a:srgbClr val="660066"/>
                </a:solidFill>
              </a:rPr>
              <a:t>Участники становятся в круг и начинают перебрасывать друг другу мяч. Но мяч становится все горячее. И бросать его нужно быстрее и резче, при этом выкрикивая слово «Горячо». Нужно как можно быстрее перебросить мячик, не задерживая его в руках. Тот, кто держит его слишком долго, не успел словить или просто уронил, наказывается. Его отправляют в центр круга, где он должен сидеть на корточках. Считается, что «картошка» попала в котел и там варится.  Каждая «картофелина» может спасти себя сама. Сидящие в центре круга могут подпрыгивать не вставая в полный рост, пытаясь дотронуться до пролетающего над их головами мяча. Если кому-то это удалось, то этот участник возвращается в круг, а тот, кто бросал мяч переходит на его место и садится в «котел».</a:t>
            </a:r>
          </a:p>
        </p:txBody>
      </p:sp>
      <p:pic>
        <p:nvPicPr>
          <p:cNvPr id="27652" name="Picture 10" descr="счастливый-персонаж-из-мультфильма-картошки-иллюстрация-счастливого-155264703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119938" y="4075113"/>
            <a:ext cx="1862137" cy="2368550"/>
          </a:xfrm>
        </p:spPr>
      </p:pic>
      <p:pic>
        <p:nvPicPr>
          <p:cNvPr id="27653" name="Picture 11" descr="depositphotos_105374212-stock-illustration-sack-of-potatoes-isolat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725" y="1209675"/>
            <a:ext cx="24193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1"/>
          <p:cNvSpPr>
            <a:spLocks noGrp="1"/>
          </p:cNvSpPr>
          <p:nvPr>
            <p:ph type="title" sz="quarter"/>
          </p:nvPr>
        </p:nvSpPr>
        <p:spPr>
          <a:xfrm>
            <a:off x="4960938" y="506413"/>
            <a:ext cx="4183062" cy="4665662"/>
          </a:xfrm>
        </p:spPr>
        <p:txBody>
          <a:bodyPr/>
          <a:lstStyle/>
          <a:p>
            <a:pPr algn="ctr"/>
            <a:r>
              <a:rPr lang="ru-RU" sz="1800" b="1" i="1" smtClean="0">
                <a:solidFill>
                  <a:srgbClr val="0000FF"/>
                </a:solidFill>
              </a:rPr>
              <a:t>«Паровозик»</a:t>
            </a:r>
            <a:br>
              <a:rPr lang="ru-RU" sz="1800" b="1" i="1" smtClean="0">
                <a:solidFill>
                  <a:srgbClr val="0000FF"/>
                </a:solidFill>
              </a:rPr>
            </a:br>
            <a:r>
              <a:rPr lang="ru-RU" sz="1400" smtClean="0">
                <a:solidFill>
                  <a:srgbClr val="660066"/>
                </a:solidFill>
              </a:rPr>
              <a:t>С помощью считалки выбирается водящий, он будет Паровозиком:</a:t>
            </a:r>
            <a:br>
              <a:rPr lang="ru-RU" sz="1400" smtClean="0">
                <a:solidFill>
                  <a:srgbClr val="660066"/>
                </a:solidFill>
              </a:rPr>
            </a:br>
            <a:r>
              <a:rPr lang="ru-RU" sz="1400" b="1" smtClean="0">
                <a:solidFill>
                  <a:srgbClr val="FF0000"/>
                </a:solidFill>
              </a:rPr>
              <a:t>Едет, едет паровоз -</a:t>
            </a:r>
            <a:br>
              <a:rPr lang="ru-RU" sz="1400" b="1" smtClean="0">
                <a:solidFill>
                  <a:srgbClr val="FF0000"/>
                </a:solidFill>
              </a:rPr>
            </a:br>
            <a:r>
              <a:rPr lang="ru-RU" sz="1400" b="1" smtClean="0">
                <a:solidFill>
                  <a:srgbClr val="FF0000"/>
                </a:solidFill>
              </a:rPr>
              <a:t>Две трубы и сто колёс,</a:t>
            </a:r>
            <a:br>
              <a:rPr lang="ru-RU" sz="1400" b="1" smtClean="0">
                <a:solidFill>
                  <a:srgbClr val="FF0000"/>
                </a:solidFill>
              </a:rPr>
            </a:br>
            <a:r>
              <a:rPr lang="ru-RU" sz="1400" b="1" smtClean="0">
                <a:solidFill>
                  <a:srgbClr val="FF0000"/>
                </a:solidFill>
              </a:rPr>
              <a:t>Две трубы и сто колёс</a:t>
            </a:r>
            <a:br>
              <a:rPr lang="ru-RU" sz="1400" b="1" smtClean="0">
                <a:solidFill>
                  <a:srgbClr val="FF0000"/>
                </a:solidFill>
              </a:rPr>
            </a:br>
            <a:r>
              <a:rPr lang="ru-RU" sz="1400" b="1" smtClean="0">
                <a:solidFill>
                  <a:srgbClr val="FF0000"/>
                </a:solidFill>
              </a:rPr>
              <a:t>Машинист там рыжий пёс.</a:t>
            </a:r>
            <a:br>
              <a:rPr lang="ru-RU" sz="1400" b="1" smtClean="0">
                <a:solidFill>
                  <a:srgbClr val="FF0000"/>
                </a:solidFill>
              </a:rPr>
            </a:br>
            <a:r>
              <a:rPr lang="ru-RU" sz="1400" b="1" smtClean="0">
                <a:solidFill>
                  <a:srgbClr val="FF0000"/>
                </a:solidFill>
              </a:rPr>
              <a:t>Он считает до пяти,</a:t>
            </a:r>
            <a:br>
              <a:rPr lang="ru-RU" sz="1400" b="1" smtClean="0">
                <a:solidFill>
                  <a:srgbClr val="FF0000"/>
                </a:solidFill>
              </a:rPr>
            </a:br>
            <a:r>
              <a:rPr lang="ru-RU" sz="1400" b="1" smtClean="0">
                <a:solidFill>
                  <a:srgbClr val="FF0000"/>
                </a:solidFill>
              </a:rPr>
              <a:t>А водящим будешь – ты!</a:t>
            </a:r>
            <a:br>
              <a:rPr lang="ru-RU" sz="1400" b="1" smtClean="0">
                <a:solidFill>
                  <a:srgbClr val="FF0000"/>
                </a:solidFill>
              </a:rPr>
            </a:br>
            <a:r>
              <a:rPr lang="ru-RU" sz="1400" smtClean="0">
                <a:solidFill>
                  <a:srgbClr val="660066"/>
                </a:solidFill>
              </a:rPr>
              <a:t>Остальные дети – вагончики. У каждого вагончика есть депо – цветной круг. У паровоза нет депо, и он стоит в стороне. Паровозик свистит (если нет свистка, то можно говорить громко: «Ту-ту!») и начинает собирать вагончики, дотрагиваясь до каждого ребенка. Вагончики цепляются друг за друга и следуя за паровозиком, покидают зону своих депо. Паровозик свистит во второй раз и вагончики вместе с паровозиком разбегаются, стремясь занять себе депо.  Тот ребенок, который не успеет занять депо, становится водящим и получает новый свисток.</a:t>
            </a:r>
            <a:br>
              <a:rPr lang="ru-RU" sz="1400" smtClean="0">
                <a:solidFill>
                  <a:srgbClr val="660066"/>
                </a:solidFill>
              </a:rPr>
            </a:br>
            <a:r>
              <a:rPr lang="ru-RU" sz="1400" smtClean="0"/>
              <a:t> </a:t>
            </a:r>
          </a:p>
        </p:txBody>
      </p:sp>
      <p:pic>
        <p:nvPicPr>
          <p:cNvPr id="28674" name="Picture 16" descr="1499662781_i-2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51463" y="5022850"/>
            <a:ext cx="3535362" cy="1582738"/>
          </a:xfrm>
        </p:spPr>
      </p:pic>
      <p:pic>
        <p:nvPicPr>
          <p:cNvPr id="28675" name="Picture 17" descr="7272727272"/>
          <p:cNvPicPr>
            <a:picLocks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1303338"/>
            <a:ext cx="4027488" cy="3311525"/>
          </a:xfrm>
        </p:spPr>
      </p:pic>
      <p:pic>
        <p:nvPicPr>
          <p:cNvPr id="28676" name="Picture 18" descr="walkers"/>
          <p:cNvPicPr>
            <a:picLocks noChangeAspect="1" noChangeArrowheads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628650" y="4987925"/>
            <a:ext cx="4124325" cy="1593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761</TotalTime>
  <Words>782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Слайд 1</vt:lpstr>
      <vt:lpstr>Поход - это путешествие по дикой природе. Путешествие своими силами и силами команды, которым также, как и вам, хочется приключений, немного экстрима, красивых пейзажей, живого общения, горячего костра вечером и красивого рассвета утром.</vt:lpstr>
      <vt:lpstr>Любой пеший поход – это отличная тренировка с низкой интенсивностью. Исследования говорят о том, что даже первый пеший поход имеет множество физических и психических преимуществ. От снижения беспокойства и стресса .                                                                                              Походы – это отличные занятия на свежем воздухе, приносящие много пользы на фоне прекрасных пейзажей.</vt:lpstr>
      <vt:lpstr>Цель: Организовать всестороннее социально-коммуникативное и физическое развитие ребенка; развитие смекалки, восприятия и понимания мира природы посредством игры. Задачи: • Расширять представления и знания детей о природе. • Умение вести себя правильно в общении с природой. • Развивать эмоциональную сферу детей посредством художественного и звукового восприятия природы. • Совершенствовать навыки ориентировки в пространстве.  </vt:lpstr>
      <vt:lpstr>Во что можно сыграть в походе во время посиделок возле костра, на привале, чтобы не заскучать и разнообразить свой поход. Сегодня я предлагаю игры во время похода.</vt:lpstr>
      <vt:lpstr>Слайд 6</vt:lpstr>
      <vt:lpstr>Слайд 7</vt:lpstr>
      <vt:lpstr>Слайд 8</vt:lpstr>
      <vt:lpstr>«Паровозик» С помощью считалки выбирается водящий, он будет Паровозиком: Едет, едет паровоз - Две трубы и сто колёс, Две трубы и сто колёс Машинист там рыжий пёс. Он считает до пяти, А водящим будешь – ты! Остальные дети – вагончики. У каждого вагончика есть депо – цветной круг. У паровоза нет депо, и он стоит в стороне. Паровозик свистит (если нет свистка, то можно говорить громко: «Ту-ту!») и начинает собирать вагончики, дотрагиваясь до каждого ребенка. Вагончики цепляются друг за друга и следуя за паровозиком, покидают зону своих депо. Паровозик свистит во второй раз и вагончики вместе с паровозиком разбегаются, стремясь занять себе депо.  Тот ребенок, который не успеет занять депо, становится водящим и получает новый свисток.  </vt:lpstr>
      <vt:lpstr>«Чей прыжок дальше?» Соревнование проводится между командами (от 2х и более человек). Задание: первый член команды прыгает в длину с места от намеченной линии, на его следы становится следующий игрок и прыгает дальше и т.д. Выигрывает команда, длина коллективного прыжка которой больше.</vt:lpstr>
      <vt:lpstr>«Скакалка» Скакалка — спортивный снаряд для физических упражнений (прыжков) взрослых и детей. Представляет собой синтетический или кожаный шнур Прыжки осуществляются таким образом, чтобы скакалка проходила под ногами и над головой. Может использоваться одним или несколькими участниками. </vt:lpstr>
      <vt:lpstr>Игры у костра могут быть разными: - Города; - Крокодил; - Слова; -Ассоциации; -Угадай кто позвал; - Кто я?  Игры могут быть любые, даже просто разговор, песни, загадки ит.д.</vt:lpstr>
      <vt:lpstr>Слайд 13</vt:lpstr>
      <vt:lpstr>Слайд 14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2020</cp:lastModifiedBy>
  <cp:revision>131</cp:revision>
  <dcterms:created xsi:type="dcterms:W3CDTF">2016-11-18T14:12:19Z</dcterms:created>
  <dcterms:modified xsi:type="dcterms:W3CDTF">2020-06-19T08:35:22Z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917738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