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60" r:id="rId5"/>
    <p:sldId id="261" r:id="rId6"/>
    <p:sldId id="266" r:id="rId7"/>
    <p:sldId id="267" r:id="rId8"/>
    <p:sldId id="268" r:id="rId9"/>
    <p:sldId id="262" r:id="rId10"/>
    <p:sldId id="263" r:id="rId11"/>
    <p:sldId id="269" r:id="rId12"/>
    <p:sldId id="264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071546"/>
            <a:ext cx="8786842" cy="48737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 smtClean="0">
                <a:latin typeface="Arial" pitchFamily="34" charset="0"/>
                <a:cs typeface="Arial" pitchFamily="34" charset="0"/>
              </a:rPr>
              <a:t>Двадцать седьмое ноября</a:t>
            </a:r>
          </a:p>
          <a:p>
            <a:pPr algn="ctr">
              <a:buNone/>
            </a:pPr>
            <a:r>
              <a:rPr lang="ru-RU" sz="5400" dirty="0" smtClean="0">
                <a:latin typeface="Arial" pitchFamily="34" charset="0"/>
                <a:cs typeface="Arial" pitchFamily="34" charset="0"/>
              </a:rPr>
              <a:t>Классная работа</a:t>
            </a:r>
          </a:p>
          <a:p>
            <a:pPr algn="ctr">
              <a:buNone/>
            </a:pPr>
            <a:r>
              <a:rPr lang="ru-RU" sz="4000" i="1" dirty="0" smtClean="0">
                <a:latin typeface="Arial" pitchFamily="34" charset="0"/>
                <a:cs typeface="Arial" pitchFamily="34" charset="0"/>
              </a:rPr>
              <a:t>НЕ с именами прилагательными</a:t>
            </a:r>
          </a:p>
          <a:p>
            <a:pPr algn="ctr">
              <a:buNone/>
            </a:pPr>
            <a:endParaRPr lang="ru-RU" sz="5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7467600" cy="65403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1"/>
                </a:solidFill>
              </a:rPr>
              <a:t>Проверь себя!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642918"/>
            <a:ext cx="8929718" cy="592935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/>
              <a:t>	Пр</a:t>
            </a:r>
            <a:r>
              <a:rPr lang="ru-RU" sz="2800" b="1" u="sng" dirty="0" smtClean="0"/>
              <a:t>и</a:t>
            </a:r>
            <a:r>
              <a:rPr lang="ru-RU" sz="2800" dirty="0" smtClean="0"/>
              <a:t>морская тайга -  удивительный </a:t>
            </a:r>
            <a:r>
              <a:rPr lang="ru-RU" sz="2800" b="1" u="sng" dirty="0" err="1" smtClean="0"/>
              <a:t>не</a:t>
            </a:r>
            <a:r>
              <a:rPr lang="ru-RU" sz="2800" u="sng" dirty="0" err="1" smtClean="0"/>
              <a:t>р</a:t>
            </a:r>
            <a:r>
              <a:rPr lang="ru-RU" sz="2800" dirty="0" err="1" smtClean="0"/>
              <a:t>укотвор</a:t>
            </a:r>
            <a:r>
              <a:rPr lang="ru-RU" sz="2800" dirty="0" smtClean="0"/>
              <a:t>-</a:t>
            </a:r>
          </a:p>
          <a:p>
            <a:pPr>
              <a:buNone/>
            </a:pPr>
            <a:r>
              <a:rPr lang="ru-RU" sz="2800" dirty="0" err="1" smtClean="0"/>
              <a:t>ный</a:t>
            </a:r>
            <a:r>
              <a:rPr lang="ru-RU" sz="2800" dirty="0" smtClean="0"/>
              <a:t> сад. Особенно она поражает </a:t>
            </a:r>
            <a:r>
              <a:rPr lang="ru-RU" sz="2800" b="1" u="sng" dirty="0" smtClean="0"/>
              <a:t>не</a:t>
            </a:r>
            <a:r>
              <a:rPr lang="ru-RU" sz="2800" u="sng" dirty="0" smtClean="0"/>
              <a:t>о</a:t>
            </a:r>
            <a:r>
              <a:rPr lang="ru-RU" sz="2800" dirty="0" smtClean="0"/>
              <a:t>быкновенной</a:t>
            </a:r>
          </a:p>
          <a:p>
            <a:pPr>
              <a:buNone/>
            </a:pPr>
            <a:r>
              <a:rPr lang="ru-RU" sz="2800" dirty="0" smtClean="0"/>
              <a:t>весенней красотой.</a:t>
            </a:r>
          </a:p>
          <a:p>
            <a:pPr>
              <a:buNone/>
            </a:pPr>
            <a:r>
              <a:rPr lang="ru-RU" sz="2800" dirty="0" smtClean="0"/>
              <a:t>	</a:t>
            </a:r>
            <a:r>
              <a:rPr lang="ru-RU" sz="2800" b="1" u="sng" dirty="0" smtClean="0"/>
              <a:t>Не</a:t>
            </a:r>
            <a:r>
              <a:rPr lang="ru-RU" sz="2800" u="sng" dirty="0" smtClean="0"/>
              <a:t>б</a:t>
            </a:r>
            <a:r>
              <a:rPr lang="ru-RU" sz="2800" dirty="0" smtClean="0"/>
              <a:t>ольшие дер</a:t>
            </a:r>
            <a:r>
              <a:rPr lang="ru-RU" sz="2800" b="1" u="sng" dirty="0" smtClean="0"/>
              <a:t>е</a:t>
            </a:r>
            <a:r>
              <a:rPr lang="ru-RU" sz="2800" dirty="0" smtClean="0"/>
              <a:t>вца с пышн</a:t>
            </a:r>
            <a:r>
              <a:rPr lang="ru-RU" sz="2800" b="1" dirty="0" smtClean="0"/>
              <a:t>ыми</a:t>
            </a:r>
            <a:r>
              <a:rPr lang="ru-RU" sz="2800" dirty="0" smtClean="0"/>
              <a:t> кронами будто</a:t>
            </a:r>
          </a:p>
          <a:p>
            <a:pPr>
              <a:buNone/>
            </a:pPr>
            <a:r>
              <a:rPr lang="ru-RU" sz="2800" dirty="0" smtClean="0"/>
              <a:t>покрыты лебяжьим пухом. Это цветут уссурийские</a:t>
            </a:r>
          </a:p>
          <a:p>
            <a:pPr>
              <a:buNone/>
            </a:pPr>
            <a:r>
              <a:rPr lang="ru-RU" sz="2800" dirty="0" smtClean="0"/>
              <a:t>груши. Сейчас они нарядные, а осенью они</a:t>
            </a:r>
          </a:p>
          <a:p>
            <a:pPr>
              <a:buNone/>
            </a:pPr>
            <a:r>
              <a:rPr lang="ru-RU" sz="2800" b="1" dirty="0" smtClean="0"/>
              <a:t>ничуть</a:t>
            </a:r>
            <a:r>
              <a:rPr lang="ru-RU" sz="2800" dirty="0" smtClean="0"/>
              <a:t> </a:t>
            </a:r>
            <a:r>
              <a:rPr lang="ru-RU" sz="2800" b="1" u="sng" dirty="0" smtClean="0"/>
              <a:t>не</a:t>
            </a:r>
            <a:r>
              <a:rPr lang="ru-RU" sz="2800" u="sng" dirty="0" smtClean="0"/>
              <a:t> п</a:t>
            </a:r>
            <a:r>
              <a:rPr lang="ru-RU" sz="2800" dirty="0" smtClean="0"/>
              <a:t>риметные. </a:t>
            </a:r>
          </a:p>
          <a:p>
            <a:pPr>
              <a:buNone/>
            </a:pPr>
            <a:r>
              <a:rPr lang="ru-RU" sz="2800" dirty="0" smtClean="0"/>
              <a:t>	Рядом с ними расцветают сибирские яблони. У</a:t>
            </a:r>
          </a:p>
          <a:p>
            <a:pPr>
              <a:buNone/>
            </a:pPr>
            <a:r>
              <a:rPr lang="ru-RU" sz="2800" dirty="0" smtClean="0"/>
              <a:t>подножья сопок стоят </a:t>
            </a:r>
            <a:r>
              <a:rPr lang="ru-RU" sz="2800" b="1" u="sng" dirty="0" smtClean="0"/>
              <a:t>не</a:t>
            </a:r>
            <a:r>
              <a:rPr lang="ru-RU" sz="2800" u="sng" dirty="0" smtClean="0"/>
              <a:t>в</a:t>
            </a:r>
            <a:r>
              <a:rPr lang="ru-RU" sz="2800" dirty="0" smtClean="0"/>
              <a:t>зрачные кусты в</a:t>
            </a:r>
          </a:p>
          <a:p>
            <a:pPr>
              <a:buNone/>
            </a:pPr>
            <a:r>
              <a:rPr lang="ru-RU" sz="2800" dirty="0" smtClean="0"/>
              <a:t>бледно </a:t>
            </a:r>
            <a:r>
              <a:rPr lang="ru-RU" sz="2800" b="1" dirty="0" smtClean="0"/>
              <a:t>–</a:t>
            </a:r>
            <a:r>
              <a:rPr lang="ru-RU" sz="2800" dirty="0" smtClean="0"/>
              <a:t> </a:t>
            </a:r>
            <a:r>
              <a:rPr lang="ru-RU" sz="2800" dirty="0" err="1" smtClean="0"/>
              <a:t>розовых</a:t>
            </a:r>
            <a:r>
              <a:rPr lang="ru-RU" sz="2800" dirty="0" smtClean="0"/>
              <a:t> воздушных косынках. </a:t>
            </a:r>
            <a:r>
              <a:rPr lang="ru-RU" sz="2800" smtClean="0"/>
              <a:t>Это дикая</a:t>
            </a:r>
          </a:p>
          <a:p>
            <a:pPr>
              <a:buNone/>
            </a:pPr>
            <a:r>
              <a:rPr lang="ru-RU" sz="2800" smtClean="0"/>
              <a:t>вишня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7643834" y="1142984"/>
            <a:ext cx="285752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7929586" y="1142984"/>
            <a:ext cx="285752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5214942" y="2285992"/>
            <a:ext cx="857256" cy="3571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428596" y="500042"/>
            <a:ext cx="71438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1000100" y="642918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642910" y="1643050"/>
            <a:ext cx="285752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928662" y="1643050"/>
            <a:ext cx="285752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7467600" cy="64293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accent1"/>
                </a:solidFill>
              </a:rPr>
              <a:t>СЛОВАРНАЯ РАБОТА</a:t>
            </a:r>
            <a:endParaRPr lang="ru-RU" sz="3600" b="1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857232"/>
            <a:ext cx="8929718" cy="221457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b="1" dirty="0" smtClean="0"/>
              <a:t>Нерукотворный</a:t>
            </a:r>
            <a:r>
              <a:rPr lang="ru-RU" dirty="0" smtClean="0"/>
              <a:t> - такой</a:t>
            </a:r>
            <a:r>
              <a:rPr lang="ru-RU" dirty="0" smtClean="0"/>
              <a:t>, </a:t>
            </a:r>
            <a:r>
              <a:rPr lang="ru-RU" dirty="0" smtClean="0"/>
              <a:t>который </a:t>
            </a:r>
            <a:r>
              <a:rPr lang="ru-RU" dirty="0" smtClean="0"/>
              <a:t>не может </a:t>
            </a:r>
            <a:r>
              <a:rPr lang="ru-RU" dirty="0" smtClean="0"/>
              <a:t>быть создан</a:t>
            </a:r>
          </a:p>
          <a:p>
            <a:pPr algn="just">
              <a:buNone/>
            </a:pPr>
            <a:r>
              <a:rPr lang="ru-RU" dirty="0" smtClean="0"/>
              <a:t>т</a:t>
            </a:r>
            <a:r>
              <a:rPr lang="ru-RU" dirty="0" smtClean="0"/>
              <a:t>рудом человеческих рук, созданный самой природой</a:t>
            </a:r>
            <a:r>
              <a:rPr lang="ru-RU" dirty="0" smtClean="0"/>
              <a:t>. </a:t>
            </a:r>
            <a:endParaRPr lang="ru-RU" dirty="0"/>
          </a:p>
        </p:txBody>
      </p:sp>
      <p:pic>
        <p:nvPicPr>
          <p:cNvPr id="7" name="Содержимое 6" descr="п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785786" y="1785926"/>
            <a:ext cx="7000924" cy="507207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chemeClr val="accent1"/>
                </a:solidFill>
              </a:rPr>
              <a:t>Проверь себя!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852218"/>
            <a:ext cx="8219256" cy="48090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i="1" u="sng" dirty="0" smtClean="0">
                <a:solidFill>
                  <a:schemeClr val="accent1"/>
                </a:solidFill>
              </a:rPr>
              <a:t>Эпитеты:</a:t>
            </a:r>
            <a:r>
              <a:rPr lang="ru-RU" sz="4000" dirty="0" smtClean="0">
                <a:solidFill>
                  <a:schemeClr val="accent1"/>
                </a:solidFill>
              </a:rPr>
              <a:t> </a:t>
            </a:r>
            <a:r>
              <a:rPr lang="ru-RU" sz="4000" dirty="0" smtClean="0"/>
              <a:t>удивительный нерукотворный сад, необыкновенной красотой, пышные кроны, невзрачные кусты.</a:t>
            </a:r>
          </a:p>
          <a:p>
            <a:pPr marL="0" indent="0">
              <a:buNone/>
            </a:pPr>
            <a:r>
              <a:rPr lang="ru-RU" sz="4000" b="1" i="1" u="sng" dirty="0" smtClean="0">
                <a:solidFill>
                  <a:schemeClr val="accent1"/>
                </a:solidFill>
              </a:rPr>
              <a:t>Сравнение:</a:t>
            </a:r>
            <a:r>
              <a:rPr lang="ru-RU" sz="4000" dirty="0">
                <a:solidFill>
                  <a:schemeClr val="accent1"/>
                </a:solidFill>
              </a:rPr>
              <a:t> </a:t>
            </a:r>
            <a:r>
              <a:rPr lang="ru-RU" sz="4000" dirty="0" smtClean="0"/>
              <a:t>будто покрытые лебяжьим пухом.</a:t>
            </a:r>
            <a:endParaRPr lang="ru-RU" sz="4000" b="1" i="1" u="sng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41059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="" xmlns:p14="http://schemas.microsoft.com/office/powerpoint/2010/main" val="252753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1071570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</a:rPr>
              <a:t>Правописание </a:t>
            </a: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</a:rPr>
              <a:t>не</a:t>
            </a:r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</a:rPr>
              <a:t> с прилагательными</a:t>
            </a:r>
            <a:br>
              <a:rPr lang="ru-RU" sz="3200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</a:rPr>
              <a:t>   </a:t>
            </a: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</a:rPr>
              <a:t>СЛИТНО</a:t>
            </a:r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</a:rPr>
              <a:t>			   </a:t>
            </a: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</a:rPr>
              <a:t>РАЗДЕЛЬНО</a:t>
            </a:r>
            <a:endParaRPr lang="ru-RU" sz="32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071546"/>
            <a:ext cx="8572560" cy="5188092"/>
          </a:xfrm>
        </p:spPr>
        <p:txBody>
          <a:bodyPr numCol="1">
            <a:normAutofit/>
          </a:bodyPr>
          <a:lstStyle/>
          <a:p>
            <a:pPr>
              <a:buNone/>
            </a:pPr>
            <a:endParaRPr lang="ru-RU" sz="4000" dirty="0" smtClean="0"/>
          </a:p>
          <a:p>
            <a:pPr>
              <a:buNone/>
            </a:pPr>
            <a:endParaRPr lang="ru-RU" dirty="0" smtClean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42844" y="1357298"/>
          <a:ext cx="4500594" cy="6429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00594"/>
              </a:tblGrid>
              <a:tr h="642942">
                <a:tc>
                  <a:txBody>
                    <a:bodyPr/>
                    <a:lstStyle/>
                    <a:p>
                      <a:pPr marL="342900" indent="-342900">
                        <a:spcBef>
                          <a:spcPts val="0"/>
                        </a:spcBef>
                        <a:buAutoNum type="arabicParenR"/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Недобрый, неумный</a:t>
                      </a:r>
                      <a:endParaRPr lang="ru-RU" sz="28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42844" y="2143116"/>
          <a:ext cx="4500594" cy="6429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00594"/>
              </a:tblGrid>
              <a:tr h="642942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     </a:t>
                      </a:r>
                      <a:r>
                        <a:rPr lang="ru-RU" sz="2800" b="1" dirty="0" smtClean="0">
                          <a:solidFill>
                            <a:srgbClr val="C00000"/>
                          </a:solidFill>
                        </a:rPr>
                        <a:t>Злой,	      глупый</a:t>
                      </a:r>
                      <a:endParaRPr lang="ru-RU" sz="28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14282" y="3000372"/>
          <a:ext cx="4429156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9156"/>
              </a:tblGrid>
              <a:tr h="7143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2) Нелепый вид,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он невзрачен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786314" y="1357298"/>
          <a:ext cx="3857652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57652"/>
              </a:tblGrid>
              <a:tr h="1714512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1) Не грустный, а      весёлый.</a:t>
                      </a:r>
                    </a:p>
                    <a:p>
                      <a:pPr>
                        <a:buNone/>
                      </a:pP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Не длинный, но короткий.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4786314" y="3071810"/>
          <a:ext cx="392909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9090"/>
              </a:tblGrid>
              <a:tr h="142876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2) Вовсе не быстрая ходьба.</a:t>
                      </a:r>
                    </a:p>
                    <a:p>
                      <a:pPr>
                        <a:buNone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Спектакль ничуть не интересный .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7467600" cy="796908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accent1"/>
                </a:solidFill>
              </a:rPr>
              <a:t>Проверь себя!</a:t>
            </a:r>
            <a:endParaRPr lang="ru-RU" sz="4400" b="1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500042"/>
            <a:ext cx="8072494" cy="614364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dirty="0" smtClean="0"/>
              <a:t>Небрежная запись</a:t>
            </a:r>
          </a:p>
          <a:p>
            <a:pPr>
              <a:buNone/>
            </a:pPr>
            <a:r>
              <a:rPr lang="ru-RU" sz="3200" dirty="0" smtClean="0"/>
              <a:t>неприступная крепость</a:t>
            </a:r>
          </a:p>
          <a:p>
            <a:pPr>
              <a:buNone/>
            </a:pPr>
            <a:r>
              <a:rPr lang="ru-RU" sz="3200" dirty="0" smtClean="0"/>
              <a:t>небольшой портфель, неровная линия</a:t>
            </a:r>
          </a:p>
          <a:p>
            <a:pPr>
              <a:buNone/>
            </a:pPr>
            <a:r>
              <a:rPr lang="ru-RU" sz="3200" dirty="0" smtClean="0"/>
              <a:t>не высокий столб, но низкий</a:t>
            </a:r>
          </a:p>
          <a:p>
            <a:pPr>
              <a:buNone/>
            </a:pPr>
            <a:r>
              <a:rPr lang="ru-RU" sz="3200" dirty="0" smtClean="0"/>
              <a:t>очень </a:t>
            </a:r>
            <a:r>
              <a:rPr lang="ru-RU" sz="3200" smtClean="0"/>
              <a:t>некрасивый шарф</a:t>
            </a: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дорога неровная, но короткая</a:t>
            </a:r>
          </a:p>
          <a:p>
            <a:pPr>
              <a:buNone/>
            </a:pPr>
            <a:r>
              <a:rPr lang="ru-RU" sz="3200" dirty="0" smtClean="0"/>
              <a:t>недобрый человек</a:t>
            </a:r>
          </a:p>
          <a:p>
            <a:pPr>
              <a:buNone/>
            </a:pPr>
            <a:r>
              <a:rPr lang="ru-RU" sz="3200" dirty="0" smtClean="0"/>
              <a:t>не дорогой, а дешёвый ситец</a:t>
            </a:r>
          </a:p>
          <a:p>
            <a:pPr>
              <a:buNone/>
            </a:pPr>
            <a:r>
              <a:rPr lang="ru-RU" sz="3200" dirty="0" smtClean="0"/>
              <a:t>неглубокая, а широкая река</a:t>
            </a:r>
          </a:p>
          <a:p>
            <a:pPr>
              <a:buNone/>
            </a:pPr>
            <a:r>
              <a:rPr lang="ru-RU" sz="3200" dirty="0" smtClean="0"/>
              <a:t>вовсе не красивый поступок</a:t>
            </a:r>
          </a:p>
          <a:p>
            <a:pPr>
              <a:buNone/>
            </a:pPr>
            <a:r>
              <a:rPr lang="ru-RU" sz="3200" dirty="0" smtClean="0"/>
              <a:t>ничуть не интересный фильм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858280" cy="1143000"/>
          </a:xfrm>
        </p:spPr>
        <p:txBody>
          <a:bodyPr>
            <a:normAutofit fontScale="90000"/>
          </a:bodyPr>
          <a:lstStyle/>
          <a:p>
            <a:r>
              <a:rPr lang="ru-RU" sz="3600" b="1" u="sng" dirty="0" smtClean="0">
                <a:solidFill>
                  <a:schemeClr val="accent1"/>
                </a:solidFill>
              </a:rPr>
              <a:t>Пример:</a:t>
            </a:r>
            <a:r>
              <a:rPr lang="ru-RU" sz="3600" b="1" dirty="0" smtClean="0">
                <a:solidFill>
                  <a:schemeClr val="accent1"/>
                </a:solidFill>
              </a:rPr>
              <a:t>  </a:t>
            </a:r>
            <a:r>
              <a:rPr lang="ru-RU" sz="4000" dirty="0" smtClean="0">
                <a:solidFill>
                  <a:schemeClr val="tx1"/>
                </a:solidFill>
              </a:rPr>
              <a:t>путь недолог, а лёгок</a:t>
            </a:r>
            <a:r>
              <a:rPr lang="ru-RU" sz="3600" dirty="0" smtClean="0">
                <a:solidFill>
                  <a:schemeClr val="tx1"/>
                </a:solidFill>
              </a:rPr>
              <a:t>;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/>
              <a:t> </a:t>
            </a:r>
            <a:r>
              <a:rPr lang="ru-RU" sz="3600" dirty="0" smtClean="0">
                <a:solidFill>
                  <a:schemeClr val="tx1"/>
                </a:solidFill>
              </a:rPr>
              <a:t>НЕДЕШОВОЕ, НО ПАМЯТНОЕ КОЛЬЦО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600200"/>
            <a:ext cx="8501122" cy="48737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u="sng" dirty="0" smtClean="0">
                <a:solidFill>
                  <a:schemeClr val="accent1"/>
                </a:solidFill>
              </a:rPr>
              <a:t>Вывод:</a:t>
            </a:r>
            <a:r>
              <a:rPr lang="ru-RU" sz="3200" dirty="0" smtClean="0">
                <a:solidFill>
                  <a:schemeClr val="accent1"/>
                </a:solidFill>
              </a:rPr>
              <a:t> </a:t>
            </a:r>
            <a:r>
              <a:rPr lang="ru-RU" sz="3200" dirty="0" smtClean="0"/>
              <a:t>В некоторых словосочетаниях</a:t>
            </a:r>
          </a:p>
          <a:p>
            <a:pPr>
              <a:buNone/>
            </a:pPr>
            <a:r>
              <a:rPr lang="ru-RU" sz="4000" b="1" dirty="0" smtClean="0"/>
              <a:t>НЕ</a:t>
            </a:r>
            <a:r>
              <a:rPr lang="ru-RU" sz="3200" b="1" dirty="0" smtClean="0"/>
              <a:t> </a:t>
            </a:r>
            <a:r>
              <a:rPr lang="ru-RU" sz="3200" dirty="0" smtClean="0"/>
              <a:t>пишется слитно, хотя есть союз </a:t>
            </a:r>
            <a:r>
              <a:rPr lang="ru-RU" sz="3200" b="1" dirty="0" smtClean="0"/>
              <a:t>А</a:t>
            </a:r>
          </a:p>
          <a:p>
            <a:pPr>
              <a:buNone/>
            </a:pPr>
            <a:r>
              <a:rPr lang="ru-RU" sz="3200" dirty="0" smtClean="0"/>
              <a:t>или </a:t>
            </a:r>
            <a:r>
              <a:rPr lang="ru-RU" sz="3200" b="1" dirty="0" smtClean="0"/>
              <a:t>НО</a:t>
            </a:r>
            <a:r>
              <a:rPr lang="ru-RU" sz="3200" b="1" dirty="0" smtClean="0"/>
              <a:t>.</a:t>
            </a:r>
          </a:p>
          <a:p>
            <a:pPr>
              <a:buNone/>
            </a:pPr>
            <a:endParaRPr lang="ru-RU" sz="3200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		         </a:t>
            </a:r>
            <a:r>
              <a:rPr lang="ru-RU" sz="2800" b="1" dirty="0" smtClean="0"/>
              <a:t>Такое явление называется </a:t>
            </a:r>
            <a:r>
              <a:rPr lang="ru-RU" sz="3600" b="1" u="sng" dirty="0" smtClean="0">
                <a:solidFill>
                  <a:schemeClr val="accent1"/>
                </a:solidFill>
              </a:rPr>
              <a:t>сопоставлением</a:t>
            </a:r>
            <a:r>
              <a:rPr lang="ru-RU" sz="2800" b="1" dirty="0" smtClean="0">
                <a:solidFill>
                  <a:schemeClr val="accent1"/>
                </a:solidFill>
              </a:rPr>
              <a:t>.  </a:t>
            </a:r>
            <a:r>
              <a:rPr lang="ru-RU" sz="2800" b="1" dirty="0" smtClean="0"/>
              <a:t>Эти прилагательные можно заменить синонимом.</a:t>
            </a:r>
            <a:endParaRPr lang="ru-RU" dirty="0"/>
          </a:p>
        </p:txBody>
      </p:sp>
      <p:pic>
        <p:nvPicPr>
          <p:cNvPr id="4" name="Рисунок 3" descr="воскл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3714752"/>
            <a:ext cx="1628839" cy="1285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0"/>
            <a:ext cx="8929718" cy="6331076"/>
          </a:xfrm>
        </p:spPr>
        <p:txBody>
          <a:bodyPr/>
          <a:lstStyle/>
          <a:p>
            <a:pPr marL="457200" indent="-457200">
              <a:buNone/>
            </a:pPr>
            <a:r>
              <a:rPr lang="ru-RU" b="1" i="1" dirty="0" smtClean="0">
                <a:solidFill>
                  <a:schemeClr val="accent1"/>
                </a:solidFill>
              </a:rPr>
              <a:t>1) К данным существительным подобрать</a:t>
            </a:r>
          </a:p>
          <a:p>
            <a:pPr marL="457200" indent="-457200">
              <a:buNone/>
            </a:pPr>
            <a:r>
              <a:rPr lang="ru-RU" b="1" i="1" dirty="0" smtClean="0">
                <a:solidFill>
                  <a:schemeClr val="accent1"/>
                </a:solidFill>
              </a:rPr>
              <a:t>прилагательные, которые с НЕ пишутся </a:t>
            </a:r>
            <a:r>
              <a:rPr lang="ru-RU" b="1" i="1" dirty="0" smtClean="0">
                <a:solidFill>
                  <a:srgbClr val="00B050"/>
                </a:solidFill>
              </a:rPr>
              <a:t>слитно</a:t>
            </a:r>
            <a:endParaRPr lang="ru-RU" b="1" i="1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ru-RU" b="1" u="sng" dirty="0" smtClean="0">
                <a:solidFill>
                  <a:schemeClr val="accent1"/>
                </a:solidFill>
              </a:rPr>
              <a:t>Образец:</a:t>
            </a:r>
            <a:r>
              <a:rPr lang="ru-RU" dirty="0" smtClean="0">
                <a:solidFill>
                  <a:schemeClr val="accent1"/>
                </a:solidFill>
              </a:rPr>
              <a:t> </a:t>
            </a:r>
            <a:r>
              <a:rPr lang="ru-RU" dirty="0" smtClean="0"/>
              <a:t>Встреча нерадостная (грустная)</a:t>
            </a:r>
          </a:p>
          <a:p>
            <a:pPr marL="457200" indent="-457200" algn="ctr">
              <a:buNone/>
            </a:pPr>
            <a:r>
              <a:rPr lang="ru-RU" dirty="0" smtClean="0"/>
              <a:t>ВСТРЕЧА, ПОЧЕРК, РАБОТА</a:t>
            </a:r>
          </a:p>
          <a:p>
            <a:pPr marL="457200" indent="-457200">
              <a:buNone/>
            </a:pPr>
            <a:r>
              <a:rPr lang="ru-RU" b="1" i="1" dirty="0" smtClean="0">
                <a:solidFill>
                  <a:schemeClr val="accent1"/>
                </a:solidFill>
              </a:rPr>
              <a:t>2) К данным существительным подобрать</a:t>
            </a:r>
          </a:p>
          <a:p>
            <a:pPr marL="457200" indent="-457200">
              <a:buNone/>
            </a:pPr>
            <a:r>
              <a:rPr lang="ru-RU" b="1" i="1" dirty="0" smtClean="0">
                <a:solidFill>
                  <a:schemeClr val="accent1"/>
                </a:solidFill>
              </a:rPr>
              <a:t>прилагательные, которые с НЕ пишутся </a:t>
            </a:r>
            <a:r>
              <a:rPr lang="ru-RU" b="1" i="1" dirty="0" smtClean="0">
                <a:solidFill>
                  <a:srgbClr val="00B050"/>
                </a:solidFill>
              </a:rPr>
              <a:t>раздельно</a:t>
            </a:r>
          </a:p>
          <a:p>
            <a:pPr marL="457200" indent="-457200">
              <a:buNone/>
            </a:pPr>
            <a:r>
              <a:rPr lang="ru-RU" b="1" u="sng" dirty="0" smtClean="0">
                <a:solidFill>
                  <a:schemeClr val="accent1"/>
                </a:solidFill>
              </a:rPr>
              <a:t>Образец: </a:t>
            </a:r>
            <a:r>
              <a:rPr lang="ru-RU" dirty="0" smtClean="0"/>
              <a:t>Погода не солнечная, </a:t>
            </a:r>
            <a:r>
              <a:rPr lang="ru-RU" sz="3200" b="1" u="sng" dirty="0" smtClean="0"/>
              <a:t>а</a:t>
            </a:r>
            <a:r>
              <a:rPr lang="ru-RU" dirty="0" smtClean="0"/>
              <a:t> пасмурная; погода </a:t>
            </a:r>
            <a:r>
              <a:rPr lang="ru-RU" b="1" u="sng" dirty="0" smtClean="0"/>
              <a:t>совсем</a:t>
            </a:r>
            <a:r>
              <a:rPr lang="ru-RU" dirty="0" smtClean="0"/>
              <a:t> не жаркая.</a:t>
            </a:r>
          </a:p>
          <a:p>
            <a:pPr marL="457200" indent="-457200" algn="ctr">
              <a:buNone/>
            </a:pPr>
            <a:r>
              <a:rPr lang="ru-RU" dirty="0" smtClean="0"/>
              <a:t>ЗАДАЧА, РАССКАЗ, ПОГОДА</a:t>
            </a:r>
          </a:p>
          <a:p>
            <a:pPr marL="457200" indent="-457200">
              <a:buNone/>
            </a:pPr>
            <a:r>
              <a:rPr lang="ru-RU" b="1" i="1" dirty="0" smtClean="0">
                <a:solidFill>
                  <a:schemeClr val="accent1"/>
                </a:solidFill>
              </a:rPr>
              <a:t>3) </a:t>
            </a:r>
            <a:r>
              <a:rPr lang="ru-RU" b="1" i="1" dirty="0" smtClean="0">
                <a:solidFill>
                  <a:srgbClr val="00B050"/>
                </a:solidFill>
              </a:rPr>
              <a:t>Заменить</a:t>
            </a:r>
            <a:r>
              <a:rPr lang="ru-RU" b="1" i="1" dirty="0" smtClean="0">
                <a:solidFill>
                  <a:schemeClr val="accent1"/>
                </a:solidFill>
              </a:rPr>
              <a:t> прилагательное синонимами </a:t>
            </a:r>
            <a:r>
              <a:rPr lang="ru-RU" b="1" i="1" dirty="0" smtClean="0">
                <a:solidFill>
                  <a:srgbClr val="00B050"/>
                </a:solidFill>
              </a:rPr>
              <a:t>с </a:t>
            </a:r>
            <a:r>
              <a:rPr lang="ru-RU" b="1" i="1" dirty="0" smtClean="0">
                <a:solidFill>
                  <a:schemeClr val="accent1"/>
                </a:solidFill>
              </a:rPr>
              <a:t>НЕ</a:t>
            </a:r>
          </a:p>
          <a:p>
            <a:pPr marL="457200" indent="-457200">
              <a:buNone/>
            </a:pPr>
            <a:r>
              <a:rPr lang="ru-RU" b="1" u="sng" dirty="0" smtClean="0">
                <a:solidFill>
                  <a:schemeClr val="accent1"/>
                </a:solidFill>
              </a:rPr>
              <a:t>Образец: </a:t>
            </a:r>
            <a:r>
              <a:rPr lang="ru-RU" dirty="0" smtClean="0">
                <a:solidFill>
                  <a:schemeClr val="accent1"/>
                </a:solidFill>
              </a:rPr>
              <a:t> </a:t>
            </a:r>
            <a:r>
              <a:rPr lang="ru-RU" dirty="0" smtClean="0"/>
              <a:t>Грубый мальчик – невежественный</a:t>
            </a:r>
          </a:p>
          <a:p>
            <a:pPr marL="457200" indent="-457200" algn="ctr">
              <a:buNone/>
            </a:pPr>
            <a:r>
              <a:rPr lang="ru-RU" dirty="0" smtClean="0"/>
              <a:t>РАССЕЯННЫЙ УЧЕНИК, МОЛЧАЛИВЫЙ ЧЕЛОВЕК, </a:t>
            </a:r>
          </a:p>
          <a:p>
            <a:pPr marL="457200" indent="-457200" algn="ctr">
              <a:buNone/>
            </a:pPr>
            <a:r>
              <a:rPr lang="ru-RU" dirty="0" smtClean="0"/>
              <a:t>ПЛОХАЯ ПОГОДА, ГРУБЫЙ МАЛЬЧИК</a:t>
            </a:r>
          </a:p>
          <a:p>
            <a:pPr marL="457200" indent="-457200"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chemeClr val="accent1"/>
                </a:solidFill>
              </a:rPr>
              <a:t>Проверь себя!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7467600" cy="5277200"/>
          </a:xfrm>
        </p:spPr>
        <p:txBody>
          <a:bodyPr>
            <a:normAutofit/>
          </a:bodyPr>
          <a:lstStyle/>
          <a:p>
            <a:pPr marL="457200" indent="-457200">
              <a:buAutoNum type="arabicParenR"/>
            </a:pPr>
            <a:r>
              <a:rPr lang="ru-RU" sz="3600" b="1" dirty="0">
                <a:solidFill>
                  <a:srgbClr val="00B050"/>
                </a:solidFill>
              </a:rPr>
              <a:t>в</a:t>
            </a:r>
            <a:r>
              <a:rPr lang="ru-RU" sz="3600" b="1" dirty="0" smtClean="0">
                <a:solidFill>
                  <a:srgbClr val="00B050"/>
                </a:solidFill>
              </a:rPr>
              <a:t>стреча</a:t>
            </a:r>
            <a:r>
              <a:rPr lang="ru-RU" sz="3600" dirty="0" smtClean="0">
                <a:solidFill>
                  <a:srgbClr val="00B050"/>
                </a:solidFill>
              </a:rPr>
              <a:t> </a:t>
            </a:r>
            <a:r>
              <a:rPr lang="ru-RU" sz="3600" dirty="0" smtClean="0"/>
              <a:t>нерадостная, невеселая, неожиданная</a:t>
            </a:r>
          </a:p>
          <a:p>
            <a:pPr marL="457200" indent="-457200">
              <a:buAutoNum type="arabicParenR"/>
            </a:pPr>
            <a:r>
              <a:rPr lang="ru-RU" sz="3600" dirty="0">
                <a:solidFill>
                  <a:schemeClr val="accent1"/>
                </a:solidFill>
              </a:rPr>
              <a:t> </a:t>
            </a:r>
            <a:r>
              <a:rPr lang="ru-RU" sz="3600" b="1" dirty="0" smtClean="0">
                <a:solidFill>
                  <a:srgbClr val="00B050"/>
                </a:solidFill>
              </a:rPr>
              <a:t>почерк</a:t>
            </a:r>
            <a:r>
              <a:rPr lang="ru-RU" sz="3600" dirty="0" smtClean="0">
                <a:solidFill>
                  <a:srgbClr val="00B050"/>
                </a:solidFill>
              </a:rPr>
              <a:t> </a:t>
            </a:r>
            <a:r>
              <a:rPr lang="ru-RU" sz="3600" dirty="0" smtClean="0"/>
              <a:t>неразборчивый, некрасивый, небрежный, неаккуратный</a:t>
            </a:r>
          </a:p>
          <a:p>
            <a:pPr marL="457200" indent="-457200">
              <a:buAutoNum type="arabicParenR"/>
            </a:pPr>
            <a:r>
              <a:rPr lang="ru-RU" sz="3600" dirty="0" smtClean="0">
                <a:solidFill>
                  <a:schemeClr val="accent1"/>
                </a:solidFill>
              </a:rPr>
              <a:t> </a:t>
            </a:r>
            <a:r>
              <a:rPr lang="ru-RU" sz="3600" b="1" dirty="0" smtClean="0">
                <a:solidFill>
                  <a:srgbClr val="00B050"/>
                </a:solidFill>
              </a:rPr>
              <a:t>работа</a:t>
            </a:r>
            <a:r>
              <a:rPr lang="ru-RU" sz="3600" dirty="0" smtClean="0">
                <a:solidFill>
                  <a:srgbClr val="00B050"/>
                </a:solidFill>
              </a:rPr>
              <a:t> </a:t>
            </a:r>
            <a:r>
              <a:rPr lang="ru-RU" sz="3600" dirty="0" smtClean="0"/>
              <a:t>нетрудная, небрежная, нелегкая, ненужная, недобросовестная</a:t>
            </a:r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3280331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chemeClr val="accent1"/>
                </a:solidFill>
              </a:rPr>
              <a:t>Проверь себя!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7467600" cy="5277200"/>
          </a:xfrm>
        </p:spPr>
        <p:txBody>
          <a:bodyPr>
            <a:normAutofit/>
          </a:bodyPr>
          <a:lstStyle/>
          <a:p>
            <a:pPr marL="457200" indent="-457200">
              <a:buAutoNum type="arabicParenR"/>
            </a:pPr>
            <a:r>
              <a:rPr lang="ru-RU" sz="3600" b="1" dirty="0">
                <a:solidFill>
                  <a:srgbClr val="00B050"/>
                </a:solidFill>
              </a:rPr>
              <a:t>з</a:t>
            </a:r>
            <a:r>
              <a:rPr lang="ru-RU" sz="3600" b="1" dirty="0" smtClean="0">
                <a:solidFill>
                  <a:srgbClr val="00B050"/>
                </a:solidFill>
              </a:rPr>
              <a:t>адача </a:t>
            </a:r>
            <a:r>
              <a:rPr lang="ru-RU" sz="3600" dirty="0" smtClean="0"/>
              <a:t>нетрудная, а лёгкая; отнюдь не лёгкая</a:t>
            </a:r>
          </a:p>
          <a:p>
            <a:pPr marL="457200" indent="-457200">
              <a:buAutoNum type="arabicParenR"/>
            </a:pPr>
            <a:r>
              <a:rPr lang="ru-RU" sz="3600" dirty="0">
                <a:solidFill>
                  <a:schemeClr val="accent1"/>
                </a:solidFill>
              </a:rPr>
              <a:t> </a:t>
            </a:r>
            <a:r>
              <a:rPr lang="ru-RU" sz="3600" b="1" dirty="0" smtClean="0">
                <a:solidFill>
                  <a:srgbClr val="00B050"/>
                </a:solidFill>
              </a:rPr>
              <a:t>рассказ </a:t>
            </a:r>
            <a:r>
              <a:rPr lang="ru-RU" sz="3600" dirty="0" smtClean="0"/>
              <a:t>не интересный, а скучный; нисколько не занимательный</a:t>
            </a:r>
          </a:p>
          <a:p>
            <a:pPr marL="457200" indent="-457200">
              <a:buAutoNum type="arabicParenR"/>
            </a:pPr>
            <a:r>
              <a:rPr lang="ru-RU" sz="3600" dirty="0" smtClean="0">
                <a:solidFill>
                  <a:schemeClr val="accent1"/>
                </a:solidFill>
              </a:rPr>
              <a:t> </a:t>
            </a:r>
            <a:r>
              <a:rPr lang="ru-RU" sz="3600" b="1" dirty="0" smtClean="0">
                <a:solidFill>
                  <a:srgbClr val="00B050"/>
                </a:solidFill>
              </a:rPr>
              <a:t>погода </a:t>
            </a:r>
            <a:r>
              <a:rPr lang="ru-RU" sz="3600" dirty="0" smtClean="0"/>
              <a:t>не солнечная, а пасмурная; совсем не жаркая</a:t>
            </a:r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3712055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chemeClr val="accent1"/>
                </a:solidFill>
              </a:rPr>
              <a:t>Проверь себя!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7931224" cy="5277200"/>
          </a:xfrm>
        </p:spPr>
        <p:txBody>
          <a:bodyPr>
            <a:normAutofit/>
          </a:bodyPr>
          <a:lstStyle/>
          <a:p>
            <a:pPr marL="457200" indent="-457200">
              <a:buAutoNum type="arabicParenR"/>
            </a:pPr>
            <a:r>
              <a:rPr lang="ru-RU" sz="4000" b="1" dirty="0">
                <a:solidFill>
                  <a:srgbClr val="00B050"/>
                </a:solidFill>
              </a:rPr>
              <a:t>н</a:t>
            </a:r>
            <a:r>
              <a:rPr lang="ru-RU" sz="4000" b="1" dirty="0" smtClean="0">
                <a:solidFill>
                  <a:srgbClr val="00B050"/>
                </a:solidFill>
              </a:rPr>
              <a:t>евнимательный </a:t>
            </a:r>
            <a:r>
              <a:rPr lang="ru-RU" sz="4000" dirty="0" smtClean="0"/>
              <a:t>ученик</a:t>
            </a:r>
          </a:p>
          <a:p>
            <a:pPr marL="457200" indent="-457200">
              <a:buAutoNum type="arabicParenR"/>
            </a:pPr>
            <a:r>
              <a:rPr lang="ru-RU" sz="4000" b="1" dirty="0">
                <a:solidFill>
                  <a:srgbClr val="00B050"/>
                </a:solidFill>
              </a:rPr>
              <a:t>н</a:t>
            </a:r>
            <a:r>
              <a:rPr lang="ru-RU" sz="4000" b="1" dirty="0" smtClean="0">
                <a:solidFill>
                  <a:srgbClr val="00B050"/>
                </a:solidFill>
              </a:rPr>
              <a:t>еразговорчивый </a:t>
            </a:r>
            <a:r>
              <a:rPr lang="ru-RU" sz="4000" dirty="0" smtClean="0"/>
              <a:t>человек</a:t>
            </a:r>
          </a:p>
          <a:p>
            <a:pPr marL="457200" indent="-457200">
              <a:buAutoNum type="arabicParenR"/>
            </a:pPr>
            <a:r>
              <a:rPr lang="ru-RU" sz="4000" b="1" dirty="0" smtClean="0">
                <a:solidFill>
                  <a:srgbClr val="00B050"/>
                </a:solidFill>
              </a:rPr>
              <a:t>н</a:t>
            </a:r>
            <a:r>
              <a:rPr lang="ru-RU" sz="4000" b="1" dirty="0">
                <a:solidFill>
                  <a:srgbClr val="00B050"/>
                </a:solidFill>
              </a:rPr>
              <a:t>е</a:t>
            </a:r>
            <a:r>
              <a:rPr lang="ru-RU" sz="4000" b="1" dirty="0" smtClean="0">
                <a:solidFill>
                  <a:srgbClr val="00B050"/>
                </a:solidFill>
              </a:rPr>
              <a:t>настная </a:t>
            </a:r>
            <a:r>
              <a:rPr lang="ru-RU" sz="4000" dirty="0" smtClean="0"/>
              <a:t>погода </a:t>
            </a:r>
          </a:p>
          <a:p>
            <a:pPr marL="457200" indent="-457200">
              <a:buAutoNum type="arabicParenR"/>
            </a:pPr>
            <a:r>
              <a:rPr lang="ru-RU" sz="4000" b="1" dirty="0">
                <a:solidFill>
                  <a:srgbClr val="00B050"/>
                </a:solidFill>
              </a:rPr>
              <a:t>н</a:t>
            </a:r>
            <a:r>
              <a:rPr lang="ru-RU" sz="4000" b="1" dirty="0" smtClean="0">
                <a:solidFill>
                  <a:srgbClr val="00B050"/>
                </a:solidFill>
              </a:rPr>
              <a:t>евоспитанный, невежественный</a:t>
            </a:r>
            <a:r>
              <a:rPr lang="ru-RU" sz="4000" dirty="0" smtClean="0">
                <a:solidFill>
                  <a:srgbClr val="00B050"/>
                </a:solidFill>
              </a:rPr>
              <a:t> </a:t>
            </a:r>
            <a:r>
              <a:rPr lang="ru-RU" sz="4000" dirty="0" smtClean="0"/>
              <a:t>мальчик</a:t>
            </a:r>
            <a:endParaRPr lang="ru-RU" sz="4000" dirty="0"/>
          </a:p>
        </p:txBody>
      </p:sp>
    </p:spTree>
    <p:extLst>
      <p:ext uri="{BB962C8B-B14F-4D97-AF65-F5344CB8AC3E}">
        <p14:creationId xmlns="" xmlns:p14="http://schemas.microsoft.com/office/powerpoint/2010/main" val="139908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8858280" cy="141763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</a:rPr>
              <a:t>Перепишите текст, вставив пропущенные орфограммы. Озаглавьте его. Объясните правописание прилагательных. Определите стиль, тип, тему, главную мысль. Выпишите эпитеты и сравнение.</a:t>
            </a:r>
            <a:endParaRPr lang="ru-RU" sz="2400" b="1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643050"/>
            <a:ext cx="8858280" cy="4857784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dirty="0" smtClean="0"/>
              <a:t>	</a:t>
            </a:r>
            <a:r>
              <a:rPr lang="ru-RU" sz="2800" dirty="0" err="1" smtClean="0"/>
              <a:t>Пр_морская</a:t>
            </a:r>
            <a:r>
              <a:rPr lang="ru-RU" sz="2800" dirty="0" smtClean="0"/>
              <a:t> тайга – удивительный (не)рукотворный</a:t>
            </a:r>
          </a:p>
          <a:p>
            <a:pPr algn="just">
              <a:buNone/>
            </a:pPr>
            <a:r>
              <a:rPr lang="ru-RU" sz="2800" dirty="0" smtClean="0"/>
              <a:t>сад. Особенно она поражает (не)</a:t>
            </a:r>
            <a:r>
              <a:rPr lang="ru-RU" sz="2800" dirty="0" err="1" smtClean="0"/>
              <a:t>обыкнове</a:t>
            </a:r>
            <a:r>
              <a:rPr lang="ru-RU" sz="2800" dirty="0" smtClean="0"/>
              <a:t>(</a:t>
            </a:r>
            <a:r>
              <a:rPr lang="ru-RU" sz="2800" dirty="0" err="1" smtClean="0"/>
              <a:t>н,нн</a:t>
            </a:r>
            <a:r>
              <a:rPr lang="ru-RU" sz="2800" dirty="0" smtClean="0"/>
              <a:t>)ой</a:t>
            </a:r>
          </a:p>
          <a:p>
            <a:pPr algn="just">
              <a:buNone/>
            </a:pPr>
            <a:r>
              <a:rPr lang="ru-RU" sz="2800" dirty="0" smtClean="0"/>
              <a:t>весе(</a:t>
            </a:r>
            <a:r>
              <a:rPr lang="ru-RU" sz="2800" dirty="0" err="1" smtClean="0"/>
              <a:t>н,нн</a:t>
            </a:r>
            <a:r>
              <a:rPr lang="ru-RU" sz="2800" dirty="0" smtClean="0"/>
              <a:t>)ей </a:t>
            </a:r>
            <a:r>
              <a:rPr lang="ru-RU" sz="2800" dirty="0" err="1" smtClean="0"/>
              <a:t>кр_сотой</a:t>
            </a:r>
            <a:r>
              <a:rPr lang="ru-RU" sz="2800" dirty="0" smtClean="0"/>
              <a:t>.</a:t>
            </a:r>
          </a:p>
          <a:p>
            <a:pPr algn="just">
              <a:buNone/>
            </a:pPr>
            <a:r>
              <a:rPr lang="ru-RU" sz="2800" dirty="0" smtClean="0"/>
              <a:t>	(Не)большие </a:t>
            </a:r>
            <a:r>
              <a:rPr lang="ru-RU" sz="2800" dirty="0" err="1" smtClean="0"/>
              <a:t>дер_вца</a:t>
            </a:r>
            <a:r>
              <a:rPr lang="ru-RU" sz="2800" dirty="0" smtClean="0"/>
              <a:t> с </a:t>
            </a:r>
            <a:r>
              <a:rPr lang="ru-RU" sz="2800" dirty="0" err="1" smtClean="0"/>
              <a:t>пышн___</a:t>
            </a:r>
            <a:r>
              <a:rPr lang="ru-RU" sz="2800" dirty="0" smtClean="0"/>
              <a:t> кронами будто</a:t>
            </a:r>
          </a:p>
          <a:p>
            <a:pPr algn="just">
              <a:buNone/>
            </a:pPr>
            <a:r>
              <a:rPr lang="ru-RU" sz="2800" dirty="0" smtClean="0"/>
              <a:t>покрыты лебяжьим пухом. Это цветут уссурийские</a:t>
            </a:r>
          </a:p>
          <a:p>
            <a:pPr algn="just">
              <a:buNone/>
            </a:pPr>
            <a:r>
              <a:rPr lang="ru-RU" sz="2800" dirty="0" smtClean="0"/>
              <a:t>груши. Сейчас они нарядные, а осенью они ничуть</a:t>
            </a:r>
          </a:p>
          <a:p>
            <a:pPr algn="just">
              <a:buNone/>
            </a:pPr>
            <a:r>
              <a:rPr lang="ru-RU" sz="2800" dirty="0" smtClean="0"/>
              <a:t>(не)приметные.</a:t>
            </a:r>
          </a:p>
          <a:p>
            <a:pPr algn="just">
              <a:buNone/>
            </a:pPr>
            <a:r>
              <a:rPr lang="ru-RU" sz="2800" dirty="0" smtClean="0"/>
              <a:t>	Рядом с ними расцветают сибирские яблони. У</a:t>
            </a:r>
          </a:p>
          <a:p>
            <a:pPr algn="just">
              <a:buNone/>
            </a:pPr>
            <a:r>
              <a:rPr lang="ru-RU" sz="2800" dirty="0" smtClean="0"/>
              <a:t>подножья сопок стоят (не)</a:t>
            </a:r>
            <a:r>
              <a:rPr lang="ru-RU" sz="2800" dirty="0" err="1" smtClean="0"/>
              <a:t>взрачные</a:t>
            </a:r>
            <a:r>
              <a:rPr lang="ru-RU" sz="2800" dirty="0" smtClean="0"/>
              <a:t> кусты в бледно()</a:t>
            </a:r>
          </a:p>
          <a:p>
            <a:pPr algn="just">
              <a:buNone/>
            </a:pPr>
            <a:r>
              <a:rPr lang="ru-RU" sz="2800" dirty="0" err="1" smtClean="0"/>
              <a:t>розовых</a:t>
            </a:r>
            <a:r>
              <a:rPr lang="ru-RU" sz="2800" dirty="0" smtClean="0"/>
              <a:t> воздушных косынках. Это дикая вишня.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266</TotalTime>
  <Words>357</Words>
  <Application>Microsoft Office PowerPoint</Application>
  <PresentationFormat>Экран (4:3)</PresentationFormat>
  <Paragraphs>85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Эркер</vt:lpstr>
      <vt:lpstr>Слайд 1</vt:lpstr>
      <vt:lpstr>Правописание не с прилагательными    СЛИТНО      РАЗДЕЛЬНО</vt:lpstr>
      <vt:lpstr>Проверь себя!</vt:lpstr>
      <vt:lpstr>Пример:  путь недолог, а лёгок;  НЕДЕШОВОЕ, НО ПАМЯТНОЕ КОЛЬЦО</vt:lpstr>
      <vt:lpstr>Слайд 5</vt:lpstr>
      <vt:lpstr>Проверь себя!</vt:lpstr>
      <vt:lpstr>Проверь себя!</vt:lpstr>
      <vt:lpstr>Проверь себя!</vt:lpstr>
      <vt:lpstr>Перепишите текст, вставив пропущенные орфограммы. Озаглавьте его. Объясните правописание прилагательных. Определите стиль, тип, тему, главную мысль. Выпишите эпитеты и сравнение.</vt:lpstr>
      <vt:lpstr>Проверь себя!</vt:lpstr>
      <vt:lpstr>СЛОВАРНАЯ РАБОТА</vt:lpstr>
      <vt:lpstr>Проверь себя!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Владлен</dc:creator>
  <cp:lastModifiedBy>Acer</cp:lastModifiedBy>
  <cp:revision>52</cp:revision>
  <dcterms:created xsi:type="dcterms:W3CDTF">2018-11-26T22:11:04Z</dcterms:created>
  <dcterms:modified xsi:type="dcterms:W3CDTF">2019-01-12T09:31:12Z</dcterms:modified>
</cp:coreProperties>
</file>