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81" r:id="rId4"/>
    <p:sldId id="280" r:id="rId5"/>
    <p:sldId id="279" r:id="rId6"/>
    <p:sldId id="284" r:id="rId7"/>
    <p:sldId id="283" r:id="rId8"/>
    <p:sldId id="282" r:id="rId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5759D"/>
    <a:srgbClr val="35B19D"/>
    <a:srgbClr val="000000"/>
    <a:srgbClr val="FFFF00"/>
    <a:srgbClr val="B3D3EA"/>
    <a:srgbClr val="78ADC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10" autoAdjust="0"/>
    <p:restoredTop sz="91459" autoAdjust="0"/>
  </p:normalViewPr>
  <p:slideViewPr>
    <p:cSldViewPr>
      <p:cViewPr>
        <p:scale>
          <a:sx n="100" d="100"/>
          <a:sy n="100" d="100"/>
        </p:scale>
        <p:origin x="-552" y="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2266A90-6326-4611-BFEE-621EBD3F841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xmlns="" val="1448106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7BDA48-DE22-4594-8541-0AEF8A9B94F3}" type="slidenum">
              <a:rPr lang="en-US" altLang="ru-RU"/>
              <a:pPr/>
              <a:t>1</a:t>
            </a:fld>
            <a:endParaRPr lang="en-US" altLang="ru-RU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A3B8F5-151C-409E-BCAA-E527A389F503}" type="slidenum">
              <a:rPr lang="en-US" altLang="ru-RU"/>
              <a:pPr/>
              <a:t>2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B0D955-0AC5-4664-AAD1-AA674F2A2AFC}" type="slidenum">
              <a:rPr lang="en-US" altLang="ru-RU"/>
              <a:pPr/>
              <a:t>3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A3B8F5-151C-409E-BCAA-E527A389F503}" type="slidenum">
              <a:rPr lang="en-US" altLang="ru-RU"/>
              <a:pPr/>
              <a:t>4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B0D955-0AC5-4664-AAD1-AA674F2A2AFC}" type="slidenum">
              <a:rPr lang="en-US" altLang="ru-RU"/>
              <a:pPr/>
              <a:t>5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A3B8F5-151C-409E-BCAA-E527A389F503}" type="slidenum">
              <a:rPr lang="en-US" altLang="ru-RU"/>
              <a:pPr/>
              <a:t>6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B0D955-0AC5-4664-AAD1-AA674F2A2AFC}" type="slidenum">
              <a:rPr lang="en-US" altLang="ru-RU"/>
              <a:pPr/>
              <a:t>7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A3B8F5-151C-409E-BCAA-E527A389F503}" type="slidenum">
              <a:rPr lang="en-US" altLang="ru-RU"/>
              <a:pPr/>
              <a:t>8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14925" y="2800350"/>
            <a:ext cx="3495675" cy="70485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14925" y="3752850"/>
            <a:ext cx="3495675" cy="68580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6844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99263" y="438150"/>
            <a:ext cx="1887537" cy="58102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33475" y="438150"/>
            <a:ext cx="5513388" cy="58102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0081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4426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434962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33475" y="1905000"/>
            <a:ext cx="3581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67275" y="1905000"/>
            <a:ext cx="3581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218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5510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895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35443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596185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490619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38275" y="438150"/>
            <a:ext cx="7248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33475" y="1905000"/>
            <a:ext cx="73152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ru-RU" dirty="0"/>
          </a:p>
          <a:p>
            <a:endParaRPr lang="ru-RU" altLang="ru-RU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4716016" y="2276872"/>
            <a:ext cx="4104456" cy="1636762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 </a:t>
            </a:r>
            <a:r>
              <a:rPr lang="ru-RU" sz="32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детей через </a:t>
            </a:r>
            <a:r>
              <a:rPr lang="ru-RU" sz="32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театрализованную деятельность.</a:t>
            </a:r>
            <a:endParaRPr lang="ru-RU" alt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32040" y="5517232"/>
            <a:ext cx="39604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 Воспитатель МБДОУ №42 «Аленький цветочек» </a:t>
            </a:r>
          </a:p>
          <a:p>
            <a:pPr algn="r"/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Маметьева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Ольга Сергеевна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38275" y="2543175"/>
            <a:ext cx="6705600" cy="33401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i="1" dirty="0">
                <a:solidFill>
                  <a:srgbClr val="35759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– искусство прекрасное. Оно облагораживает, воспитывает человека. Тот, кто любит театр по настоящему, всегда уносит из него запас мудрости и доброты”.</a:t>
            </a:r>
            <a:r>
              <a:rPr lang="ru-RU" sz="2800" dirty="0">
                <a:solidFill>
                  <a:srgbClr val="35759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 err="1">
                <a:solidFill>
                  <a:srgbClr val="35759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К.С.Станиславский</a:t>
            </a:r>
            <a:endParaRPr lang="en-US" altLang="ru-RU" sz="2800" dirty="0">
              <a:solidFill>
                <a:srgbClr val="35759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533400"/>
            <a:ext cx="6934200" cy="715963"/>
          </a:xfrm>
        </p:spPr>
        <p:txBody>
          <a:bodyPr/>
          <a:lstStyle/>
          <a:p>
            <a:endParaRPr lang="en-US" altLang="ru-RU" sz="4000" dirty="0">
              <a:solidFill>
                <a:schemeClr val="tx1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75656"/>
            <a:ext cx="8111430" cy="4106069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i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i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последние годы, к сожалению, отмечается увеличение количества детей, имеющих нарушения речи. А ясная и правильная речь - это залог продуктивного общения, уверенности, успешности. Театральная деятельность – это самый распространённый вид детского творчества. Она близка и понятна ребёнку, глубоко лежит в его природе и находит своё отстранение стихийно, потому что связана с игрой. Всякую свою выдумку, впечатления из окружающей жизни ребёнку хочется выложить в живые образы и действия. Входя в образ, он играет любые роли, стараясь подражать тому, что видит и что его заинтересовало, и, получая огромное эмоциональное наслаждение. Поэтому возникла идея - создания системы педагогических мероприятий по развитию речи детей дошкольного возраста  через театрализованную деятельность</a:t>
            </a:r>
            <a:r>
              <a:rPr lang="ru-RU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ru-RU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75856" y="1268760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endParaRPr lang="ru-RU" b="1" u="sng" dirty="0">
              <a:solidFill>
                <a:schemeClr val="accent5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009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2060848"/>
            <a:ext cx="6849616" cy="2265346"/>
          </a:xfrm>
        </p:spPr>
        <p:txBody>
          <a:bodyPr/>
          <a:lstStyle/>
          <a:p>
            <a:pPr marL="0" lvl="0" indent="0">
              <a:spcBef>
                <a:spcPct val="0"/>
              </a:spcBef>
              <a:buNone/>
            </a:pPr>
            <a:r>
              <a:rPr lang="ru-RU" sz="1600" b="1" i="1" kern="1200" dirty="0">
                <a:solidFill>
                  <a:srgbClr val="4D4D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театрализованной </a:t>
            </a:r>
            <a:r>
              <a:rPr lang="ru-RU" sz="1600" b="1" i="1" kern="1200" dirty="0" smtClean="0">
                <a:solidFill>
                  <a:srgbClr val="4D4D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endParaRPr lang="ru-RU" sz="1600" b="1" i="1" kern="1200" dirty="0">
              <a:solidFill>
                <a:srgbClr val="4D4D4D"/>
              </a:solidFill>
              <a:latin typeface="Arial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</a:t>
            </a:r>
            <a:r>
              <a:rPr lang="ru-RU" sz="1400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усвоению богатства родного языка, его выразительных средств </a:t>
            </a:r>
            <a:endParaRPr lang="ru-RU" sz="1400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появляется </a:t>
            </a:r>
            <a:r>
              <a:rPr lang="ru-RU" sz="1400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живой интерес к самостоятельному познанию и </a:t>
            </a: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размышлению </a:t>
            </a:r>
          </a:p>
          <a:p>
            <a:pPr>
              <a:lnSpc>
                <a:spcPct val="80000"/>
              </a:lnSpc>
            </a:pP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совершенствует </a:t>
            </a:r>
            <a:r>
              <a:rPr lang="ru-RU" sz="1400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артикуляционный аппарат формируется диалогическая, </a:t>
            </a:r>
            <a:endParaRPr lang="ru-RU" sz="1400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 </a:t>
            </a:r>
            <a:r>
              <a:rPr lang="ru-RU" sz="1400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насыщенная речь улучшается усвоение содержания </a:t>
            </a:r>
            <a:endParaRPr lang="ru-RU" sz="1400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</a:t>
            </a:r>
            <a:r>
              <a:rPr lang="ru-RU" sz="1400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логика и последовательность событий дети получают </a:t>
            </a:r>
            <a:endParaRPr lang="ru-RU" sz="1400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эмоциональный </a:t>
            </a:r>
            <a:r>
              <a:rPr lang="ru-RU" sz="1400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подъём способствует развитию элементов речевого общения: </a:t>
            </a:r>
            <a:endParaRPr lang="ru-RU" sz="1400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мимики</a:t>
            </a:r>
            <a:r>
              <a:rPr lang="ru-RU" sz="1400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жестов, пантомимики, интонации, модуляции голоса позволяет </a:t>
            </a:r>
            <a:endParaRPr lang="ru-RU" sz="1400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1400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социального поведения стимулирует активную </a:t>
            </a: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речь.</a:t>
            </a:r>
          </a:p>
          <a:p>
            <a:pPr>
              <a:lnSpc>
                <a:spcPct val="80000"/>
              </a:lnSpc>
            </a:pPr>
            <a:endParaRPr lang="ru-RU" altLang="ru-RU" sz="1400" dirty="0" smtClean="0">
              <a:solidFill>
                <a:srgbClr val="35759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endParaRPr lang="en-US" altLang="ru-RU" sz="1400" dirty="0">
              <a:solidFill>
                <a:srgbClr val="35759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1196752"/>
            <a:ext cx="68407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1400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развития речи детей через творческую активность в театрализованной деятельности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9592" y="4581128"/>
            <a:ext cx="72728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что направлена театрализованная деятельность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развитие у ее участников ощущений, чувств, эмоций;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развитие мышления, воображения, внимания, памяти;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развитие фантазии;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формирование волевых качеств;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развитие многих навыков и умений(речевых, коммуникативных, организаторских, двигательных и т.д.)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7386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628800"/>
            <a:ext cx="4320480" cy="2520280"/>
          </a:xfrm>
        </p:spPr>
        <p:txBody>
          <a:bodyPr/>
          <a:lstStyle/>
          <a:p>
            <a:pPr marL="0" indent="0" algn="ctr">
              <a:buNone/>
            </a:pPr>
            <a:r>
              <a:rPr lang="ru-RU" sz="1400" b="1" i="1" u="sng" dirty="0" smtClean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Пальчиковый театр</a:t>
            </a:r>
          </a:p>
          <a:p>
            <a:pPr marL="0" indent="0" algn="ctr">
              <a:buNone/>
            </a:pPr>
            <a:endParaRPr lang="ru-RU" sz="1400" i="1" dirty="0" smtClean="0">
              <a:solidFill>
                <a:schemeClr val="accent5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i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развитию речи, внимания, памяти;</a:t>
            </a:r>
          </a:p>
          <a:p>
            <a:r>
              <a:rPr lang="ru-RU" sz="1400" i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 пространственные представления;</a:t>
            </a:r>
          </a:p>
          <a:p>
            <a:r>
              <a:rPr lang="ru-RU" sz="1400" i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 ловкость, точность, выразительность, координацию движений;</a:t>
            </a:r>
          </a:p>
          <a:p>
            <a:r>
              <a:rPr lang="ru-RU" sz="1400" i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повышает работоспособность, тонус коры головного мозга.</a:t>
            </a:r>
          </a:p>
          <a:p>
            <a:pPr>
              <a:lnSpc>
                <a:spcPct val="80000"/>
              </a:lnSpc>
            </a:pPr>
            <a:endParaRPr lang="en-US" altLang="ru-RU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2368" y="421035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Речь ребенка и различные виды театра</a:t>
            </a:r>
            <a:endParaRPr lang="ru-RU" i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556792"/>
            <a:ext cx="3133725" cy="3340100"/>
          </a:xfrm>
        </p:spPr>
        <p:txBody>
          <a:bodyPr/>
          <a:lstStyle/>
          <a:p>
            <a:pPr marL="0" indent="0" algn="ctr">
              <a:buNone/>
            </a:pPr>
            <a:r>
              <a:rPr lang="ru-RU" sz="1400" b="1" i="1" u="sng" dirty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Настольный </a:t>
            </a:r>
            <a:r>
              <a:rPr lang="ru-RU" sz="1400" b="1" i="1" u="sng" dirty="0" smtClean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театр</a:t>
            </a:r>
          </a:p>
          <a:p>
            <a:pPr marL="0" indent="0" algn="ctr">
              <a:buNone/>
            </a:pPr>
            <a:endParaRPr lang="ru-RU" sz="1400" b="1" i="1" u="sng" dirty="0">
              <a:solidFill>
                <a:schemeClr val="accent5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i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учить детей координировать движения рук и глаз;</a:t>
            </a:r>
          </a:p>
          <a:p>
            <a:r>
              <a:rPr lang="ru-RU" sz="1400" i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Сопровождать движения пальцев речью;</a:t>
            </a:r>
          </a:p>
          <a:p>
            <a:r>
              <a:rPr lang="ru-RU" sz="1400" i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Побуждает выражать</a:t>
            </a:r>
          </a:p>
          <a:p>
            <a:r>
              <a:rPr lang="ru-RU" sz="1400" i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 эмоции</a:t>
            </a:r>
          </a:p>
          <a:p>
            <a:r>
              <a:rPr lang="ru-RU" sz="1400" i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</a:t>
            </a:r>
          </a:p>
          <a:p>
            <a:r>
              <a:rPr lang="ru-RU" sz="1400" i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мимики и речи.</a:t>
            </a:r>
          </a:p>
          <a:p>
            <a:pPr>
              <a:lnSpc>
                <a:spcPct val="80000"/>
              </a:lnSpc>
            </a:pPr>
            <a:endParaRPr lang="en-US" altLang="ru-RU" sz="1400" i="1" dirty="0">
              <a:solidFill>
                <a:srgbClr val="35759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4437112"/>
            <a:ext cx="40324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u="sng" dirty="0" smtClean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Sans"/>
              </a:rPr>
              <a:t>Театр-</a:t>
            </a:r>
            <a:r>
              <a:rPr lang="ru-RU" sz="1400" b="1" i="1" u="sng" dirty="0" err="1" smtClean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T Sans"/>
              </a:rPr>
              <a:t>топотушки</a:t>
            </a:r>
            <a:endParaRPr lang="ru-RU" sz="1400" b="1" i="1" u="sng" dirty="0" smtClean="0">
              <a:solidFill>
                <a:schemeClr val="accent5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T Sans"/>
            </a:endParaRPr>
          </a:p>
          <a:p>
            <a:endParaRPr lang="ru-RU" sz="1400" b="1" i="1" u="sng" dirty="0" smtClean="0">
              <a:solidFill>
                <a:schemeClr val="accent5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T Sans"/>
            </a:endParaRPr>
          </a:p>
          <a:p>
            <a:pPr algn="l">
              <a:buFont typeface="Arial"/>
              <a:buChar char="•"/>
            </a:pPr>
            <a:r>
              <a:rPr lang="ru-RU" sz="1400" i="1" dirty="0" smtClean="0">
                <a:solidFill>
                  <a:schemeClr val="accent5">
                    <a:lumMod val="10000"/>
                  </a:schemeClr>
                </a:solidFill>
                <a:effectLst/>
                <a:latin typeface="PT Sans"/>
              </a:rPr>
              <a:t>Помогает расширять словарный запас, подключая слуховое и тактильное восприятие;</a:t>
            </a:r>
          </a:p>
          <a:p>
            <a:pPr algn="l">
              <a:buFont typeface="Arial"/>
              <a:buChar char="•"/>
            </a:pPr>
            <a:r>
              <a:rPr lang="ru-RU" sz="1400" i="1" dirty="0" smtClean="0">
                <a:solidFill>
                  <a:schemeClr val="accent5">
                    <a:lumMod val="10000"/>
                  </a:schemeClr>
                </a:solidFill>
                <a:effectLst/>
                <a:latin typeface="PT Sans"/>
              </a:rPr>
              <a:t>Знакомит с народным творчеством;</a:t>
            </a:r>
          </a:p>
          <a:p>
            <a:pPr algn="l">
              <a:buFont typeface="Arial"/>
              <a:buChar char="•"/>
            </a:pPr>
            <a:r>
              <a:rPr lang="ru-RU" sz="1400" i="1" dirty="0" smtClean="0">
                <a:solidFill>
                  <a:schemeClr val="accent5">
                    <a:lumMod val="10000"/>
                  </a:schemeClr>
                </a:solidFill>
                <a:effectLst/>
                <a:latin typeface="PT Sans"/>
              </a:rPr>
              <a:t>Обучает навыкам общения, игры, счета.</a:t>
            </a:r>
            <a:endParaRPr lang="ru-RU" sz="1400" i="1" dirty="0">
              <a:solidFill>
                <a:schemeClr val="accent5">
                  <a:lumMod val="10000"/>
                </a:schemeClr>
              </a:solidFill>
              <a:effectLst/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820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696" y="404665"/>
            <a:ext cx="2533650" cy="3024336"/>
          </a:xfrm>
        </p:spPr>
        <p:txBody>
          <a:bodyPr/>
          <a:lstStyle/>
          <a:p>
            <a:pPr marL="0" indent="0" algn="ctr">
              <a:buNone/>
            </a:pPr>
            <a:r>
              <a:rPr lang="ru-RU" sz="1400" b="1" i="1" u="sng" dirty="0" smtClean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Театр на перчатке</a:t>
            </a:r>
          </a:p>
          <a:p>
            <a:pPr>
              <a:buFont typeface="Arial"/>
              <a:buChar char="•"/>
            </a:pPr>
            <a:r>
              <a:rPr lang="ru-RU" sz="1400" i="1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Оказывает потрясающее терапевтическое воздействие: помогает бороться с нарушениями речи, неврозами;</a:t>
            </a:r>
          </a:p>
          <a:p>
            <a:pPr>
              <a:buFont typeface="Arial"/>
              <a:buChar char="•"/>
            </a:pPr>
            <a:r>
              <a:rPr lang="ru-RU" sz="1400" i="1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справиться с переживаниями, страхами;</a:t>
            </a:r>
          </a:p>
          <a:p>
            <a:pPr>
              <a:buFont typeface="Arial"/>
              <a:buChar char="•"/>
            </a:pPr>
            <a:r>
              <a:rPr lang="ru-RU" sz="1400" i="1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Перчаточная кукла передает весь спектр эмоций, которые испытывают дети.</a:t>
            </a:r>
            <a:endParaRPr lang="ru-RU" sz="1400" i="1" dirty="0">
              <a:solidFill>
                <a:schemeClr val="accent5">
                  <a:lumMod val="1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91880" y="1916832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79712" y="3933056"/>
            <a:ext cx="30243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Театр кукол Би-ба-</a:t>
            </a:r>
            <a:r>
              <a:rPr lang="ru-RU" sz="1400" b="1" i="1" u="sng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</a:t>
            </a:r>
            <a:endParaRPr lang="ru-RU" sz="1400" b="1" i="1" u="sng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4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куклы, одетой на руку, дети говорят о своих переживаниях, тревогах и радостях, поскольку полностью отождествляют себя( свою руку) с куклой.</a:t>
            </a:r>
            <a:endParaRPr lang="ru-RU" sz="1400" i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9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5" y="1268760"/>
            <a:ext cx="4248472" cy="4614515"/>
          </a:xfrm>
        </p:spPr>
        <p:txBody>
          <a:bodyPr/>
          <a:lstStyle/>
          <a:p>
            <a:pPr marL="0" indent="0" algn="ctr">
              <a:buNone/>
            </a:pPr>
            <a:r>
              <a:rPr lang="ru-RU" sz="1400" b="1" i="1" u="sng" dirty="0" smtClean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Самый «разговорный» вид театрализованной деятельности –игра драматизация</a:t>
            </a:r>
          </a:p>
          <a:p>
            <a:pPr>
              <a:buFont typeface="Arial"/>
              <a:buChar char="•"/>
            </a:pP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Целостное воздействие на личность ребенка: его раскрепощение, самостоятельное творчество, развитие ведущих психических процессов;</a:t>
            </a:r>
          </a:p>
          <a:p>
            <a:pPr>
              <a:buFont typeface="Arial"/>
              <a:buChar char="•"/>
            </a:pP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самопознанию и самовыражению личности;</a:t>
            </a:r>
          </a:p>
          <a:p>
            <a:pPr>
              <a:buFont typeface="Arial"/>
              <a:buChar char="•"/>
            </a:pP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Создает условия для социализации, усиливая адаптационные способности, корректирует коммуникативные качества, помогает осознанию чувства удовлетворения, радости, успешности.</a:t>
            </a:r>
          </a:p>
          <a:p>
            <a:pPr marL="0" indent="0">
              <a:buNone/>
            </a:pPr>
            <a:r>
              <a:rPr lang="ru-RU" sz="140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 деятельность-это…… не просто игра!</a:t>
            </a:r>
          </a:p>
          <a:p>
            <a:pPr marL="0" indent="0">
              <a:buNone/>
            </a:pPr>
            <a:r>
              <a:rPr lang="ru-RU" sz="140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прекрасное средство для интенсивного развития речи детей, обогащения словаря, развития мышления, воображения, творческих способностей</a:t>
            </a:r>
          </a:p>
          <a:p>
            <a:pPr>
              <a:lnSpc>
                <a:spcPct val="80000"/>
              </a:lnSpc>
            </a:pPr>
            <a:endParaRPr lang="en-US" altLang="ru-RU" sz="2800" dirty="0">
              <a:solidFill>
                <a:srgbClr val="35759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446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">
  <a:themeElements>
    <a:clrScheme name="powerpoint-template-24 14">
      <a:dk1>
        <a:srgbClr val="4D4D4D"/>
      </a:dk1>
      <a:lt1>
        <a:srgbClr val="FFFFFF"/>
      </a:lt1>
      <a:dk2>
        <a:srgbClr val="4D4D4D"/>
      </a:dk2>
      <a:lt2>
        <a:srgbClr val="888888"/>
      </a:lt2>
      <a:accent1>
        <a:srgbClr val="9E9E9E"/>
      </a:accent1>
      <a:accent2>
        <a:srgbClr val="BEBEBE"/>
      </a:accent2>
      <a:accent3>
        <a:srgbClr val="FFFFFF"/>
      </a:accent3>
      <a:accent4>
        <a:srgbClr val="404040"/>
      </a:accent4>
      <a:accent5>
        <a:srgbClr val="CCCCCC"/>
      </a:accent5>
      <a:accent6>
        <a:srgbClr val="ACACAC"/>
      </a:accent6>
      <a:hlink>
        <a:srgbClr val="BDD006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0E0F83"/>
        </a:lt2>
        <a:accent1>
          <a:srgbClr val="4049D2"/>
        </a:accent1>
        <a:accent2>
          <a:srgbClr val="494FD9"/>
        </a:accent2>
        <a:accent3>
          <a:srgbClr val="FFFFFF"/>
        </a:accent3>
        <a:accent4>
          <a:srgbClr val="404040"/>
        </a:accent4>
        <a:accent5>
          <a:srgbClr val="AFB1E5"/>
        </a:accent5>
        <a:accent6>
          <a:srgbClr val="4147C4"/>
        </a:accent6>
        <a:hlink>
          <a:srgbClr val="757DD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4B8ACD"/>
        </a:lt2>
        <a:accent1>
          <a:srgbClr val="5C98C2"/>
        </a:accent1>
        <a:accent2>
          <a:srgbClr val="93BAD6"/>
        </a:accent2>
        <a:accent3>
          <a:srgbClr val="FFFFFF"/>
        </a:accent3>
        <a:accent4>
          <a:srgbClr val="404040"/>
        </a:accent4>
        <a:accent5>
          <a:srgbClr val="B5CADD"/>
        </a:accent5>
        <a:accent6>
          <a:srgbClr val="85A8C2"/>
        </a:accent6>
        <a:hlink>
          <a:srgbClr val="AECDE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114682"/>
        </a:lt2>
        <a:accent1>
          <a:srgbClr val="295B99"/>
        </a:accent1>
        <a:accent2>
          <a:srgbClr val="406DA6"/>
        </a:accent2>
        <a:accent3>
          <a:srgbClr val="FFFFFF"/>
        </a:accent3>
        <a:accent4>
          <a:srgbClr val="404040"/>
        </a:accent4>
        <a:accent5>
          <a:srgbClr val="ACB5CA"/>
        </a:accent5>
        <a:accent6>
          <a:srgbClr val="396296"/>
        </a:accent6>
        <a:hlink>
          <a:srgbClr val="5F84B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617180"/>
        </a:lt2>
        <a:accent1>
          <a:srgbClr val="85919F"/>
        </a:accent1>
        <a:accent2>
          <a:srgbClr val="96A3AF"/>
        </a:accent2>
        <a:accent3>
          <a:srgbClr val="FFFFFF"/>
        </a:accent3>
        <a:accent4>
          <a:srgbClr val="404040"/>
        </a:accent4>
        <a:accent5>
          <a:srgbClr val="C2C7CD"/>
        </a:accent5>
        <a:accent6>
          <a:srgbClr val="87939E"/>
        </a:accent6>
        <a:hlink>
          <a:srgbClr val="AFB9C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C8C8C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F2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D0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397AF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3892F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FFC90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FFA21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BDD00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252</TotalTime>
  <Words>442</Words>
  <Application>Microsoft Office PowerPoint</Application>
  <PresentationFormat>Экран (4:3)</PresentationFormat>
  <Paragraphs>66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powerpoint-template</vt:lpstr>
      <vt:lpstr>Развитие речи детей через театрализованную деятельность.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HP</cp:lastModifiedBy>
  <cp:revision>12</cp:revision>
  <dcterms:created xsi:type="dcterms:W3CDTF">2018-10-03T10:42:31Z</dcterms:created>
  <dcterms:modified xsi:type="dcterms:W3CDTF">2018-10-04T10:13:00Z</dcterms:modified>
</cp:coreProperties>
</file>