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2" r:id="rId5"/>
    <p:sldId id="257" r:id="rId6"/>
    <p:sldId id="260" r:id="rId7"/>
    <p:sldId id="263" r:id="rId8"/>
    <p:sldId id="264" r:id="rId9"/>
    <p:sldId id="275" r:id="rId10"/>
    <p:sldId id="268" r:id="rId11"/>
    <p:sldId id="276" r:id="rId12"/>
    <p:sldId id="279" r:id="rId13"/>
    <p:sldId id="280" r:id="rId14"/>
    <p:sldId id="277" r:id="rId15"/>
    <p:sldId id="281" r:id="rId16"/>
    <p:sldId id="278" r:id="rId17"/>
    <p:sldId id="26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105" autoAdjust="0"/>
    <p:restoredTop sz="70169" autoAdjust="0"/>
  </p:normalViewPr>
  <p:slideViewPr>
    <p:cSldViewPr>
      <p:cViewPr varScale="1">
        <p:scale>
          <a:sx n="57" d="100"/>
          <a:sy n="57" d="100"/>
        </p:scale>
        <p:origin x="-2203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03F719-A41B-43B2-9276-5CBD6870943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F8EF0F05-E12A-434C-AF6A-E66E711563E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Ужин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-20%</a:t>
          </a:r>
        </a:p>
      </dgm:t>
    </dgm:pt>
    <dgm:pt modelId="{47D61355-7965-4E3B-B266-3F39E9DEB7D2}" type="parTrans" cxnId="{8109CE3B-840B-4BF1-8FE2-561E6C546A07}">
      <dgm:prSet/>
      <dgm:spPr/>
      <dgm:t>
        <a:bodyPr/>
        <a:lstStyle/>
        <a:p>
          <a:endParaRPr lang="ru-RU"/>
        </a:p>
      </dgm:t>
    </dgm:pt>
    <dgm:pt modelId="{6275D266-F377-4DAD-8900-EF67B431513B}" type="sibTrans" cxnId="{8109CE3B-840B-4BF1-8FE2-561E6C546A07}">
      <dgm:prSet/>
      <dgm:spPr/>
      <dgm:t>
        <a:bodyPr/>
        <a:lstStyle/>
        <a:p>
          <a:endParaRPr lang="ru-RU"/>
        </a:p>
      </dgm:t>
    </dgm:pt>
    <dgm:pt modelId="{A2C10EC8-376C-443F-B366-4E440C27668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Полдник 15%</a:t>
          </a:r>
        </a:p>
      </dgm:t>
    </dgm:pt>
    <dgm:pt modelId="{CE76F82C-9C92-4E72-918B-B5CA855CE1E6}" type="parTrans" cxnId="{3724CA74-2148-4D44-B6FB-3D6C0FD06D16}">
      <dgm:prSet/>
      <dgm:spPr/>
      <dgm:t>
        <a:bodyPr/>
        <a:lstStyle/>
        <a:p>
          <a:endParaRPr lang="ru-RU"/>
        </a:p>
      </dgm:t>
    </dgm:pt>
    <dgm:pt modelId="{2E323DBC-C188-4474-A1AF-B301299C8ABB}" type="sibTrans" cxnId="{3724CA74-2148-4D44-B6FB-3D6C0FD06D16}">
      <dgm:prSet/>
      <dgm:spPr/>
      <dgm:t>
        <a:bodyPr/>
        <a:lstStyle/>
        <a:p>
          <a:endParaRPr lang="ru-RU"/>
        </a:p>
      </dgm:t>
    </dgm:pt>
    <dgm:pt modelId="{7DA6C462-C0A5-4641-A20A-36461FB03A0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Обед 30%</a:t>
          </a:r>
        </a:p>
      </dgm:t>
    </dgm:pt>
    <dgm:pt modelId="{BBEAFE68-61BC-424A-9482-F2DE56F8C30E}" type="parTrans" cxnId="{28887375-D346-40FE-9659-25CDEC314BE8}">
      <dgm:prSet/>
      <dgm:spPr/>
      <dgm:t>
        <a:bodyPr/>
        <a:lstStyle/>
        <a:p>
          <a:endParaRPr lang="ru-RU"/>
        </a:p>
      </dgm:t>
    </dgm:pt>
    <dgm:pt modelId="{FD298146-B0F7-427E-B3F4-3BD74E0FCE59}" type="sibTrans" cxnId="{28887375-D346-40FE-9659-25CDEC314BE8}">
      <dgm:prSet/>
      <dgm:spPr/>
      <dgm:t>
        <a:bodyPr/>
        <a:lstStyle/>
        <a:p>
          <a:endParaRPr lang="ru-RU"/>
        </a:p>
      </dgm:t>
    </dgm:pt>
    <dgm:pt modelId="{041DA69A-4090-4AEE-B19E-497FBC39C9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Второй завтрак 15% </a:t>
          </a:r>
        </a:p>
      </dgm:t>
    </dgm:pt>
    <dgm:pt modelId="{E09B6349-3F2A-4BC9-8EEC-FC12683F7B71}" type="parTrans" cxnId="{81A825A5-995A-4AA8-91A9-9F720AEE1AA6}">
      <dgm:prSet/>
      <dgm:spPr/>
      <dgm:t>
        <a:bodyPr/>
        <a:lstStyle/>
        <a:p>
          <a:endParaRPr lang="ru-RU"/>
        </a:p>
      </dgm:t>
    </dgm:pt>
    <dgm:pt modelId="{98F4A2FF-AAB3-4175-AE5E-5EA37A9DDE5A}" type="sibTrans" cxnId="{81A825A5-995A-4AA8-91A9-9F720AEE1AA6}">
      <dgm:prSet/>
      <dgm:spPr/>
      <dgm:t>
        <a:bodyPr/>
        <a:lstStyle/>
        <a:p>
          <a:endParaRPr lang="ru-RU"/>
        </a:p>
      </dgm:t>
    </dgm:pt>
    <dgm:pt modelId="{B707DC76-DF18-436A-92A3-90F203E78D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завтрак 20%</a:t>
          </a:r>
        </a:p>
      </dgm:t>
    </dgm:pt>
    <dgm:pt modelId="{CE22ADFC-6975-413B-B564-6A3C0CCF1D3D}" type="parTrans" cxnId="{F9525D5E-2712-43E1-B05D-52F8F0353507}">
      <dgm:prSet/>
      <dgm:spPr/>
      <dgm:t>
        <a:bodyPr/>
        <a:lstStyle/>
        <a:p>
          <a:endParaRPr lang="ru-RU"/>
        </a:p>
      </dgm:t>
    </dgm:pt>
    <dgm:pt modelId="{CBC448BE-D097-4890-AB07-13F59E209257}" type="sibTrans" cxnId="{F9525D5E-2712-43E1-B05D-52F8F0353507}">
      <dgm:prSet/>
      <dgm:spPr/>
      <dgm:t>
        <a:bodyPr/>
        <a:lstStyle/>
        <a:p>
          <a:endParaRPr lang="ru-RU"/>
        </a:p>
      </dgm:t>
    </dgm:pt>
    <dgm:pt modelId="{B2F8DBC9-CA4D-4A5D-BF75-3222E0316354}" type="pres">
      <dgm:prSet presAssocID="{4103F719-A41B-43B2-9276-5CBD68709437}" presName="Name0" presStyleCnt="0">
        <dgm:presLayoutVars>
          <dgm:dir/>
          <dgm:animLvl val="lvl"/>
          <dgm:resizeHandles val="exact"/>
        </dgm:presLayoutVars>
      </dgm:prSet>
      <dgm:spPr/>
    </dgm:pt>
    <dgm:pt modelId="{1DD83D5A-728B-4C81-BDD6-6926CDBD90B2}" type="pres">
      <dgm:prSet presAssocID="{F8EF0F05-E12A-434C-AF6A-E66E711563E3}" presName="Name8" presStyleCnt="0"/>
      <dgm:spPr/>
    </dgm:pt>
    <dgm:pt modelId="{90406DB3-CCBB-4989-85D8-28B5F5BBDC93}" type="pres">
      <dgm:prSet presAssocID="{F8EF0F05-E12A-434C-AF6A-E66E711563E3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30DBB-9107-4A8D-8F41-27F794236273}" type="pres">
      <dgm:prSet presAssocID="{F8EF0F05-E12A-434C-AF6A-E66E711563E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4C915-5E71-4107-9460-DD4E403BD785}" type="pres">
      <dgm:prSet presAssocID="{A2C10EC8-376C-443F-B366-4E440C276682}" presName="Name8" presStyleCnt="0"/>
      <dgm:spPr/>
    </dgm:pt>
    <dgm:pt modelId="{31F21C00-35D4-4219-809E-DE0DFD27BC5E}" type="pres">
      <dgm:prSet presAssocID="{A2C10EC8-376C-443F-B366-4E440C276682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CCDFA6-B953-4232-8647-7501C1441EF1}" type="pres">
      <dgm:prSet presAssocID="{A2C10EC8-376C-443F-B366-4E440C2766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44505-FCB6-4D61-BEB2-3C6FD5F70EAE}" type="pres">
      <dgm:prSet presAssocID="{7DA6C462-C0A5-4641-A20A-36461FB03A09}" presName="Name8" presStyleCnt="0"/>
      <dgm:spPr/>
    </dgm:pt>
    <dgm:pt modelId="{BCB2DA1F-3DEF-48F0-A18B-AF1BD64EC8D8}" type="pres">
      <dgm:prSet presAssocID="{7DA6C462-C0A5-4641-A20A-36461FB03A09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A465A-5CDF-4CCB-81F1-E70F1D8BB926}" type="pres">
      <dgm:prSet presAssocID="{7DA6C462-C0A5-4641-A20A-36461FB03A0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ECEE8-7434-48A2-A933-D5BA3A3EA4B5}" type="pres">
      <dgm:prSet presAssocID="{041DA69A-4090-4AEE-B19E-497FBC39C919}" presName="Name8" presStyleCnt="0"/>
      <dgm:spPr/>
    </dgm:pt>
    <dgm:pt modelId="{EE446C75-5B15-4312-9591-6B1F8E4B57E0}" type="pres">
      <dgm:prSet presAssocID="{041DA69A-4090-4AEE-B19E-497FBC39C91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48E078-AD61-436F-B21D-C37A0F9C9DB9}" type="pres">
      <dgm:prSet presAssocID="{041DA69A-4090-4AEE-B19E-497FBC39C91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C40F9-0E0D-4D56-9408-81DBA6B414DA}" type="pres">
      <dgm:prSet presAssocID="{B707DC76-DF18-436A-92A3-90F203E78DC6}" presName="Name8" presStyleCnt="0"/>
      <dgm:spPr/>
    </dgm:pt>
    <dgm:pt modelId="{A4147465-317E-4528-BC11-1614E07F3DE5}" type="pres">
      <dgm:prSet presAssocID="{B707DC76-DF18-436A-92A3-90F203E78DC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F1AEB-46C2-4EF6-9995-DA3BBC30F090}" type="pres">
      <dgm:prSet presAssocID="{B707DC76-DF18-436A-92A3-90F203E78D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8C4DE9-C22F-4170-8407-7D605C90FA8B}" type="presOf" srcId="{A2C10EC8-376C-443F-B366-4E440C276682}" destId="{00CCDFA6-B953-4232-8647-7501C1441EF1}" srcOrd="1" destOrd="0" presId="urn:microsoft.com/office/officeart/2005/8/layout/pyramid1"/>
    <dgm:cxn modelId="{81A825A5-995A-4AA8-91A9-9F720AEE1AA6}" srcId="{4103F719-A41B-43B2-9276-5CBD68709437}" destId="{041DA69A-4090-4AEE-B19E-497FBC39C919}" srcOrd="3" destOrd="0" parTransId="{E09B6349-3F2A-4BC9-8EEC-FC12683F7B71}" sibTransId="{98F4A2FF-AAB3-4175-AE5E-5EA37A9DDE5A}"/>
    <dgm:cxn modelId="{BB7285C0-ACB0-465A-B4CB-CFFA3066364A}" type="presOf" srcId="{F8EF0F05-E12A-434C-AF6A-E66E711563E3}" destId="{90406DB3-CCBB-4989-85D8-28B5F5BBDC93}" srcOrd="0" destOrd="0" presId="urn:microsoft.com/office/officeart/2005/8/layout/pyramid1"/>
    <dgm:cxn modelId="{F9525D5E-2712-43E1-B05D-52F8F0353507}" srcId="{4103F719-A41B-43B2-9276-5CBD68709437}" destId="{B707DC76-DF18-436A-92A3-90F203E78DC6}" srcOrd="4" destOrd="0" parTransId="{CE22ADFC-6975-413B-B564-6A3C0CCF1D3D}" sibTransId="{CBC448BE-D097-4890-AB07-13F59E209257}"/>
    <dgm:cxn modelId="{28887375-D346-40FE-9659-25CDEC314BE8}" srcId="{4103F719-A41B-43B2-9276-5CBD68709437}" destId="{7DA6C462-C0A5-4641-A20A-36461FB03A09}" srcOrd="2" destOrd="0" parTransId="{BBEAFE68-61BC-424A-9482-F2DE56F8C30E}" sibTransId="{FD298146-B0F7-427E-B3F4-3BD74E0FCE59}"/>
    <dgm:cxn modelId="{C9326F9A-E1E1-4C4A-B3DC-F549814ACBA7}" type="presOf" srcId="{7DA6C462-C0A5-4641-A20A-36461FB03A09}" destId="{CCAA465A-5CDF-4CCB-81F1-E70F1D8BB926}" srcOrd="1" destOrd="0" presId="urn:microsoft.com/office/officeart/2005/8/layout/pyramid1"/>
    <dgm:cxn modelId="{EA9AA860-7855-443E-A2ED-3AE603F26B7E}" type="presOf" srcId="{041DA69A-4090-4AEE-B19E-497FBC39C919}" destId="{EE446C75-5B15-4312-9591-6B1F8E4B57E0}" srcOrd="0" destOrd="0" presId="urn:microsoft.com/office/officeart/2005/8/layout/pyramid1"/>
    <dgm:cxn modelId="{7596648D-A6BF-45BA-8235-3290488D863F}" type="presOf" srcId="{041DA69A-4090-4AEE-B19E-497FBC39C919}" destId="{FB48E078-AD61-436F-B21D-C37A0F9C9DB9}" srcOrd="1" destOrd="0" presId="urn:microsoft.com/office/officeart/2005/8/layout/pyramid1"/>
    <dgm:cxn modelId="{3724CA74-2148-4D44-B6FB-3D6C0FD06D16}" srcId="{4103F719-A41B-43B2-9276-5CBD68709437}" destId="{A2C10EC8-376C-443F-B366-4E440C276682}" srcOrd="1" destOrd="0" parTransId="{CE76F82C-9C92-4E72-918B-B5CA855CE1E6}" sibTransId="{2E323DBC-C188-4474-A1AF-B301299C8ABB}"/>
    <dgm:cxn modelId="{D5231FDA-5FCC-42A2-AAAA-6248703D71BA}" type="presOf" srcId="{7DA6C462-C0A5-4641-A20A-36461FB03A09}" destId="{BCB2DA1F-3DEF-48F0-A18B-AF1BD64EC8D8}" srcOrd="0" destOrd="0" presId="urn:microsoft.com/office/officeart/2005/8/layout/pyramid1"/>
    <dgm:cxn modelId="{6FFE54FB-4A39-4CC9-9D51-BF07D6CC877D}" type="presOf" srcId="{B707DC76-DF18-436A-92A3-90F203E78DC6}" destId="{893F1AEB-46C2-4EF6-9995-DA3BBC30F090}" srcOrd="1" destOrd="0" presId="urn:microsoft.com/office/officeart/2005/8/layout/pyramid1"/>
    <dgm:cxn modelId="{63CC38E7-8742-4837-8058-4712686ACA7F}" type="presOf" srcId="{A2C10EC8-376C-443F-B366-4E440C276682}" destId="{31F21C00-35D4-4219-809E-DE0DFD27BC5E}" srcOrd="0" destOrd="0" presId="urn:microsoft.com/office/officeart/2005/8/layout/pyramid1"/>
    <dgm:cxn modelId="{338B4B0B-384F-4B44-A925-F0EE0FE1C991}" type="presOf" srcId="{B707DC76-DF18-436A-92A3-90F203E78DC6}" destId="{A4147465-317E-4528-BC11-1614E07F3DE5}" srcOrd="0" destOrd="0" presId="urn:microsoft.com/office/officeart/2005/8/layout/pyramid1"/>
    <dgm:cxn modelId="{C9015FE4-F433-4668-9610-82392962A1B9}" type="presOf" srcId="{4103F719-A41B-43B2-9276-5CBD68709437}" destId="{B2F8DBC9-CA4D-4A5D-BF75-3222E0316354}" srcOrd="0" destOrd="0" presId="urn:microsoft.com/office/officeart/2005/8/layout/pyramid1"/>
    <dgm:cxn modelId="{17562278-D111-42A0-A7BD-824C0B390AC4}" type="presOf" srcId="{F8EF0F05-E12A-434C-AF6A-E66E711563E3}" destId="{91030DBB-9107-4A8D-8F41-27F794236273}" srcOrd="1" destOrd="0" presId="urn:microsoft.com/office/officeart/2005/8/layout/pyramid1"/>
    <dgm:cxn modelId="{8109CE3B-840B-4BF1-8FE2-561E6C546A07}" srcId="{4103F719-A41B-43B2-9276-5CBD68709437}" destId="{F8EF0F05-E12A-434C-AF6A-E66E711563E3}" srcOrd="0" destOrd="0" parTransId="{47D61355-7965-4E3B-B266-3F39E9DEB7D2}" sibTransId="{6275D266-F377-4DAD-8900-EF67B431513B}"/>
    <dgm:cxn modelId="{5C3F1F43-3544-43ED-B1B6-42DB08BBF8EC}" type="presParOf" srcId="{B2F8DBC9-CA4D-4A5D-BF75-3222E0316354}" destId="{1DD83D5A-728B-4C81-BDD6-6926CDBD90B2}" srcOrd="0" destOrd="0" presId="urn:microsoft.com/office/officeart/2005/8/layout/pyramid1"/>
    <dgm:cxn modelId="{28C01578-FC8E-47CC-8445-753B37A76885}" type="presParOf" srcId="{1DD83D5A-728B-4C81-BDD6-6926CDBD90B2}" destId="{90406DB3-CCBB-4989-85D8-28B5F5BBDC93}" srcOrd="0" destOrd="0" presId="urn:microsoft.com/office/officeart/2005/8/layout/pyramid1"/>
    <dgm:cxn modelId="{BEFE23CB-6837-4BB6-A293-4873BF6A85D8}" type="presParOf" srcId="{1DD83D5A-728B-4C81-BDD6-6926CDBD90B2}" destId="{91030DBB-9107-4A8D-8F41-27F794236273}" srcOrd="1" destOrd="0" presId="urn:microsoft.com/office/officeart/2005/8/layout/pyramid1"/>
    <dgm:cxn modelId="{BE1D26E1-9467-45F4-B6E3-02B0D117E667}" type="presParOf" srcId="{B2F8DBC9-CA4D-4A5D-BF75-3222E0316354}" destId="{A244C915-5E71-4107-9460-DD4E403BD785}" srcOrd="1" destOrd="0" presId="urn:microsoft.com/office/officeart/2005/8/layout/pyramid1"/>
    <dgm:cxn modelId="{730C382D-9F36-4E4C-9518-7ACF1746353F}" type="presParOf" srcId="{A244C915-5E71-4107-9460-DD4E403BD785}" destId="{31F21C00-35D4-4219-809E-DE0DFD27BC5E}" srcOrd="0" destOrd="0" presId="urn:microsoft.com/office/officeart/2005/8/layout/pyramid1"/>
    <dgm:cxn modelId="{BFA3B1B0-267B-4F18-9669-4A98FB65E8DF}" type="presParOf" srcId="{A244C915-5E71-4107-9460-DD4E403BD785}" destId="{00CCDFA6-B953-4232-8647-7501C1441EF1}" srcOrd="1" destOrd="0" presId="urn:microsoft.com/office/officeart/2005/8/layout/pyramid1"/>
    <dgm:cxn modelId="{B069E91F-85A7-4E7D-A94B-CA96E525D677}" type="presParOf" srcId="{B2F8DBC9-CA4D-4A5D-BF75-3222E0316354}" destId="{96344505-FCB6-4D61-BEB2-3C6FD5F70EAE}" srcOrd="2" destOrd="0" presId="urn:microsoft.com/office/officeart/2005/8/layout/pyramid1"/>
    <dgm:cxn modelId="{BB0EB97A-B683-4769-93C6-BB335726FF33}" type="presParOf" srcId="{96344505-FCB6-4D61-BEB2-3C6FD5F70EAE}" destId="{BCB2DA1F-3DEF-48F0-A18B-AF1BD64EC8D8}" srcOrd="0" destOrd="0" presId="urn:microsoft.com/office/officeart/2005/8/layout/pyramid1"/>
    <dgm:cxn modelId="{711E6E59-6A34-4DB6-86E2-9601E11DF253}" type="presParOf" srcId="{96344505-FCB6-4D61-BEB2-3C6FD5F70EAE}" destId="{CCAA465A-5CDF-4CCB-81F1-E70F1D8BB926}" srcOrd="1" destOrd="0" presId="urn:microsoft.com/office/officeart/2005/8/layout/pyramid1"/>
    <dgm:cxn modelId="{B3C93A5D-7751-4008-9048-F910DD51DA10}" type="presParOf" srcId="{B2F8DBC9-CA4D-4A5D-BF75-3222E0316354}" destId="{82EECEE8-7434-48A2-A933-D5BA3A3EA4B5}" srcOrd="3" destOrd="0" presId="urn:microsoft.com/office/officeart/2005/8/layout/pyramid1"/>
    <dgm:cxn modelId="{36C79A9B-986C-416A-8841-0E142240F057}" type="presParOf" srcId="{82EECEE8-7434-48A2-A933-D5BA3A3EA4B5}" destId="{EE446C75-5B15-4312-9591-6B1F8E4B57E0}" srcOrd="0" destOrd="0" presId="urn:microsoft.com/office/officeart/2005/8/layout/pyramid1"/>
    <dgm:cxn modelId="{A566F4DF-63FA-40DF-9CDA-BC71E1A80E00}" type="presParOf" srcId="{82EECEE8-7434-48A2-A933-D5BA3A3EA4B5}" destId="{FB48E078-AD61-436F-B21D-C37A0F9C9DB9}" srcOrd="1" destOrd="0" presId="urn:microsoft.com/office/officeart/2005/8/layout/pyramid1"/>
    <dgm:cxn modelId="{B73E3B03-04AB-4E47-8CAE-545910A21BE9}" type="presParOf" srcId="{B2F8DBC9-CA4D-4A5D-BF75-3222E0316354}" destId="{2F8C40F9-0E0D-4D56-9408-81DBA6B414DA}" srcOrd="4" destOrd="0" presId="urn:microsoft.com/office/officeart/2005/8/layout/pyramid1"/>
    <dgm:cxn modelId="{4BFF94B6-9A7F-4602-AF21-4EAAC4262EB6}" type="presParOf" srcId="{2F8C40F9-0E0D-4D56-9408-81DBA6B414DA}" destId="{A4147465-317E-4528-BC11-1614E07F3DE5}" srcOrd="0" destOrd="0" presId="urn:microsoft.com/office/officeart/2005/8/layout/pyramid1"/>
    <dgm:cxn modelId="{7432AF81-5486-4BD8-8600-2FC03F6818A2}" type="presParOf" srcId="{2F8C40F9-0E0D-4D56-9408-81DBA6B414DA}" destId="{893F1AEB-46C2-4EF6-9995-DA3BBC30F09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406DB3-CCBB-4989-85D8-28B5F5BBDC93}">
      <dsp:nvSpPr>
        <dsp:cNvPr id="0" name=""/>
        <dsp:cNvSpPr/>
      </dsp:nvSpPr>
      <dsp:spPr>
        <a:xfrm>
          <a:off x="1510664" y="0"/>
          <a:ext cx="755332" cy="790723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Ужин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-20%</a:t>
          </a:r>
        </a:p>
      </dsp:txBody>
      <dsp:txXfrm>
        <a:off x="1510664" y="0"/>
        <a:ext cx="755332" cy="790723"/>
      </dsp:txXfrm>
    </dsp:sp>
    <dsp:sp modelId="{31F21C00-35D4-4219-809E-DE0DFD27BC5E}">
      <dsp:nvSpPr>
        <dsp:cNvPr id="0" name=""/>
        <dsp:cNvSpPr/>
      </dsp:nvSpPr>
      <dsp:spPr>
        <a:xfrm>
          <a:off x="1132998" y="790723"/>
          <a:ext cx="1510664" cy="790723"/>
        </a:xfrm>
        <a:prstGeom prst="trapezoid">
          <a:avLst>
            <a:gd name="adj" fmla="val 477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Полдник 15%</a:t>
          </a:r>
        </a:p>
      </dsp:txBody>
      <dsp:txXfrm>
        <a:off x="1397364" y="790723"/>
        <a:ext cx="981932" cy="790723"/>
      </dsp:txXfrm>
    </dsp:sp>
    <dsp:sp modelId="{BCB2DA1F-3DEF-48F0-A18B-AF1BD64EC8D8}">
      <dsp:nvSpPr>
        <dsp:cNvPr id="0" name=""/>
        <dsp:cNvSpPr/>
      </dsp:nvSpPr>
      <dsp:spPr>
        <a:xfrm>
          <a:off x="755332" y="1581447"/>
          <a:ext cx="2265997" cy="790723"/>
        </a:xfrm>
        <a:prstGeom prst="trapezoid">
          <a:avLst>
            <a:gd name="adj" fmla="val 477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Обед 30%</a:t>
          </a:r>
        </a:p>
      </dsp:txBody>
      <dsp:txXfrm>
        <a:off x="1151881" y="1581447"/>
        <a:ext cx="1472898" cy="790723"/>
      </dsp:txXfrm>
    </dsp:sp>
    <dsp:sp modelId="{EE446C75-5B15-4312-9591-6B1F8E4B57E0}">
      <dsp:nvSpPr>
        <dsp:cNvPr id="0" name=""/>
        <dsp:cNvSpPr/>
      </dsp:nvSpPr>
      <dsp:spPr>
        <a:xfrm>
          <a:off x="377666" y="2372171"/>
          <a:ext cx="3021329" cy="790723"/>
        </a:xfrm>
        <a:prstGeom prst="trapezoid">
          <a:avLst>
            <a:gd name="adj" fmla="val 477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Второй завтрак 15% </a:t>
          </a:r>
        </a:p>
      </dsp:txBody>
      <dsp:txXfrm>
        <a:off x="906398" y="2372171"/>
        <a:ext cx="1963864" cy="790723"/>
      </dsp:txXfrm>
    </dsp:sp>
    <dsp:sp modelId="{A4147465-317E-4528-BC11-1614E07F3DE5}">
      <dsp:nvSpPr>
        <dsp:cNvPr id="0" name=""/>
        <dsp:cNvSpPr/>
      </dsp:nvSpPr>
      <dsp:spPr>
        <a:xfrm>
          <a:off x="0" y="3162895"/>
          <a:ext cx="3776662" cy="790723"/>
        </a:xfrm>
        <a:prstGeom prst="trapezoid">
          <a:avLst>
            <a:gd name="adj" fmla="val 477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завтрак 20%</a:t>
          </a:r>
        </a:p>
      </dsp:txBody>
      <dsp:txXfrm>
        <a:off x="660915" y="3162895"/>
        <a:ext cx="2454830" cy="790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ED0B7-2D19-4F3D-8850-027378B17F7B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902E-7AFD-4554-A171-0216285C25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591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Родительское собрание</a:t>
            </a:r>
            <a:br>
              <a:rPr lang="ru-RU" sz="1200" b="1" dirty="0" smtClean="0"/>
            </a:br>
            <a:r>
              <a:rPr lang="ru-RU" sz="1200" dirty="0" smtClean="0"/>
              <a:t>Режим дня младшего школьника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4470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1200" b="1" dirty="0" smtClean="0">
                <a:latin typeface="Calibri" pitchFamily="34" charset="0"/>
              </a:rPr>
              <a:t>Рекомендуемые продукты:</a:t>
            </a:r>
            <a:endParaRPr lang="ru-RU" sz="1200" dirty="0" smtClean="0">
              <a:latin typeface="Calibri" pitchFamily="34" charset="0"/>
            </a:endParaRPr>
          </a:p>
          <a:p>
            <a:pPr lvl="0"/>
            <a:r>
              <a:rPr lang="ru-RU" sz="1200" dirty="0" smtClean="0">
                <a:latin typeface="Calibri" pitchFamily="34" charset="0"/>
              </a:rPr>
              <a:t>овощи (горошек, морковь, капуста всех видов, бобы);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салат листовой;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фрукты: яблоки, груши, бананы;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гарнир: картофель, нешлифованный рис;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хлеб пшеничные и ржаной;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приправы: йодированная соль;</a:t>
            </a:r>
          </a:p>
          <a:p>
            <a:pPr lvl="0"/>
            <a:r>
              <a:rPr lang="ru-RU" sz="1200" dirty="0" smtClean="0">
                <a:latin typeface="Calibri" pitchFamily="34" charset="0"/>
              </a:rPr>
              <a:t>мясо: говядина, телятина, птица, рыба.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8924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b="1" dirty="0" smtClean="0"/>
              <a:t>Питаться 4-5 раз в день.</a:t>
            </a:r>
          </a:p>
          <a:p>
            <a:r>
              <a:rPr lang="ru-RU" altLang="ru-RU" sz="1200" b="1" dirty="0" smtClean="0"/>
              <a:t>Заставлять принимать пищу нельзя.</a:t>
            </a:r>
          </a:p>
          <a:p>
            <a:r>
              <a:rPr lang="ru-RU" altLang="ru-RU" sz="1200" b="1" dirty="0" smtClean="0"/>
              <a:t>Первые блюда обязательны.</a:t>
            </a:r>
          </a:p>
          <a:p>
            <a:r>
              <a:rPr lang="ru-RU" altLang="ru-RU" sz="1200" b="1" dirty="0" smtClean="0"/>
              <a:t>Приучать ребёнка есть </a:t>
            </a:r>
            <a:r>
              <a:rPr lang="ru-RU" altLang="ru-RU" sz="1200" b="1" dirty="0" err="1" smtClean="0"/>
              <a:t>неспеша</a:t>
            </a:r>
            <a:r>
              <a:rPr lang="ru-RU" altLang="ru-RU" sz="1200" b="1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4846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Когда готовить уроки?</a:t>
            </a:r>
          </a:p>
          <a:p>
            <a:r>
              <a:rPr lang="ru-RU" altLang="ru-RU" sz="1200" dirty="0" smtClean="0"/>
              <a:t>Перерыв между учебными занятиями в школе и началом приготовления дома -2,5 часа.</a:t>
            </a:r>
          </a:p>
          <a:p>
            <a:r>
              <a:rPr lang="ru-RU" altLang="ru-RU" sz="1200" dirty="0" smtClean="0"/>
              <a:t>Домашние задания готовить не раньше чем с 16 – 17 часов</a:t>
            </a:r>
          </a:p>
          <a:p>
            <a:r>
              <a:rPr lang="ru-RU" altLang="ru-RU" sz="1200" dirty="0" smtClean="0"/>
              <a:t>Через каждые 45 минут перерывы на 10 минут</a:t>
            </a:r>
          </a:p>
          <a:p>
            <a:r>
              <a:rPr lang="ru-RU" altLang="ru-RU" sz="1200" dirty="0" smtClean="0"/>
              <a:t>1 класс – 30 мин -1 час, 2 класс – 1,5 часа,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200" dirty="0" smtClean="0"/>
              <a:t>3-4 классы – до 2 часов</a:t>
            </a:r>
            <a:r>
              <a:rPr lang="ru-RU" altLang="ru-RU" sz="1200" b="1" dirty="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560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Активный отдых школьника</a:t>
            </a:r>
          </a:p>
          <a:p>
            <a:r>
              <a:rPr lang="ru-RU" dirty="0" smtClean="0"/>
              <a:t>Обратите внимание на таблицу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7007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Обратите</a:t>
            </a:r>
            <a:r>
              <a:rPr lang="ru-RU" baseline="0" dirty="0" smtClean="0"/>
              <a:t> внимание на организацию сна младшего школьника.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803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Советы родителям (продолжение):</a:t>
            </a:r>
          </a:p>
          <a:p>
            <a:pPr>
              <a:lnSpc>
                <a:spcPct val="80000"/>
              </a:lnSpc>
            </a:pPr>
            <a:r>
              <a:rPr lang="ru-RU" altLang="ru-RU" sz="1200" dirty="0" smtClean="0"/>
              <a:t>Нарушение в установленном распорядке дня не желательны, так как это может привести к расстройству выработанного ритма в деятельности организма ребёнка.</a:t>
            </a:r>
          </a:p>
          <a:p>
            <a:pPr>
              <a:lnSpc>
                <a:spcPct val="80000"/>
              </a:lnSpc>
            </a:pPr>
            <a:r>
              <a:rPr lang="ru-RU" altLang="ru-RU" sz="1200" dirty="0" smtClean="0"/>
              <a:t>Не забывайте чаще хвалить ребёнка за малейший успех и поддерживать в нём уверенность в своих силах.</a:t>
            </a:r>
          </a:p>
          <a:p>
            <a:pPr lvl="0"/>
            <a:r>
              <a:rPr lang="ru-RU" sz="1200" dirty="0" smtClean="0"/>
              <a:t>Не будите ребенка в последний момент перед уходом в школу, объясняя это себе и другим большой любовью к нему;</a:t>
            </a:r>
          </a:p>
          <a:p>
            <a:pPr lvl="0"/>
            <a:r>
              <a:rPr lang="ru-RU" sz="1200" dirty="0" smtClean="0"/>
              <a:t>Не кормите ребенка перед школой и после нее сухой пищей, бутербродами, объясняя это себе и другим, что ребенку такая еда нравится;</a:t>
            </a:r>
          </a:p>
          <a:p>
            <a:pPr lvl="0"/>
            <a:r>
              <a:rPr lang="ru-RU" sz="1200" dirty="0" smtClean="0"/>
              <a:t>Не требуйте от ребенка только отличных и хороших результатов в школе, если он к ним не готов (помните, главное – качество, а не количество!);</a:t>
            </a:r>
          </a:p>
          <a:p>
            <a:pPr>
              <a:lnSpc>
                <a:spcPct val="80000"/>
              </a:lnSpc>
            </a:pPr>
            <a:endParaRPr lang="ru-RU" alt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3140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Советы</a:t>
            </a:r>
            <a:r>
              <a:rPr lang="ru-RU" baseline="0" dirty="0" smtClean="0"/>
              <a:t> родителям:</a:t>
            </a:r>
          </a:p>
          <a:p>
            <a:pPr>
              <a:lnSpc>
                <a:spcPct val="80000"/>
              </a:lnSpc>
            </a:pPr>
            <a:r>
              <a:rPr lang="ru-RU" altLang="ru-RU" sz="1200" dirty="0" smtClean="0">
                <a:latin typeface="Calibri" panose="020F0502020204030204" pitchFamily="34" charset="0"/>
              </a:rPr>
              <a:t>Выполнение уроков всегда в одни и те же часы позволяет ребёнку быстро войти в рабочее состояние и способствует лучшему приготовлению домашних заданий.</a:t>
            </a:r>
          </a:p>
          <a:p>
            <a:pPr>
              <a:lnSpc>
                <a:spcPct val="80000"/>
              </a:lnSpc>
            </a:pPr>
            <a:r>
              <a:rPr lang="ru-RU" altLang="ru-RU" sz="1200" dirty="0" smtClean="0">
                <a:latin typeface="Calibri" panose="020F0502020204030204" pitchFamily="34" charset="0"/>
              </a:rPr>
              <a:t>Приём пищи в определённые часы обеспечит хороший аппетит и нормальное пищеварение.</a:t>
            </a:r>
          </a:p>
          <a:p>
            <a:pPr>
              <a:lnSpc>
                <a:spcPct val="80000"/>
              </a:lnSpc>
            </a:pPr>
            <a:r>
              <a:rPr lang="ru-RU" altLang="ru-RU" sz="1200" dirty="0" smtClean="0"/>
              <a:t>Постоянство в соблюдении времени отхода ко сну способствует быстрому засыпанию, более продолжительному и глубокому ночному отдыху ребёнка.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03699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</a:p>
          <a:p>
            <a:r>
              <a:rPr lang="en-US" sz="1200" dirty="0" smtClean="0"/>
              <a:t>http://nativanenko.ucoz.ru/</a:t>
            </a:r>
            <a:endParaRPr lang="ru-RU" sz="1200" dirty="0" smtClean="0"/>
          </a:p>
          <a:p>
            <a:r>
              <a:rPr lang="en-US" sz="1200" dirty="0" smtClean="0"/>
              <a:t>http://mohovo.tom.ru/rodsob1.doc</a:t>
            </a:r>
            <a:endParaRPr lang="ru-RU" sz="1200" dirty="0" smtClean="0"/>
          </a:p>
          <a:p>
            <a:r>
              <a:rPr lang="en-US" sz="1200" dirty="0" smtClean="0"/>
              <a:t>http://out-of-school.area7.ru/?m=3353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8717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2364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/>
              <a:t>«Хорошими людьми становятся больше от упражнений, чем от природы»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 </a:t>
            </a:r>
            <a:r>
              <a:rPr lang="ru-RU" i="1" dirty="0" err="1" smtClean="0"/>
              <a:t>Демокрит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0310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indent="-7938">
              <a:buNone/>
            </a:pPr>
            <a:r>
              <a:rPr lang="ru-RU" sz="1200" b="1" dirty="0" smtClean="0">
                <a:latin typeface="Calibri" pitchFamily="34" charset="0"/>
              </a:rPr>
              <a:t>Цели:</a:t>
            </a:r>
          </a:p>
          <a:p>
            <a:pPr marL="90488" indent="-7938">
              <a:buNone/>
            </a:pPr>
            <a:r>
              <a:rPr lang="ru-RU" sz="1200" b="1" dirty="0" smtClean="0">
                <a:latin typeface="Calibri" pitchFamily="34" charset="0"/>
              </a:rPr>
              <a:t>1) </a:t>
            </a:r>
            <a:r>
              <a:rPr lang="ru-RU" sz="1200" dirty="0" smtClean="0">
                <a:latin typeface="Calibri" pitchFamily="34" charset="0"/>
              </a:rPr>
              <a:t>Соблюдение правил гигиены и выполнение режима дня школьником</a:t>
            </a:r>
          </a:p>
          <a:p>
            <a:pPr marL="90488" indent="-7938">
              <a:buNone/>
            </a:pPr>
            <a:r>
              <a:rPr lang="ru-RU" sz="1200" b="1" dirty="0" smtClean="0">
                <a:latin typeface="Calibri" pitchFamily="34" charset="0"/>
              </a:rPr>
              <a:t>2)</a:t>
            </a:r>
            <a:r>
              <a:rPr lang="ru-RU" sz="1200" dirty="0" smtClean="0">
                <a:latin typeface="Calibri" pitchFamily="34" charset="0"/>
              </a:rPr>
              <a:t> Формирования у ребенка привычки выполнения режима дня</a:t>
            </a:r>
          </a:p>
          <a:p>
            <a:pPr marL="90488" indent="-7938">
              <a:buNone/>
            </a:pPr>
            <a:r>
              <a:rPr lang="ru-RU" sz="1200" b="1" dirty="0" smtClean="0">
                <a:latin typeface="Calibri" pitchFamily="34" charset="0"/>
              </a:rPr>
              <a:t>3)</a:t>
            </a:r>
            <a:r>
              <a:rPr lang="en-US" sz="1200" b="1" dirty="0" smtClean="0">
                <a:latin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</a:rPr>
              <a:t>Воспитание здорового образа жизни.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5250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</a:p>
          <a:p>
            <a:r>
              <a:rPr lang="ru-RU" dirty="0" smtClean="0">
                <a:latin typeface="Calibri" pitchFamily="34" charset="0"/>
              </a:rPr>
              <a:t>Лишь 20 – 25% первоклассников, переступающих ежегодно школьный порог, остаются здоровыми после первого года обучения.</a:t>
            </a:r>
          </a:p>
          <a:p>
            <a:r>
              <a:rPr lang="ru-RU" dirty="0" smtClean="0">
                <a:latin typeface="Calibri" pitchFamily="34" charset="0"/>
              </a:rPr>
              <a:t>К концу первой четверти худеют 30% учащихся.</a:t>
            </a:r>
          </a:p>
          <a:p>
            <a:r>
              <a:rPr lang="ru-RU" dirty="0" smtClean="0">
                <a:latin typeface="Calibri" pitchFamily="34" charset="0"/>
              </a:rPr>
              <a:t>15% первоклассников жалуются на головные боли, усталость, сонливость, отсутствие желания учиться.</a:t>
            </a:r>
          </a:p>
          <a:p>
            <a:r>
              <a:rPr lang="ru-RU" dirty="0" smtClean="0">
                <a:latin typeface="Calibri" pitchFamily="34" charset="0"/>
              </a:rPr>
              <a:t>Треть учащихся-первоклассников имеют различные нарушения осанки, которые усугубляются в первый год обучения.</a:t>
            </a:r>
          </a:p>
          <a:p>
            <a:r>
              <a:rPr lang="ru-RU" dirty="0" smtClean="0">
                <a:latin typeface="Calibri" pitchFamily="34" charset="0"/>
              </a:rPr>
              <a:t>10% детей, поступающих в первый класс, имеют нарушения зрения различной тяжести.</a:t>
            </a:r>
          </a:p>
          <a:p>
            <a:r>
              <a:rPr lang="ru-RU" dirty="0" smtClean="0">
                <a:latin typeface="Calibri" pitchFamily="34" charset="0"/>
              </a:rPr>
              <a:t>20% детей входят в группу риска в связи со склонностью к близорукости.</a:t>
            </a:r>
          </a:p>
          <a:p>
            <a:r>
              <a:rPr lang="ru-RU" dirty="0" smtClean="0">
                <a:latin typeface="Calibri" pitchFamily="34" charset="0"/>
              </a:rPr>
              <a:t>Лишь 24% первоклассников выдерживают ночной норматив сна.</a:t>
            </a:r>
          </a:p>
          <a:p>
            <a:r>
              <a:rPr lang="ru-RU" dirty="0" smtClean="0">
                <a:latin typeface="Calibri" pitchFamily="34" charset="0"/>
              </a:rPr>
              <a:t>Ежедневно дети не досыпают от 1,5 часов до получаса.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6471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Режим дня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</a:rPr>
              <a:t>– это строго соблюдаемый на протяжении длительного времени оптимальный распорядок труда, отдыха, сна, питания, занятий физическими упражнениями и закаливаний, других видов деятельности в течение суток.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4003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Режим дня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sz="1200" dirty="0" smtClean="0">
                <a:latin typeface="Calibri" pitchFamily="34" charset="0"/>
              </a:rPr>
              <a:t>– это строго соблюдаемый на протяжении длительного времени оптимальный распорядок труда, отдыха, сна, питания, занятий физическими упражнениями и закаливаний, других видов деятельности в течение суток.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3124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Режим дня школьников включает следующие компоненты:</a:t>
            </a:r>
          </a:p>
          <a:p>
            <a:r>
              <a:rPr lang="ru-RU" sz="1200" dirty="0" smtClean="0">
                <a:latin typeface="Calibri" pitchFamily="34" charset="0"/>
              </a:rPr>
              <a:t>учебные занятия в школе; </a:t>
            </a:r>
          </a:p>
          <a:p>
            <a:r>
              <a:rPr lang="ru-RU" sz="1200" dirty="0" smtClean="0">
                <a:latin typeface="Calibri" pitchFamily="34" charset="0"/>
              </a:rPr>
              <a:t>учебные занятия дома (выполнение домашних заданий); </a:t>
            </a:r>
          </a:p>
          <a:p>
            <a:r>
              <a:rPr lang="ru-RU" sz="1200" dirty="0" smtClean="0">
                <a:latin typeface="Calibri" pitchFamily="34" charset="0"/>
              </a:rPr>
              <a:t>сон; </a:t>
            </a:r>
          </a:p>
          <a:p>
            <a:r>
              <a:rPr lang="ru-RU" sz="1200" dirty="0" smtClean="0">
                <a:latin typeface="Calibri" pitchFamily="34" charset="0"/>
              </a:rPr>
              <a:t>питание; </a:t>
            </a:r>
          </a:p>
          <a:p>
            <a:r>
              <a:rPr lang="ru-RU" sz="1200" dirty="0" smtClean="0">
                <a:latin typeface="Calibri" pitchFamily="34" charset="0"/>
              </a:rPr>
              <a:t>занятия физическими упражнениями; </a:t>
            </a:r>
          </a:p>
          <a:p>
            <a:r>
              <a:rPr lang="ru-RU" sz="1200" dirty="0" smtClean="0">
                <a:latin typeface="Calibri" pitchFamily="34" charset="0"/>
              </a:rPr>
              <a:t>отдых; </a:t>
            </a:r>
          </a:p>
          <a:p>
            <a:r>
              <a:rPr lang="ru-RU" sz="1200" dirty="0" smtClean="0">
                <a:latin typeface="Calibri" pitchFamily="34" charset="0"/>
              </a:rPr>
              <a:t>занятия в свободное время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Важно наладить правильную смену умственного труда и отдыха ребят.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Садиться за уроки нецелесообразно, не отдохнув после школы. Лучше всего начинать занятия, пообедав и побывав на свежем воздухе 1,5-2 часа. Активный отдых после уроков обеспечивает «разрядку», удовлетворяет потребность детского организма в движении, общении, то есть школьники могут снять напряжение, связанное с интенсивной работой в первой половине дня.</a:t>
            </a:r>
          </a:p>
          <a:p>
            <a:r>
              <a:rPr lang="ru-RU" dirty="0" smtClean="0"/>
              <a:t>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Пребывание детей на воздухе – это использование естественных факторов природы для оздоровления и закаливания их организма. Помните: чем больше ребенок двигается, тем лучше он развивается и растет. Вы ведь и сами замечаете, как после прогулки у ребенка розовеют щеки, он становится активным, веселым, перестает жаловаться на усталость.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Время начала выполнения домашнего задания должно быть твердо зафиксировано. Выполнение уроков всегда в одни и те же часы позволяет ребенку быстро войти в рабочее состояние и способствует лучшему приготовлению домашних заданий. Позаботьтесь об удобном рабочем месте. У ребенка должен быть свой письменный стол.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В бюджете времени надо предусмотреть около 1,5 часа на занятия, отвечающие склонностям ребенка. Чтение, кружковая работа, просмотр фильма по телевидению, музыкальные и спортивные занятия – круг интересов детей весьма широк. Следите, пожалуйста, за тем, чтобы занятие чем-то одним не забирало все свободное время. Обычно, к сожалению, таким «пожирателем времени» ребенка становится телевизор или компьютер.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Неоценимое значение для здоровья, бодрости, высокой работоспособности имеет гигиена сна. Потребность в сне составляет: в 10-12 лет – 9-10 часов, в 13-14 лет – 9-9,5 часов, в 15-16 лет – 8,5-9 часов.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3833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Обратите внимание на примерный режим дня школьника.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354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Внимание к питанию школьников важно потому, что именно в этом возрасте наиболее часты ошибки в его организации.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Калорийность питания должна соответствовать величине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энергозатрат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растущего организма.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Качественный состав питания должен удовлетворять потребности растущего организма. Оно должно быть разнообразным и содержать все необходимые вещества и в нужных количествах.</a:t>
            </a:r>
          </a:p>
          <a:p>
            <a:endParaRPr lang="ru-RU" dirty="0" smtClean="0"/>
          </a:p>
          <a:p>
            <a:r>
              <a:rPr lang="ru-RU" dirty="0" smtClean="0"/>
              <a:t>Таблица потребность</a:t>
            </a:r>
            <a:r>
              <a:rPr lang="ru-RU" baseline="0" dirty="0" smtClean="0"/>
              <a:t> детей в калориях в зависимости от возраста.</a:t>
            </a:r>
          </a:p>
          <a:p>
            <a:r>
              <a:rPr lang="ru-RU" baseline="0" dirty="0" smtClean="0"/>
              <a:t>7-10 лет – 2300 ккал</a:t>
            </a:r>
          </a:p>
          <a:p>
            <a:r>
              <a:rPr lang="ru-RU" baseline="0" dirty="0" smtClean="0"/>
              <a:t>11-13 лет – девочки 2700 ккал, мальчики 2450 ккал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Питание должно быть регулярным.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Интервал между приемами пищи, по мнению физиологов, не должен превышать 4-4,5 часа. Это способствует хорошей работе желудочно-кишечного тракта, хорошему аппетиту, правильному усвоению пищи.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Итак, наиболее рационален четырехразовый прием пищи в одни и те же часы.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902E-7AFD-4554-A171-0216285C25A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3947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F7440BD7-3290-43CD-B044-BE902C0300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852870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3DA93ED-E41B-4C4E-944E-62A82E6536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7888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3E0A6C-3849-476A-8960-E377C2AA9099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E139B4-FB57-4B5B-ABFF-31EF6E8C26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1404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Родительское собрание</a:t>
            </a:r>
            <a:br>
              <a:rPr lang="ru-RU" sz="4400" b="1" dirty="0" smtClean="0"/>
            </a:br>
            <a:r>
              <a:rPr lang="ru-RU" sz="4400" dirty="0" smtClean="0"/>
              <a:t>Режим дня младшего школьника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643578"/>
            <a:ext cx="3695696" cy="92869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Презентацию подготовила студентка 4 курса </a:t>
            </a:r>
            <a:r>
              <a:rPr lang="ru-RU" sz="2000" dirty="0" err="1" smtClean="0"/>
              <a:t>Капкаева</a:t>
            </a:r>
            <a:r>
              <a:rPr lang="ru-RU" sz="2000" dirty="0" smtClean="0"/>
              <a:t>     Оксана Владимировна</a:t>
            </a:r>
            <a:endParaRPr lang="ru-RU" sz="2000" dirty="0"/>
          </a:p>
        </p:txBody>
      </p:sp>
      <p:pic>
        <p:nvPicPr>
          <p:cNvPr id="13314" name="Picture 2" descr="Блог - Персональный сай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928934"/>
            <a:ext cx="2572444" cy="2342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900" b="1" dirty="0" smtClean="0">
                <a:latin typeface="Calibri" pitchFamily="34" charset="0"/>
              </a:rPr>
              <a:t>Питание</a:t>
            </a:r>
            <a:br>
              <a:rPr lang="ru-RU" sz="3900" b="1" dirty="0" smtClean="0">
                <a:latin typeface="Calibri" pitchFamily="34" charset="0"/>
              </a:rPr>
            </a:br>
            <a:r>
              <a:rPr lang="ru-RU" sz="3600" b="1" dirty="0" smtClean="0">
                <a:latin typeface="Calibri" pitchFamily="34" charset="0"/>
              </a:rPr>
              <a:t>(продолжение)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857364"/>
            <a:ext cx="7498080" cy="4267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latin typeface="Calibri" pitchFamily="34" charset="0"/>
              </a:rPr>
              <a:t>Рекомендуемые продукты:</a:t>
            </a:r>
            <a:endParaRPr lang="ru-RU" sz="2600" dirty="0" smtClean="0">
              <a:latin typeface="Calibri" pitchFamily="34" charset="0"/>
            </a:endParaRPr>
          </a:p>
          <a:p>
            <a:pPr lvl="0"/>
            <a:r>
              <a:rPr lang="ru-RU" sz="2600" dirty="0" smtClean="0">
                <a:latin typeface="Calibri" pitchFamily="34" charset="0"/>
              </a:rPr>
              <a:t>овощи (горошек, морковь, капуста всех видов, бобы);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салат листовой;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фрукты: яблоки, груши, бананы;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гарнир: картофель, нешлифованный рис;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хлеб пшеничные и ржаной;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приправы: йодированная соль;</a:t>
            </a:r>
          </a:p>
          <a:p>
            <a:pPr lvl="0"/>
            <a:r>
              <a:rPr lang="ru-RU" sz="2600" dirty="0" smtClean="0">
                <a:latin typeface="Calibri" pitchFamily="34" charset="0"/>
              </a:rPr>
              <a:t>мясо: говядина, телятина, птица, рыба.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1219200" y="825912"/>
            <a:ext cx="7924800" cy="1143000"/>
          </a:xfrm>
        </p:spPr>
        <p:txBody>
          <a:bodyPr>
            <a:normAutofit/>
          </a:bodyPr>
          <a:lstStyle/>
          <a:p>
            <a:r>
              <a:rPr lang="ru-RU" altLang="ru-RU" sz="3500" b="1" dirty="0">
                <a:latin typeface="Calibri" panose="020F0502020204030204" pitchFamily="34" charset="0"/>
              </a:rPr>
              <a:t>Правильное питание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00100" y="2643182"/>
            <a:ext cx="3776663" cy="3724275"/>
          </a:xfrm>
        </p:spPr>
        <p:txBody>
          <a:bodyPr/>
          <a:lstStyle/>
          <a:p>
            <a:r>
              <a:rPr lang="ru-RU" altLang="ru-RU" sz="2400" dirty="0"/>
              <a:t>Питаться 4-5 раз в день.</a:t>
            </a:r>
          </a:p>
          <a:p>
            <a:r>
              <a:rPr lang="ru-RU" altLang="ru-RU" sz="2400" dirty="0"/>
              <a:t>Заставлять принимать пищу нельзя.</a:t>
            </a:r>
          </a:p>
          <a:p>
            <a:r>
              <a:rPr lang="ru-RU" altLang="ru-RU" sz="2400" dirty="0"/>
              <a:t>Первые блюда обязательны.</a:t>
            </a:r>
          </a:p>
          <a:p>
            <a:r>
              <a:rPr lang="ru-RU" altLang="ru-RU" sz="2400" dirty="0"/>
              <a:t>Приучать ребёнка есть </a:t>
            </a:r>
            <a:r>
              <a:rPr lang="ru-RU" altLang="ru-RU" sz="2400" dirty="0" smtClean="0"/>
              <a:t>не</a:t>
            </a:r>
            <a:r>
              <a:rPr lang="en-US" altLang="ru-RU" sz="2400" dirty="0" smtClean="0"/>
              <a:t> </a:t>
            </a:r>
            <a:r>
              <a:rPr lang="ru-RU" altLang="ru-RU" sz="2400" dirty="0" smtClean="0"/>
              <a:t>спеша</a:t>
            </a:r>
            <a:r>
              <a:rPr lang="ru-RU" altLang="ru-RU" sz="2400" dirty="0"/>
              <a:t>.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754563" y="2132856"/>
          <a:ext cx="3776662" cy="3953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059112" cy="198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28063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500" b="1" dirty="0">
                <a:latin typeface="Calibri" panose="020F0502020204030204" pitchFamily="34" charset="0"/>
              </a:rPr>
              <a:t>Когда готовить уроки?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500" dirty="0">
                <a:latin typeface="Calibri" pitchFamily="34" charset="0"/>
              </a:rPr>
              <a:t>Перерыв между учебными занятиями в школе и началом приготовления дома </a:t>
            </a:r>
            <a:r>
              <a:rPr lang="ru-RU" altLang="ru-RU" sz="2500" dirty="0" smtClean="0">
                <a:latin typeface="Calibri" pitchFamily="34" charset="0"/>
              </a:rPr>
              <a:t>-</a:t>
            </a:r>
            <a:r>
              <a:rPr lang="en-US" altLang="ru-RU" sz="2500" dirty="0" smtClean="0">
                <a:latin typeface="Calibri" pitchFamily="34" charset="0"/>
              </a:rPr>
              <a:t> </a:t>
            </a:r>
            <a:r>
              <a:rPr lang="ru-RU" altLang="ru-RU" sz="2500" dirty="0" smtClean="0">
                <a:latin typeface="Calibri" pitchFamily="34" charset="0"/>
              </a:rPr>
              <a:t>2,5 </a:t>
            </a:r>
            <a:r>
              <a:rPr lang="ru-RU" altLang="ru-RU" sz="2500" dirty="0">
                <a:latin typeface="Calibri" pitchFamily="34" charset="0"/>
              </a:rPr>
              <a:t>часа.</a:t>
            </a:r>
          </a:p>
          <a:p>
            <a:r>
              <a:rPr lang="ru-RU" altLang="ru-RU" sz="2500" dirty="0">
                <a:latin typeface="Calibri" pitchFamily="34" charset="0"/>
              </a:rPr>
              <a:t>Домашние задания готовить не раньше чем с 16 – 17 часов</a:t>
            </a:r>
          </a:p>
          <a:p>
            <a:r>
              <a:rPr lang="ru-RU" altLang="ru-RU" sz="2500" dirty="0">
                <a:latin typeface="Calibri" pitchFamily="34" charset="0"/>
              </a:rPr>
              <a:t>Через каждые 45 минут перерывы на 10 минут</a:t>
            </a:r>
          </a:p>
          <a:p>
            <a:r>
              <a:rPr lang="ru-RU" altLang="ru-RU" sz="2500" dirty="0">
                <a:latin typeface="Calibri" pitchFamily="34" charset="0"/>
              </a:rPr>
              <a:t>1 класс – 30 мин </a:t>
            </a:r>
            <a:r>
              <a:rPr lang="ru-RU" altLang="ru-RU" sz="2500" dirty="0" smtClean="0">
                <a:latin typeface="Calibri" pitchFamily="34" charset="0"/>
              </a:rPr>
              <a:t>-</a:t>
            </a:r>
            <a:r>
              <a:rPr lang="en-US" altLang="ru-RU" sz="2500" dirty="0" smtClean="0">
                <a:latin typeface="Calibri" pitchFamily="34" charset="0"/>
              </a:rPr>
              <a:t> </a:t>
            </a:r>
            <a:r>
              <a:rPr lang="ru-RU" altLang="ru-RU" sz="2500" dirty="0" smtClean="0">
                <a:latin typeface="Calibri" pitchFamily="34" charset="0"/>
              </a:rPr>
              <a:t>1 </a:t>
            </a:r>
            <a:r>
              <a:rPr lang="ru-RU" altLang="ru-RU" sz="2500" dirty="0">
                <a:latin typeface="Calibri" pitchFamily="34" charset="0"/>
              </a:rPr>
              <a:t>час, 2 класс – 1,5 часа,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2500" dirty="0" smtClean="0">
                <a:latin typeface="Calibri" pitchFamily="34" charset="0"/>
              </a:rPr>
              <a:t>    </a:t>
            </a:r>
            <a:r>
              <a:rPr lang="ru-RU" altLang="ru-RU" sz="2500" dirty="0" smtClean="0">
                <a:latin typeface="Calibri" pitchFamily="34" charset="0"/>
              </a:rPr>
              <a:t>3-4 </a:t>
            </a:r>
            <a:r>
              <a:rPr lang="ru-RU" altLang="ru-RU" sz="2500" dirty="0">
                <a:latin typeface="Calibri" pitchFamily="34" charset="0"/>
              </a:rPr>
              <a:t>классы – до 2 часов</a:t>
            </a:r>
            <a:r>
              <a:rPr lang="ru-RU" altLang="ru-RU" sz="2500" b="1" dirty="0">
                <a:latin typeface="Calibri" pitchFamily="34" charset="0"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100" dirty="0"/>
          </a:p>
          <a:p>
            <a:endParaRPr lang="ru-RU" altLang="ru-RU" sz="2100" dirty="0"/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581525"/>
            <a:ext cx="20161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425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60" name="AutoShape 3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3500" b="1" dirty="0">
                <a:latin typeface="Calibri" panose="020F0502020204030204" pitchFamily="34" charset="0"/>
              </a:rPr>
              <a:t>Активный отдых </a:t>
            </a:r>
            <a:br>
              <a:rPr lang="ru-RU" altLang="ru-RU" sz="3500" b="1" dirty="0">
                <a:latin typeface="Calibri" panose="020F0502020204030204" pitchFamily="34" charset="0"/>
              </a:rPr>
            </a:br>
            <a:r>
              <a:rPr lang="ru-RU" altLang="ru-RU" sz="3500" b="1" dirty="0">
                <a:latin typeface="Calibri" panose="020F0502020204030204" pitchFamily="34" charset="0"/>
              </a:rPr>
              <a:t>школьника</a:t>
            </a:r>
          </a:p>
        </p:txBody>
      </p:sp>
      <p:graphicFrame>
        <p:nvGraphicFramePr>
          <p:cNvPr id="99385" name="Group 57"/>
          <p:cNvGraphicFramePr>
            <a:graphicFrameLocks noGrp="1"/>
          </p:cNvGraphicFramePr>
          <p:nvPr>
            <p:ph idx="1"/>
          </p:nvPr>
        </p:nvGraphicFramePr>
        <p:xfrm>
          <a:off x="1571604" y="2500306"/>
          <a:ext cx="6805613" cy="3547238"/>
        </p:xfrm>
        <a:graphic>
          <a:graphicData uri="http://schemas.openxmlformats.org/drawingml/2006/table">
            <a:tbl>
              <a:tblPr/>
              <a:tblGrid>
                <a:gridCol w="1228725"/>
                <a:gridCol w="1811338"/>
                <a:gridCol w="1943100"/>
                <a:gridCol w="1822450"/>
              </a:tblGrid>
              <a:tr h="914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Прогулка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Внешкольные и внеклассные занятия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Просмотр телепередач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 мин –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час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30мин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3,5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– 2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час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3-4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3,5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1 -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1,5 часа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9382" name="Picture 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0"/>
            <a:ext cx="2411412" cy="1873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227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500" b="1" dirty="0">
                <a:latin typeface="Calibri" panose="020F0502020204030204" pitchFamily="34" charset="0"/>
              </a:rPr>
              <a:t>Организация сна</a:t>
            </a:r>
          </a:p>
        </p:txBody>
      </p:sp>
      <p:graphicFrame>
        <p:nvGraphicFramePr>
          <p:cNvPr id="101402" name="Group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51905267"/>
              </p:ext>
            </p:extLst>
          </p:nvPr>
        </p:nvGraphicFramePr>
        <p:xfrm>
          <a:off x="1928794" y="2285992"/>
          <a:ext cx="5956145" cy="3802698"/>
        </p:xfrm>
        <a:graphic>
          <a:graphicData uri="http://schemas.openxmlformats.org/drawingml/2006/table">
            <a:tbl>
              <a:tblPr/>
              <a:tblGrid>
                <a:gridCol w="934453"/>
                <a:gridCol w="5021692"/>
              </a:tblGrid>
              <a:tr h="744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Норма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  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11,5 часов (1,5 – дневной сон)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   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11,5 – 10,5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   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11,0 – 10,5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   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 indent="11271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93738" indent="220663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989013" indent="382588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282700" indent="5461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399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1971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6543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11500" indent="5461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10,5 -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1403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3857628"/>
            <a:ext cx="309721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817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500" b="1" dirty="0" smtClean="0">
                <a:latin typeface="Calibri" panose="020F0502020204030204" pitchFamily="34" charset="0"/>
              </a:rPr>
              <a:t>Рекомендации </a:t>
            </a:r>
            <a:br>
              <a:rPr lang="ru-RU" altLang="ru-RU" sz="3500" b="1" dirty="0" smtClean="0">
                <a:latin typeface="Calibri" panose="020F0502020204030204" pitchFamily="34" charset="0"/>
              </a:rPr>
            </a:br>
            <a:r>
              <a:rPr lang="ru-RU" altLang="ru-RU" sz="3500" b="1" dirty="0" smtClean="0">
                <a:latin typeface="Calibri" panose="020F0502020204030204" pitchFamily="34" charset="0"/>
              </a:rPr>
              <a:t>родителям</a:t>
            </a:r>
            <a:endParaRPr lang="ru-RU" altLang="ru-RU" sz="3500" b="1" dirty="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692276"/>
            <a:ext cx="7772400" cy="50490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000" dirty="0"/>
          </a:p>
          <a:p>
            <a:pPr>
              <a:lnSpc>
                <a:spcPct val="80000"/>
              </a:lnSpc>
            </a:pPr>
            <a:endParaRPr lang="ru-RU" altLang="ru-RU" sz="1100" dirty="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300" dirty="0" smtClean="0">
                <a:latin typeface="Calibri" pitchFamily="34" charset="0"/>
              </a:rPr>
              <a:t>Не </a:t>
            </a:r>
            <a:r>
              <a:rPr lang="ru-RU" altLang="ru-RU" sz="2300" dirty="0">
                <a:latin typeface="Calibri" pitchFamily="34" charset="0"/>
              </a:rPr>
              <a:t>забывайте чаще хвалить ребёнка за малейший успех и поддерживать в нём уверенность в своих силах</a:t>
            </a:r>
            <a:r>
              <a:rPr lang="ru-RU" altLang="ru-RU" sz="2300" dirty="0" smtClean="0">
                <a:latin typeface="Calibri" pitchFamily="34" charset="0"/>
              </a:rPr>
              <a:t>.</a:t>
            </a:r>
          </a:p>
          <a:p>
            <a:pPr lvl="0"/>
            <a:r>
              <a:rPr lang="ru-RU" sz="2300" dirty="0">
                <a:latin typeface="Calibri" pitchFamily="34" charset="0"/>
              </a:rPr>
              <a:t>Не будите ребенка в последний момент перед уходом в школу, объясняя это себе и другим большой любовью к нему;</a:t>
            </a:r>
          </a:p>
          <a:p>
            <a:pPr lvl="0"/>
            <a:r>
              <a:rPr lang="ru-RU" sz="2300" dirty="0">
                <a:latin typeface="Calibri" pitchFamily="34" charset="0"/>
              </a:rPr>
              <a:t>Не кормите ребенка перед школой и после нее сухой пищей, бутербродами, объясняя это себе и другим, что ребенку такая еда нравится;</a:t>
            </a:r>
          </a:p>
          <a:p>
            <a:pPr lvl="0"/>
            <a:r>
              <a:rPr lang="ru-RU" sz="2300" dirty="0">
                <a:latin typeface="Calibri" pitchFamily="34" charset="0"/>
              </a:rPr>
              <a:t>Не требуйте от ребенка только отличных и хороших результатов в школе, если он к ним не готов (помните, главное – качество, а не количество!);</a:t>
            </a:r>
          </a:p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0"/>
            <a:ext cx="2627312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75439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1435608" y="274637"/>
            <a:ext cx="7498080" cy="1570037"/>
          </a:xfrm>
        </p:spPr>
        <p:txBody>
          <a:bodyPr>
            <a:normAutofit fontScale="90000"/>
          </a:bodyPr>
          <a:lstStyle/>
          <a:p>
            <a:r>
              <a:rPr lang="ru-RU" altLang="ru-RU" sz="3500" b="1" dirty="0" smtClean="0">
                <a:latin typeface="Calibri" panose="020F0502020204030204" pitchFamily="34" charset="0"/>
              </a:rPr>
              <a:t>Рекомендации</a:t>
            </a:r>
            <a:br>
              <a:rPr lang="ru-RU" altLang="ru-RU" sz="3500" b="1" dirty="0" smtClean="0">
                <a:latin typeface="Calibri" panose="020F0502020204030204" pitchFamily="34" charset="0"/>
              </a:rPr>
            </a:br>
            <a:r>
              <a:rPr lang="ru-RU" altLang="ru-RU" sz="3500" b="1" dirty="0" smtClean="0">
                <a:latin typeface="Calibri" panose="020F0502020204030204" pitchFamily="34" charset="0"/>
              </a:rPr>
              <a:t> родителям </a:t>
            </a:r>
            <a:br>
              <a:rPr lang="ru-RU" altLang="ru-RU" sz="3500" b="1" dirty="0" smtClean="0">
                <a:latin typeface="Calibri" panose="020F0502020204030204" pitchFamily="34" charset="0"/>
              </a:rPr>
            </a:br>
            <a:r>
              <a:rPr lang="ru-RU" altLang="ru-RU" sz="3500" b="1" dirty="0" smtClean="0">
                <a:latin typeface="Calibri" panose="020F0502020204030204" pitchFamily="34" charset="0"/>
              </a:rPr>
              <a:t>(продолжение)</a:t>
            </a:r>
            <a:endParaRPr lang="ru-RU" altLang="ru-RU" sz="3500" b="1" dirty="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096865"/>
            <a:ext cx="7772400" cy="50490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dirty="0"/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Calibri" pitchFamily="34" charset="0"/>
              </a:rPr>
              <a:t>Выполнение </a:t>
            </a:r>
            <a:r>
              <a:rPr lang="ru-RU" altLang="ru-RU" sz="2400" dirty="0">
                <a:latin typeface="Calibri" pitchFamily="34" charset="0"/>
              </a:rPr>
              <a:t>уроков всегда в одни и те же часы позволяет ребёнку быстро войти в рабочее состояние и способствует лучшему приготовлению домашних заданий</a:t>
            </a:r>
            <a:r>
              <a:rPr lang="ru-RU" altLang="ru-RU" sz="2400" dirty="0" smtClean="0">
                <a:latin typeface="Calibri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Calibri" pitchFamily="34" charset="0"/>
              </a:rPr>
              <a:t>Приём пищи в определённые часы обеспечит хороший аппетит и нормальное </a:t>
            </a:r>
            <a:r>
              <a:rPr lang="ru-RU" altLang="ru-RU" sz="2400" dirty="0" smtClean="0">
                <a:latin typeface="Calibri" pitchFamily="34" charset="0"/>
              </a:rPr>
              <a:t>пищеварение.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Calibri" pitchFamily="34" charset="0"/>
              </a:rPr>
              <a:t>Постоянство в соблюдении времени отхода ко сну способствует быстрому засыпанию, более продолжительному и глубокому ночному отдыху ребёнка.</a:t>
            </a:r>
          </a:p>
          <a:p>
            <a:pPr>
              <a:lnSpc>
                <a:spcPct val="80000"/>
              </a:lnSpc>
            </a:pPr>
            <a:endParaRPr lang="ru-RU" altLang="ru-RU" sz="2000" dirty="0">
              <a:latin typeface="Calibri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0"/>
            <a:ext cx="2627312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8217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Источники: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http://nativanenko.ucoz.ru/</a:t>
            </a:r>
            <a:endParaRPr lang="ru-RU" sz="2800" dirty="0" smtClean="0"/>
          </a:p>
          <a:p>
            <a:r>
              <a:rPr lang="en-US" sz="2800" dirty="0" smtClean="0"/>
              <a:t>http://mohovo.tom.ru/rodsob1.doc</a:t>
            </a:r>
            <a:endParaRPr lang="ru-RU" sz="2800" dirty="0" smtClean="0"/>
          </a:p>
          <a:p>
            <a:r>
              <a:rPr lang="en-US" sz="2800" dirty="0" smtClean="0"/>
              <a:t>http://out-of-school.area7.ru/?m=3353</a:t>
            </a:r>
            <a:endParaRPr lang="ru-RU" sz="28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49289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Calibri" panose="020F0502020204030204" pitchFamily="34" charset="0"/>
              </a:rPr>
              <a:t>Спасибо за внимание!</a:t>
            </a:r>
            <a:endParaRPr lang="ru-RU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65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r>
              <a:rPr lang="ru-RU" i="1" dirty="0" smtClean="0"/>
              <a:t>«Хорошими людьми становятся больше от упражнений, чем от природы» 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 </a:t>
            </a:r>
            <a:r>
              <a:rPr lang="ru-RU" i="1" dirty="0" err="1" smtClean="0"/>
              <a:t>Демокрит</a:t>
            </a:r>
            <a:endParaRPr lang="ru-RU" i="1" dirty="0"/>
          </a:p>
        </p:txBody>
      </p:sp>
      <p:pic>
        <p:nvPicPr>
          <p:cNvPr id="14338" name="Picture 2" descr="Многие многознайки не имеют разума. Надо стремиться не к многознанию, а к многомыслию. / Демокрит - Знания и компетентность - С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928934"/>
            <a:ext cx="2643206" cy="337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85926"/>
            <a:ext cx="7498080" cy="4800600"/>
          </a:xfrm>
        </p:spPr>
        <p:txBody>
          <a:bodyPr>
            <a:normAutofit/>
          </a:bodyPr>
          <a:lstStyle/>
          <a:p>
            <a:pPr marL="90488" indent="-7938">
              <a:buNone/>
            </a:pPr>
            <a:r>
              <a:rPr lang="ru-RU" sz="2800" b="1" dirty="0" smtClean="0">
                <a:latin typeface="Calibri" pitchFamily="34" charset="0"/>
              </a:rPr>
              <a:t>1) </a:t>
            </a:r>
            <a:r>
              <a:rPr lang="ru-RU" sz="2800" dirty="0" smtClean="0">
                <a:latin typeface="Calibri" pitchFamily="34" charset="0"/>
              </a:rPr>
              <a:t>Соблюдение правил гигиены и выполнение режима дня школьником</a:t>
            </a:r>
          </a:p>
          <a:p>
            <a:pPr marL="90488" indent="-7938">
              <a:buNone/>
            </a:pPr>
            <a:r>
              <a:rPr lang="ru-RU" sz="2800" b="1" dirty="0" smtClean="0">
                <a:latin typeface="Calibri" pitchFamily="34" charset="0"/>
              </a:rPr>
              <a:t>2)</a:t>
            </a:r>
            <a:r>
              <a:rPr lang="ru-RU" sz="2800" dirty="0" smtClean="0">
                <a:latin typeface="Calibri" pitchFamily="34" charset="0"/>
              </a:rPr>
              <a:t> Формирования у ребенка привычки выполнения режима дня</a:t>
            </a:r>
          </a:p>
          <a:p>
            <a:pPr marL="90488" indent="-7938">
              <a:buNone/>
            </a:pPr>
            <a:r>
              <a:rPr lang="ru-RU" sz="2800" b="1" dirty="0" smtClean="0">
                <a:latin typeface="Calibri" pitchFamily="34" charset="0"/>
              </a:rPr>
              <a:t>3)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Воспитание здорового образа жизни.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Актуальность 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85860"/>
            <a:ext cx="7498080" cy="50339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Calibri" pitchFamily="34" charset="0"/>
              </a:rPr>
              <a:t>Лишь 20 – 25% первоклассников, переступающих ежегодно школьный порог, остаются здоровыми после первого года обучения.</a:t>
            </a:r>
          </a:p>
          <a:p>
            <a:r>
              <a:rPr lang="ru-RU" dirty="0" smtClean="0">
                <a:latin typeface="Calibri" pitchFamily="34" charset="0"/>
              </a:rPr>
              <a:t>К концу первой четверти худеют 30% учащихся.</a:t>
            </a:r>
          </a:p>
          <a:p>
            <a:r>
              <a:rPr lang="ru-RU" dirty="0" smtClean="0">
                <a:latin typeface="Calibri" pitchFamily="34" charset="0"/>
              </a:rPr>
              <a:t>15% первоклассников жалуются на головные боли, усталость, сонливость, отсутствие желания учиться.</a:t>
            </a:r>
          </a:p>
          <a:p>
            <a:r>
              <a:rPr lang="ru-RU" dirty="0" smtClean="0">
                <a:latin typeface="Calibri" pitchFamily="34" charset="0"/>
              </a:rPr>
              <a:t>Треть учащихся-первоклассников имеют различные нарушения осанки, которые усугубляются в первый год обучения.</a:t>
            </a:r>
          </a:p>
          <a:p>
            <a:r>
              <a:rPr lang="ru-RU" dirty="0" smtClean="0">
                <a:latin typeface="Calibri" pitchFamily="34" charset="0"/>
              </a:rPr>
              <a:t>10% детей, поступающих в первый класс, имеют нарушения зрения различной тяжести.</a:t>
            </a:r>
          </a:p>
          <a:p>
            <a:r>
              <a:rPr lang="ru-RU" dirty="0" smtClean="0">
                <a:latin typeface="Calibri" pitchFamily="34" charset="0"/>
              </a:rPr>
              <a:t>20% детей входят в группу риска в связи со склонностью к близорукости.</a:t>
            </a:r>
          </a:p>
          <a:p>
            <a:r>
              <a:rPr lang="ru-RU" dirty="0" smtClean="0">
                <a:latin typeface="Calibri" pitchFamily="34" charset="0"/>
              </a:rPr>
              <a:t>Лишь 24% первоклассников выдерживают ночной норматив сна.</a:t>
            </a:r>
          </a:p>
          <a:p>
            <a:r>
              <a:rPr lang="ru-RU" dirty="0" smtClean="0">
                <a:latin typeface="Calibri" pitchFamily="34" charset="0"/>
              </a:rPr>
              <a:t>Ежедневно дети не досыпают от 1,5 часов до получаса.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785926"/>
            <a:ext cx="7498080" cy="3214710"/>
          </a:xfrm>
        </p:spPr>
        <p:txBody>
          <a:bodyPr/>
          <a:lstStyle/>
          <a:p>
            <a:pPr marL="365125" indent="174625">
              <a:buNone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Режим дня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– это строго соблюдаемый на протяжении длительного времени оптимальный распорядок труда, отдыха, сна, питания, занятий физическими упражнениями и закаливаний, других видов деятельности в течение суток.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Режим дня — основа нормальной жизнедеятельности ребенка</a:t>
            </a:r>
            <a:r>
              <a:rPr lang="ru-RU" sz="2400" dirty="0" smtClean="0"/>
              <a:t>, он обеспечивает высокую работоспособность на протяжении учебного дня, недели, года, предохраняет нервную систему от переутомления, создает благоприятные условия для физического и психического развития. </a:t>
            </a:r>
          </a:p>
          <a:p>
            <a:r>
              <a:rPr lang="ru-RU" sz="2400" dirty="0" smtClean="0"/>
              <a:t>Неправильное чередование различных видов деятельности, сокращение продолжительности ночного сна, сокращение времени отдыха на свежем воздухе, нерациональное питание приводят к быстрой истощаемости центральной нервной системы детей, снижают работоспособность, что часто оказывается причиной плохой успеваемости ребенка.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</a:rPr>
              <a:t>Режим дня школьников включает следующие компоненты: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14488"/>
            <a:ext cx="7498080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itchFamily="34" charset="0"/>
              </a:rPr>
              <a:t> учебные занятия в школе; </a:t>
            </a:r>
          </a:p>
          <a:p>
            <a:r>
              <a:rPr lang="ru-RU" sz="2800" dirty="0" smtClean="0">
                <a:latin typeface="Calibri" pitchFamily="34" charset="0"/>
              </a:rPr>
              <a:t>учебные занятия дома (выполнение домашних заданий); </a:t>
            </a:r>
          </a:p>
          <a:p>
            <a:r>
              <a:rPr lang="ru-RU" sz="2800" dirty="0" smtClean="0">
                <a:latin typeface="Calibri" pitchFamily="34" charset="0"/>
              </a:rPr>
              <a:t>сон; </a:t>
            </a:r>
          </a:p>
          <a:p>
            <a:r>
              <a:rPr lang="ru-RU" sz="2800" dirty="0" smtClean="0">
                <a:latin typeface="Calibri" pitchFamily="34" charset="0"/>
              </a:rPr>
              <a:t>питание; </a:t>
            </a:r>
          </a:p>
          <a:p>
            <a:r>
              <a:rPr lang="ru-RU" sz="2800" dirty="0" smtClean="0">
                <a:latin typeface="Calibri" pitchFamily="34" charset="0"/>
              </a:rPr>
              <a:t>занятия физическими упражнениями; </a:t>
            </a:r>
          </a:p>
          <a:p>
            <a:r>
              <a:rPr lang="ru-RU" sz="2800" dirty="0" smtClean="0">
                <a:latin typeface="Calibri" pitchFamily="34" charset="0"/>
              </a:rPr>
              <a:t>отдых; </a:t>
            </a:r>
          </a:p>
          <a:p>
            <a:r>
              <a:rPr lang="ru-RU" sz="2800" dirty="0" smtClean="0">
                <a:latin typeface="Calibri" pitchFamily="34" charset="0"/>
              </a:rPr>
              <a:t>занятия в свободное время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8065614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Примерный</a:t>
            </a:r>
            <a:r>
              <a:rPr lang="en-US" sz="3200" b="1" dirty="0" smtClean="0"/>
              <a:t> </a:t>
            </a:r>
            <a:r>
              <a:rPr lang="ru-RU" sz="3200" b="1" dirty="0" smtClean="0"/>
              <a:t>режим дня школьника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71670" y="1285860"/>
          <a:ext cx="5857916" cy="528447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742290"/>
                <a:gridCol w="21156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ru-RU" sz="1900" kern="1200" dirty="0" smtClean="0">
                          <a:latin typeface="Calibri" pitchFamily="34" charset="0"/>
                        </a:rPr>
                        <a:t>Примерный вариант режима дня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900" kern="1200" dirty="0" smtClean="0">
                          <a:latin typeface="Calibri" pitchFamily="34" charset="0"/>
                        </a:rPr>
                        <a:t>Время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ru-RU" sz="1900" kern="1200" dirty="0" smtClean="0">
                          <a:latin typeface="Calibri" pitchFamily="34" charset="0"/>
                        </a:rPr>
                        <a:t>Подъем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900" kern="1200" dirty="0" smtClean="0">
                          <a:latin typeface="Calibri" pitchFamily="34" charset="0"/>
                        </a:rPr>
                        <a:t>7.15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900" dirty="0">
                          <a:latin typeface="Calibri" pitchFamily="34" charset="0"/>
                        </a:rPr>
                        <a:t>Зарядка, умывание, уборка </a:t>
                      </a:r>
                      <a:r>
                        <a:rPr lang="ru-RU" sz="1900" dirty="0" smtClean="0">
                          <a:latin typeface="Calibri" pitchFamily="34" charset="0"/>
                        </a:rPr>
                        <a:t>постели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900" dirty="0" smtClean="0">
                          <a:latin typeface="Calibri" pitchFamily="34" charset="0"/>
                        </a:rPr>
                        <a:t>7.15 – 7.30</a:t>
                      </a:r>
                      <a:endParaRPr lang="ru-RU" sz="1900" dirty="0">
                        <a:latin typeface="Calibri" pitchFamily="34" charset="0"/>
                      </a:endParaRP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900" dirty="0">
                          <a:latin typeface="Calibri" pitchFamily="34" charset="0"/>
                        </a:rPr>
                        <a:t>Завтрак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900" dirty="0">
                          <a:latin typeface="Calibri" pitchFamily="34" charset="0"/>
                        </a:rPr>
                        <a:t>7.30 – 7.50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900" dirty="0">
                          <a:latin typeface="Calibri" pitchFamily="34" charset="0"/>
                        </a:rPr>
                        <a:t>Дорога в школу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900" dirty="0">
                          <a:latin typeface="Calibri" pitchFamily="34" charset="0"/>
                        </a:rPr>
                        <a:t>7.50 – 8.10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900" dirty="0">
                          <a:latin typeface="Calibri" pitchFamily="34" charset="0"/>
                        </a:rPr>
                        <a:t>Занятия в школе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900" dirty="0">
                          <a:latin typeface="Calibri" pitchFamily="34" charset="0"/>
                        </a:rPr>
                        <a:t>8.30 – 13.00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 dirty="0">
                          <a:latin typeface="Calibri" pitchFamily="34" charset="0"/>
                        </a:rPr>
                        <a:t>Прогулка на свежем воздухе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13.00 – 14.30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>
                          <a:latin typeface="Calibri" pitchFamily="34" charset="0"/>
                        </a:rPr>
                        <a:t>Обед, отдых, помощь по дому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14.30 – 16.00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>
                          <a:latin typeface="Calibri" pitchFamily="34" charset="0"/>
                        </a:rPr>
                        <a:t>Приготовление уроков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16.00 – 17.00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 dirty="0">
                          <a:latin typeface="Calibri" pitchFamily="34" charset="0"/>
                        </a:rPr>
                        <a:t>Свободное время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17.00 – 19.00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>
                          <a:latin typeface="Calibri" pitchFamily="34" charset="0"/>
                        </a:rPr>
                        <a:t>Ужин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19.00 – 19.30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>
                          <a:latin typeface="Calibri" pitchFamily="34" charset="0"/>
                        </a:rPr>
                        <a:t>Свободное время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19.30 – 20.30</a:t>
                      </a:r>
                    </a:p>
                  </a:txBody>
                  <a:tcPr marL="47625" marR="47625" marT="47625" marB="476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900">
                          <a:latin typeface="Calibri" pitchFamily="34" charset="0"/>
                        </a:rPr>
                        <a:t>Личная гигиена, подготовка ко сну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>
                          <a:latin typeface="Calibri" pitchFamily="34" charset="0"/>
                        </a:rPr>
                        <a:t>20.30 – 21.00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b="1" dirty="0" smtClean="0"/>
              <a:t>Питание</a:t>
            </a:r>
            <a:r>
              <a:rPr lang="ru-RU" sz="3700" b="1" dirty="0" smtClean="0"/>
              <a:t> </a:t>
            </a:r>
            <a:br>
              <a:rPr lang="ru-RU" sz="3700" b="1" dirty="0" smtClean="0"/>
            </a:br>
            <a:endParaRPr lang="ru-RU" sz="37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80" y="2786058"/>
          <a:ext cx="6786610" cy="268074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00049"/>
                <a:gridCol w="4086561"/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Возраст, лет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Потребление энергии в день (калорийность рациона/ккал)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7-10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2300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1180544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11-13</a:t>
                      </a:r>
                      <a: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мальчики</a:t>
                      </a:r>
                      <a: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девочки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2700</a:t>
                      </a:r>
                      <a: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</a:br>
                      <a:r>
                        <a:rPr lang="ru-RU" sz="1800" dirty="0">
                          <a:solidFill>
                            <a:srgbClr val="333333"/>
                          </a:solidFill>
                          <a:latin typeface="Calibri" pitchFamily="34" charset="0"/>
                          <a:ea typeface="Times New Roman"/>
                        </a:rPr>
                        <a:t>2450</a:t>
                      </a:r>
                      <a:endParaRPr lang="ru-RU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357290" y="2143116"/>
            <a:ext cx="75007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Таблица потребность детей в калориях в зависимости от возраста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419</TotalTime>
  <Words>1825</Words>
  <Application>Microsoft Office PowerPoint</Application>
  <PresentationFormat>Экран (4:3)</PresentationFormat>
  <Paragraphs>234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Родительское собрание Режим дня младшего школьника</vt:lpstr>
      <vt:lpstr>Слайд 2</vt:lpstr>
      <vt:lpstr>Цели:</vt:lpstr>
      <vt:lpstr>Актуальность темы </vt:lpstr>
      <vt:lpstr>Слайд 5</vt:lpstr>
      <vt:lpstr>Слайд 6</vt:lpstr>
      <vt:lpstr>Режим дня школьников включает следующие компоненты:</vt:lpstr>
      <vt:lpstr>Примерный режим дня школьника</vt:lpstr>
      <vt:lpstr>Питание  </vt:lpstr>
      <vt:lpstr>Питание (продолжение)</vt:lpstr>
      <vt:lpstr>Правильное питание</vt:lpstr>
      <vt:lpstr>Когда готовить уроки?</vt:lpstr>
      <vt:lpstr>Активный отдых  школьника</vt:lpstr>
      <vt:lpstr>Организация сна</vt:lpstr>
      <vt:lpstr>Рекомендации  родителям</vt:lpstr>
      <vt:lpstr>Рекомендации  родителям  (продолжение)</vt:lpstr>
      <vt:lpstr>Источники: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Режим дня младшего школьника</dc:title>
  <dc:creator>оксана</dc:creator>
  <cp:lastModifiedBy>Oxana k</cp:lastModifiedBy>
  <cp:revision>45</cp:revision>
  <dcterms:created xsi:type="dcterms:W3CDTF">2014-12-03T12:39:07Z</dcterms:created>
  <dcterms:modified xsi:type="dcterms:W3CDTF">2018-06-04T15:49:25Z</dcterms:modified>
</cp:coreProperties>
</file>