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5" r:id="rId8"/>
    <p:sldId id="268" r:id="rId9"/>
    <p:sldId id="266" r:id="rId10"/>
    <p:sldId id="270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D13A2"/>
    <a:srgbClr val="CC0066"/>
    <a:srgbClr val="1FA2E7"/>
    <a:srgbClr val="66CCFF"/>
    <a:srgbClr val="FF6600"/>
    <a:srgbClr val="008000"/>
    <a:srgbClr val="009900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94" autoAdjust="0"/>
    <p:restoredTop sz="93310" autoAdjust="0"/>
  </p:normalViewPr>
  <p:slideViewPr>
    <p:cSldViewPr>
      <p:cViewPr varScale="1">
        <p:scale>
          <a:sx n="101" d="100"/>
          <a:sy n="101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3BBED-9391-42A9-BCC3-FB166C348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9FF73-8CF8-43E3-8FCC-0485FB1FF3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9C6A9-EC13-45A2-986F-759598EA37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DA83C-5CAD-45A4-A29B-CB9F3ED4E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886FE-9AF1-443F-A72C-6E3AC4C3CC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C57B6-8E5B-4E95-85F0-CD47C2B90F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9CE30-C939-4EBC-9FA7-DDCA3D1D17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0C321-6424-4EB8-84F2-9C60678C21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E5CE-88AD-42C8-AD18-1B4E8F3204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71E73-1900-41BA-9145-FD9D5F290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964E872-B676-43CD-A704-CBC626282F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58A06-A0CF-4A60-A499-745B941D58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59A5C70-D0A0-4D55-81F5-5AEA24450C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14339" name="Содержимое 12"/>
          <p:cNvSpPr>
            <a:spLocks noGrp="1"/>
          </p:cNvSpPr>
          <p:nvPr>
            <p:ph idx="1"/>
          </p:nvPr>
        </p:nvSpPr>
        <p:spPr>
          <a:xfrm>
            <a:off x="665163" y="909638"/>
            <a:ext cx="8215312" cy="2336800"/>
          </a:xfrm>
        </p:spPr>
        <p:txBody>
          <a:bodyPr/>
          <a:lstStyle/>
          <a:p>
            <a:pPr algn="ctr" eaLnBrk="1" hangingPunct="1">
              <a:buFont typeface="Calibri" pitchFamily="34" charset="0"/>
              <a:buNone/>
            </a:pPr>
            <a:r>
              <a:rPr lang="ru-RU" sz="6600" b="1" smtClean="0">
                <a:solidFill>
                  <a:srgbClr val="AD13A2"/>
                </a:solidFill>
                <a:latin typeface="Arial" charset="0"/>
                <a:ea typeface="Cambria Math" pitchFamily="18" charset="0"/>
                <a:cs typeface="Arial" charset="0"/>
              </a:rPr>
              <a:t>Курить – здоровью вредить!</a:t>
            </a:r>
          </a:p>
        </p:txBody>
      </p:sp>
      <p:sp>
        <p:nvSpPr>
          <p:cNvPr id="14340" name="Text Box 15"/>
          <p:cNvSpPr txBox="1">
            <a:spLocks noChangeArrowheads="1"/>
          </p:cNvSpPr>
          <p:nvPr/>
        </p:nvSpPr>
        <p:spPr bwMode="auto">
          <a:xfrm>
            <a:off x="1979613" y="1268413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>
              <a:latin typeface="Tahoma" pitchFamily="34" charset="0"/>
            </a:endParaRPr>
          </a:p>
        </p:txBody>
      </p:sp>
      <p:sp>
        <p:nvSpPr>
          <p:cNvPr id="14341" name="Содержимое 12"/>
          <p:cNvSpPr txBox="1">
            <a:spLocks/>
          </p:cNvSpPr>
          <p:nvPr/>
        </p:nvSpPr>
        <p:spPr bwMode="auto">
          <a:xfrm>
            <a:off x="4206875" y="5218113"/>
            <a:ext cx="4783138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90488" indent="-90488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None/>
            </a:pPr>
            <a:r>
              <a:rPr lang="ru-RU" sz="1400" b="1" dirty="0">
                <a:solidFill>
                  <a:srgbClr val="002060"/>
                </a:solidFill>
                <a:latin typeface="Arial" charset="0"/>
                <a:ea typeface="Cambria Math" pitchFamily="18" charset="0"/>
                <a:cs typeface="Arial" charset="0"/>
              </a:rPr>
              <a:t>Автор: Шашкова Василиса, учащаяся </a:t>
            </a:r>
            <a:r>
              <a:rPr lang="ru-RU" sz="1400" b="1" dirty="0" smtClean="0">
                <a:solidFill>
                  <a:srgbClr val="002060"/>
                </a:solidFill>
                <a:latin typeface="Arial" charset="0"/>
                <a:ea typeface="Cambria Math" pitchFamily="18" charset="0"/>
                <a:cs typeface="Arial" charset="0"/>
              </a:rPr>
              <a:t>3 </a:t>
            </a:r>
            <a:r>
              <a:rPr lang="ru-RU" sz="1400" b="1" dirty="0">
                <a:solidFill>
                  <a:srgbClr val="002060"/>
                </a:solidFill>
                <a:latin typeface="Arial" charset="0"/>
                <a:ea typeface="Cambria Math" pitchFamily="18" charset="0"/>
                <a:cs typeface="Arial" charset="0"/>
              </a:rPr>
              <a:t>«в» класса </a:t>
            </a:r>
          </a:p>
          <a:p>
            <a:pPr marL="90488" indent="-90488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None/>
            </a:pPr>
            <a:r>
              <a:rPr lang="ru-RU" sz="1400" b="1" dirty="0">
                <a:solidFill>
                  <a:srgbClr val="002060"/>
                </a:solidFill>
                <a:latin typeface="Arial" charset="0"/>
                <a:ea typeface="Cambria Math" pitchFamily="18" charset="0"/>
                <a:cs typeface="Arial" charset="0"/>
              </a:rPr>
              <a:t>МОУ «СОШ№55» г.Саратова</a:t>
            </a:r>
          </a:p>
          <a:p>
            <a:pPr marL="90488" indent="-90488" defTabSz="914400" ea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itchFamily="34" charset="0"/>
              <a:buNone/>
            </a:pPr>
            <a:r>
              <a:rPr lang="ru-RU" sz="1400" b="1" dirty="0">
                <a:solidFill>
                  <a:srgbClr val="002060"/>
                </a:solidFill>
                <a:latin typeface="Arial" charset="0"/>
                <a:ea typeface="Cambria Math" pitchFamily="18" charset="0"/>
                <a:cs typeface="Arial" charset="0"/>
              </a:rPr>
              <a:t>Руководитель: Озорнова Ольга Петровна</a:t>
            </a:r>
          </a:p>
        </p:txBody>
      </p:sp>
      <p:pic>
        <p:nvPicPr>
          <p:cNvPr id="14342" name="Picture 9" descr="http://simfchildlibrary.ru/admin/edit/images/434-2cb938c8566fab639905617b075cfb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600" y="3392488"/>
            <a:ext cx="30892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6492" y="47144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Твоё имя - сигарета. Ты красива, ты сильна.</a:t>
            </a:r>
          </a:p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Ты знакома с целым светом, очень многим ты нужна.</a:t>
            </a:r>
          </a:p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Мозг и сердце ты дурманишь, молодым и старикам,</a:t>
            </a:r>
          </a:p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Независимо от знаний, скажем прямо, слабакам.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953" y="273525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Запомни: человек не слаб, рождён свободным, он не раб!</a:t>
            </a:r>
          </a:p>
          <a:p>
            <a:pPr algn="ctr">
              <a:defRPr/>
            </a:pPr>
            <a:r>
              <a:rPr lang="ru-RU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Сегодня вечером, как ляжешь спать ты должен так себе сказать: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3005" y="4195773"/>
            <a:ext cx="8105886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kern="10" dirty="0">
                <a:ln w="317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 выбрал сам себе дорогу к свету и, презирая сигарету,</a:t>
            </a:r>
          </a:p>
          <a:p>
            <a:pPr algn="ctr">
              <a:defRPr/>
            </a:pPr>
            <a:r>
              <a:rPr lang="ru-RU" sz="3200" b="1" i="1" kern="10" dirty="0">
                <a:ln w="317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стану ни за что курить. Я - человек! Я должен жить!"</a:t>
            </a:r>
          </a:p>
        </p:txBody>
      </p:sp>
      <p:pic>
        <p:nvPicPr>
          <p:cNvPr id="23557" name="Picture 2" descr="https://todaykhv.ru/upload/resized/d00/d006fa96446fc4d53aac5516221a914f.jpg"/>
          <p:cNvPicPr>
            <a:picLocks noChangeAspect="1" noChangeArrowheads="1"/>
          </p:cNvPicPr>
          <p:nvPr/>
        </p:nvPicPr>
        <p:blipFill>
          <a:blip r:embed="rId2"/>
          <a:srcRect l="22881" r="9117"/>
          <a:stretch>
            <a:fillRect/>
          </a:stretch>
        </p:blipFill>
        <p:spPr bwMode="auto">
          <a:xfrm>
            <a:off x="4900613" y="288925"/>
            <a:ext cx="3906837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300038" y="1749425"/>
            <a:ext cx="81724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  <a:latin typeface="Arial" charset="0"/>
                <a:cs typeface="Arial" charset="0"/>
              </a:rPr>
              <a:t>«</a:t>
            </a:r>
            <a:r>
              <a:rPr lang="ru-RU" sz="2800" b="1" i="1">
                <a:solidFill>
                  <a:srgbClr val="CC0066"/>
                </a:solidFill>
                <a:latin typeface="Arial" charset="0"/>
                <a:cs typeface="Arial" charset="0"/>
              </a:rPr>
              <a:t>здоровье </a:t>
            </a:r>
            <a:r>
              <a:rPr lang="ru-RU" sz="2800" b="1" i="1">
                <a:solidFill>
                  <a:srgbClr val="002060"/>
                </a:solidFill>
                <a:latin typeface="Arial" charset="0"/>
                <a:cs typeface="Arial" charset="0"/>
              </a:rPr>
              <a:t>- это состояние полного</a:t>
            </a:r>
          </a:p>
          <a:p>
            <a:pPr algn="ctr" eaLnBrk="1" hangingPunct="1"/>
            <a:r>
              <a:rPr lang="ru-RU" sz="2800" b="1" i="1">
                <a:solidFill>
                  <a:srgbClr val="002060"/>
                </a:solidFill>
                <a:latin typeface="Arial" charset="0"/>
                <a:cs typeface="Arial" charset="0"/>
              </a:rPr>
              <a:t> физического, психического и </a:t>
            </a:r>
          </a:p>
          <a:p>
            <a:pPr algn="ctr" eaLnBrk="1" hangingPunct="1"/>
            <a:r>
              <a:rPr lang="ru-RU" sz="2800" b="1" i="1">
                <a:solidFill>
                  <a:srgbClr val="002060"/>
                </a:solidFill>
                <a:latin typeface="Arial" charset="0"/>
                <a:cs typeface="Arial" charset="0"/>
              </a:rPr>
              <a:t>социального благополучия, а не просто отсутствие болезней или физических дефектов»</a:t>
            </a:r>
          </a:p>
        </p:txBody>
      </p:sp>
      <p:sp>
        <p:nvSpPr>
          <p:cNvPr id="80924" name="Text Box 28"/>
          <p:cNvSpPr txBox="1">
            <a:spLocks noChangeArrowheads="1"/>
          </p:cNvSpPr>
          <p:nvPr/>
        </p:nvSpPr>
        <p:spPr bwMode="auto">
          <a:xfrm>
            <a:off x="446088" y="617538"/>
            <a:ext cx="8243887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Arial" charset="0"/>
                <a:cs typeface="Arial" charset="0"/>
              </a:rPr>
              <a:t>Согласно  определению Всемирной организации здравоохранения,</a:t>
            </a:r>
          </a:p>
        </p:txBody>
      </p:sp>
      <p:pic>
        <p:nvPicPr>
          <p:cNvPr id="15364" name="Picture 5" descr="C:\Users\пьолоь\Pictures\Новая папка\doctor-clipart-png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595688"/>
            <a:ext cx="21018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  <p:bldP spid="809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63525" y="434975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К факторам риска, способствующим развитию болезней, относятся различные воздействия агрессивной среды. Особое место среди них занимают так называемые «дурные привычки» и склонности. Одной из них является:</a:t>
            </a:r>
          </a:p>
        </p:txBody>
      </p:sp>
      <p:sp>
        <p:nvSpPr>
          <p:cNvPr id="16387" name="Text Box 9"/>
          <p:cNvSpPr txBox="1">
            <a:spLocks noChangeArrowheads="1"/>
          </p:cNvSpPr>
          <p:nvPr/>
        </p:nvSpPr>
        <p:spPr bwMode="auto">
          <a:xfrm>
            <a:off x="5559425" y="5316538"/>
            <a:ext cx="326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>
              <a:latin typeface="Tahoma" pitchFamily="34" charset="0"/>
            </a:endParaRPr>
          </a:p>
        </p:txBody>
      </p:sp>
      <p:sp>
        <p:nvSpPr>
          <p:cNvPr id="16388" name="Text Box 12"/>
          <p:cNvSpPr txBox="1">
            <a:spLocks noChangeArrowheads="1"/>
          </p:cNvSpPr>
          <p:nvPr/>
        </p:nvSpPr>
        <p:spPr bwMode="auto">
          <a:xfrm>
            <a:off x="900113" y="2492375"/>
            <a:ext cx="1820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>
              <a:latin typeface="Tahoma" pitchFamily="34" charset="0"/>
            </a:endParaRPr>
          </a:p>
        </p:txBody>
      </p:sp>
      <p:pic>
        <p:nvPicPr>
          <p:cNvPr id="16389" name="Picture 8" descr="https://img-s3.onedio.com/id-5672b4950dd6c22e0725e8bd/rev-0/raw/s-0a161cd374ceb2d4e582fd3ee32fbe51cab41d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50" y="2917825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847725" y="2224088"/>
            <a:ext cx="5330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000" b="1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93775" y="1931988"/>
            <a:ext cx="4710113" cy="9017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курение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40" name="Rectangle 24"/>
          <p:cNvSpPr>
            <a:spLocks noChangeArrowheads="1"/>
          </p:cNvSpPr>
          <p:nvPr/>
        </p:nvSpPr>
        <p:spPr bwMode="auto">
          <a:xfrm>
            <a:off x="336550" y="1712913"/>
            <a:ext cx="82804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>
                <a:latin typeface="Tahoma" pitchFamily="34" charset="0"/>
              </a:rPr>
              <a:t> </a:t>
            </a:r>
            <a:r>
              <a:rPr lang="ru-RU" altLang="ru-RU" sz="3200" b="1">
                <a:solidFill>
                  <a:srgbClr val="002060"/>
                </a:solidFill>
                <a:latin typeface="Arial" charset="0"/>
                <a:cs typeface="Arial" charset="0"/>
              </a:rPr>
              <a:t>вид бытовой наркомании, наиболее</a:t>
            </a:r>
          </a:p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Arial" charset="0"/>
                <a:cs typeface="Arial" charset="0"/>
              </a:rPr>
              <a:t>распространенная форма которой –                                                        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  <a:cs typeface="Arial" charset="0"/>
              </a:rPr>
              <a:t>никотинизм </a:t>
            </a:r>
          </a:p>
        </p:txBody>
      </p:sp>
      <p:sp>
        <p:nvSpPr>
          <p:cNvPr id="86052" name="Rectangle 36"/>
          <p:cNvSpPr>
            <a:spLocks noChangeArrowheads="1"/>
          </p:cNvSpPr>
          <p:nvPr/>
        </p:nvSpPr>
        <p:spPr bwMode="auto">
          <a:xfrm>
            <a:off x="1116013" y="5516563"/>
            <a:ext cx="1841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b="1">
              <a:solidFill>
                <a:srgbClr val="660066"/>
              </a:solidFill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ru-RU" altLang="ru-RU" b="1">
              <a:solidFill>
                <a:srgbClr val="660066"/>
              </a:solidFill>
              <a:latin typeface="Tahoma" pitchFamily="34" charset="0"/>
            </a:endParaRPr>
          </a:p>
        </p:txBody>
      </p:sp>
      <p:pic>
        <p:nvPicPr>
          <p:cNvPr id="17412" name="Picture 7" descr="https://kashel.su/wp-content/uploads/2018/10/odna-iz-naibolee-opasnyh-privyche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6713" y="2990850"/>
            <a:ext cx="3697287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9"/>
          <p:cNvSpPr>
            <a:spLocks noGrp="1"/>
          </p:cNvSpPr>
          <p:nvPr>
            <p:ph type="title"/>
          </p:nvPr>
        </p:nvSpPr>
        <p:spPr>
          <a:xfrm>
            <a:off x="2052638" y="690563"/>
            <a:ext cx="4710112" cy="9017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6600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Курение</a:t>
            </a:r>
            <a:endParaRPr lang="ru-RU" sz="6600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6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6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0" grpId="0" autoUpdateAnimBg="0"/>
      <p:bldP spid="8605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628650" y="1603375"/>
            <a:ext cx="7959725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CC0066"/>
                </a:solidFill>
                <a:latin typeface="Arial" charset="0"/>
                <a:cs typeface="Arial" charset="0"/>
              </a:rPr>
              <a:t>ТАБАК</a:t>
            </a:r>
            <a:r>
              <a:rPr lang="ru-RU" altLang="ru-RU" sz="2000" b="1">
                <a:solidFill>
                  <a:srgbClr val="FFFF66"/>
                </a:solidFill>
                <a:latin typeface="Arial" charset="0"/>
                <a:cs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002060"/>
                </a:solidFill>
                <a:latin typeface="Arial" charset="0"/>
                <a:cs typeface="Arial" charset="0"/>
              </a:rPr>
              <a:t>(Nicotiana), род однолетних и многолетних кустарников и травянистых растений семейства паслёновых. Листья цельнокрайние, цветки пятичленные, разнообразной окраски, плод - коробочка с очень мелкими семенами.</a:t>
            </a:r>
            <a:r>
              <a:rPr lang="ru-RU" altLang="ru-RU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13671" name="Picture 7" descr="MCBD05207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3425" y="3538538"/>
            <a:ext cx="2970213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4" name="Rectangle 10"/>
          <p:cNvSpPr>
            <a:spLocks noChangeArrowheads="1"/>
          </p:cNvSpPr>
          <p:nvPr/>
        </p:nvSpPr>
        <p:spPr bwMode="auto">
          <a:xfrm>
            <a:off x="628650" y="3209925"/>
            <a:ext cx="6580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Arial" charset="0"/>
                <a:cs typeface="Arial" charset="0"/>
              </a:rPr>
              <a:t>В мире насчитывается свыше 60 его видов. Табак выращивают в 120 странах.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11213" y="398463"/>
            <a:ext cx="7543800" cy="10779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Что же такое табак?</a:t>
            </a:r>
            <a:endParaRPr lang="ru-RU" sz="5400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0" grpId="0"/>
      <p:bldP spid="1136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12850" y="288925"/>
            <a:ext cx="6122988" cy="9509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Появление табака</a:t>
            </a:r>
            <a:endParaRPr lang="ru-RU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336550" y="1384300"/>
            <a:ext cx="56515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1600" b="1" i="1">
                <a:solidFill>
                  <a:srgbClr val="A50021"/>
                </a:solidFill>
                <a:latin typeface="Arial" charset="0"/>
                <a:cs typeface="Arial" charset="0"/>
              </a:rPr>
              <a:t>Табак</a:t>
            </a:r>
            <a:r>
              <a:rPr lang="ru-RU" altLang="ru-RU" sz="1600" b="1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600" b="1">
                <a:solidFill>
                  <a:srgbClr val="660066"/>
                </a:solidFill>
                <a:latin typeface="Arial" charset="0"/>
                <a:cs typeface="Arial" charset="0"/>
              </a:rPr>
              <a:t>–</a:t>
            </a:r>
            <a:r>
              <a:rPr lang="ru-RU" altLang="ru-RU" sz="1600" b="1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родом из Америки. Открытие табака связано с именем великого путешественника Христофора  Колумба. История приобщения европейцев к курению  началась так.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  <a:cs typeface="Arial" charset="0"/>
              </a:rPr>
              <a:t>12 октября 1492 года</a:t>
            </a:r>
            <a:r>
              <a:rPr lang="ru-RU" altLang="ru-RU" sz="1600" b="1">
                <a:solidFill>
                  <a:srgbClr val="00FFFF"/>
                </a:solidFill>
                <a:latin typeface="Arial" charset="0"/>
                <a:cs typeface="Arial" charset="0"/>
              </a:rPr>
              <a:t>  </a:t>
            </a: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матрос с корабля «Пинтас» знаменитой флотилии Колумба закричал: «Впереди земля !». В числе  подарков, преподнесённых Колумбу местными жителями, были  сушёные  листья  растения  « петум ». Аборигены  курили  эти листья, свёрнутые в трубочки.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600" b="1">
              <a:solidFill>
                <a:srgbClr val="660066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A50021"/>
                </a:solidFill>
                <a:latin typeface="Arial" charset="0"/>
                <a:cs typeface="Arial" charset="0"/>
              </a:rPr>
              <a:t>В Россию</a:t>
            </a:r>
            <a:r>
              <a:rPr lang="ru-RU" altLang="ru-RU" sz="1600" b="1">
                <a:solidFill>
                  <a:srgbClr val="66CCFF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1600" b="1">
                <a:solidFill>
                  <a:srgbClr val="002060"/>
                </a:solidFill>
                <a:latin typeface="Arial" charset="0"/>
                <a:cs typeface="Arial" charset="0"/>
              </a:rPr>
              <a:t>табак был завезён английскими купцами в 1565 году через Архангельск.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1400" b="1">
              <a:solidFill>
                <a:srgbClr val="660066"/>
              </a:solidFill>
              <a:latin typeface="Tahoma" pitchFamily="34" charset="0"/>
            </a:endParaRPr>
          </a:p>
        </p:txBody>
      </p:sp>
      <p:pic>
        <p:nvPicPr>
          <p:cNvPr id="19460" name="Picture 6" descr="C:\Users\пьолоь\Pictures\Новая папка\10609924_0.png"/>
          <p:cNvPicPr>
            <a:picLocks noChangeAspect="1" noChangeArrowheads="1"/>
          </p:cNvPicPr>
          <p:nvPr/>
        </p:nvPicPr>
        <p:blipFill>
          <a:blip r:embed="rId2"/>
          <a:srcRect l="7159" t="6874" r="7188" b="6876"/>
          <a:stretch>
            <a:fillRect/>
          </a:stretch>
        </p:blipFill>
        <p:spPr bwMode="auto">
          <a:xfrm>
            <a:off x="5886450" y="3465513"/>
            <a:ext cx="2922588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3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3000"/>
                                        <p:tgtEl>
                                          <p:spTgt spid="93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3000"/>
                                        <p:tgtEl>
                                          <p:spTgt spid="93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336550" y="1071563"/>
            <a:ext cx="8351838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В табачном дыме более 400 компонентов, 40 из них имеют канцерогенные свойства. </a:t>
            </a:r>
            <a:r>
              <a:rPr lang="ru-RU" altLang="ru-RU" sz="2000" b="1" u="sng">
                <a:solidFill>
                  <a:srgbClr val="002060"/>
                </a:solidFill>
                <a:latin typeface="Arial" charset="0"/>
                <a:cs typeface="Arial" charset="0"/>
              </a:rPr>
              <a:t>Вредные вещества</a:t>
            </a: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никотин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эфирные масла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угарный газ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углекислый газ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аммиак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табачный дёготь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полоний – 210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сероводород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синильная кислота и др.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2000" b="1">
              <a:solidFill>
                <a:srgbClr val="A50021"/>
              </a:solidFill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2000">
              <a:latin typeface="Tahoma" pitchFamily="34" charset="0"/>
            </a:endParaRPr>
          </a:p>
        </p:txBody>
      </p:sp>
      <p:pic>
        <p:nvPicPr>
          <p:cNvPr id="116743" name="Picture 7" descr="MCj014999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6575" y="3100388"/>
            <a:ext cx="3203575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65163" y="361950"/>
            <a:ext cx="7543800" cy="7127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Содержание табачного дыма</a:t>
            </a:r>
            <a:endParaRPr lang="ru-RU" sz="4000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336550" y="1128713"/>
            <a:ext cx="6985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  <a:latin typeface="Arial" charset="0"/>
                <a:cs typeface="Arial" charset="0"/>
              </a:rPr>
              <a:t>Никотин</a:t>
            </a:r>
            <a:r>
              <a:rPr lang="ru-RU" altLang="ru-RU" b="1">
                <a:solidFill>
                  <a:srgbClr val="002060"/>
                </a:solidFill>
                <a:latin typeface="Arial" charset="0"/>
                <a:cs typeface="Arial" charset="0"/>
              </a:rPr>
              <a:t> – </a:t>
            </a: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маслянистая прозрачная жидкость с неприятным запахом и горьким вкусом, на воздухе окрашивается в коричневый цвет и хорошо растворяется в воде.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000" b="1" u="sng">
                <a:solidFill>
                  <a:srgbClr val="FF0000"/>
                </a:solidFill>
                <a:latin typeface="Arial" charset="0"/>
                <a:cs typeface="Arial" charset="0"/>
              </a:rPr>
              <a:t>Сила ядовитого действия табака зависит от: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содержания в нём никотина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сухости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плотности набивки сигареты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 частоты и глубины затяжек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ru-RU" altLang="ru-RU" sz="2000" b="1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2060"/>
                </a:solidFill>
                <a:latin typeface="Arial" charset="0"/>
                <a:cs typeface="Arial" charset="0"/>
              </a:rPr>
              <a:t>В течение 30 лет курильщик выкуривает 20000 сигарет ( 160 кг табака ).</a:t>
            </a:r>
          </a:p>
        </p:txBody>
      </p:sp>
      <p:pic>
        <p:nvPicPr>
          <p:cNvPr id="119817" name="Picture 9" descr="MCHM00144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4350" y="3319463"/>
            <a:ext cx="3284538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68438" y="398463"/>
            <a:ext cx="5002212" cy="78581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5400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Никотин</a:t>
            </a:r>
            <a:endParaRPr lang="ru-RU" sz="5400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98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198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98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98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98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092200"/>
            <a:ext cx="23050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2987675" y="1341438"/>
            <a:ext cx="58324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снижается работа головного мозга         </a:t>
            </a:r>
            <a:r>
              <a:rPr lang="ru-RU" altLang="ru-RU" sz="2000" b="1">
                <a:latin typeface="Arial" charset="0"/>
                <a:cs typeface="Arial" charset="0"/>
              </a:rPr>
              <a:t> </a:t>
            </a: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повреждается зубная эмаль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хронические бронхит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990033"/>
                </a:solidFill>
                <a:latin typeface="Arial" charset="0"/>
                <a:cs typeface="Arial" charset="0"/>
              </a:rPr>
              <a:t> бронхиальная астма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стенокардия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 инфаркт миокарда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 рак лёгких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990033"/>
                </a:solidFill>
                <a:latin typeface="Arial" charset="0"/>
                <a:cs typeface="Arial" charset="0"/>
              </a:rPr>
              <a:t> развиваются гастриты, язвенная болезнь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000" b="1">
                <a:solidFill>
                  <a:srgbClr val="A50021"/>
                </a:solidFill>
                <a:latin typeface="Arial" charset="0"/>
                <a:cs typeface="Arial" charset="0"/>
              </a:rPr>
              <a:t>заболевание кровеносных сосудов</a:t>
            </a:r>
          </a:p>
        </p:txBody>
      </p:sp>
      <p:sp>
        <p:nvSpPr>
          <p:cNvPr id="117768" name="Line 8"/>
          <p:cNvSpPr>
            <a:spLocks noChangeShapeType="1"/>
          </p:cNvSpPr>
          <p:nvPr/>
        </p:nvSpPr>
        <p:spPr bwMode="auto">
          <a:xfrm>
            <a:off x="755650" y="1196975"/>
            <a:ext cx="503238" cy="71438"/>
          </a:xfrm>
          <a:prstGeom prst="line">
            <a:avLst/>
          </a:prstGeom>
          <a:noFill/>
          <a:ln w="539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39825" y="361950"/>
            <a:ext cx="7543800" cy="7905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AD13A2"/>
                </a:solidFill>
                <a:latin typeface="Arial" pitchFamily="34" charset="0"/>
                <a:cs typeface="Arial" pitchFamily="34" charset="0"/>
              </a:rPr>
              <a:t>О вреде курения</a:t>
            </a:r>
            <a:endParaRPr lang="ru-RU" b="1" dirty="0">
              <a:solidFill>
                <a:srgbClr val="AD13A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46821E-7 C -0.00225 0.00439 -0.01302 0.0178 -0.01319 0.02705 C -0.01336 0.0363 -0.00382 0.04601 -0.00104 0.05619 C 0.00174 0.06636 0.00018 0.07237 0.00365 0.08786 C 0.00712 0.10335 0.02327 0.13572 0.01962 0.14936 C 0.01598 0.16301 -0.02222 0.16624 -0.01857 0.1704 C -0.01493 0.17457 0.03368 0.16231 0.04167 0.17434 C 0.04966 0.18636 0.0382 0.21087 0.029 0.24231 C 0.0198 0.27376 -0.00573 0.3022 -0.01371 0.36277 C -0.0217 0.42335 -0.01649 0.54451 -0.01857 0.60578 C -0.02066 0.66705 -0.02482 0.70474 -0.02656 0.73064 " pathEditMode="fixed" rAng="0" ptsTypes="aaaaaaaaaaa">
                                      <p:cBhvr>
                                        <p:cTn id="6" dur="50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3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77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77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77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77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77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7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77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77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77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77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77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77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77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77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8" grpId="0" animBg="1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1171</TotalTime>
  <Words>471</Words>
  <Application>Microsoft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Ретро</vt:lpstr>
      <vt:lpstr> </vt:lpstr>
      <vt:lpstr>Слайд 2</vt:lpstr>
      <vt:lpstr>курение</vt:lpstr>
      <vt:lpstr>Курение</vt:lpstr>
      <vt:lpstr>Что же такое табак?</vt:lpstr>
      <vt:lpstr>Появление табака</vt:lpstr>
      <vt:lpstr>Содержание табачного дыма</vt:lpstr>
      <vt:lpstr>Никотин</vt:lpstr>
      <vt:lpstr>О вреде курения</vt:lpstr>
      <vt:lpstr>Слайд 10</vt:lpstr>
    </vt:vector>
  </TitlesOfParts>
  <Company>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                          ступени                         ведущие вниз</dc:title>
  <dc:creator>_</dc:creator>
  <cp:lastModifiedBy>пьолоь</cp:lastModifiedBy>
  <cp:revision>22</cp:revision>
  <dcterms:created xsi:type="dcterms:W3CDTF">2005-02-10T12:45:33Z</dcterms:created>
  <dcterms:modified xsi:type="dcterms:W3CDTF">2020-07-14T07:43:03Z</dcterms:modified>
</cp:coreProperties>
</file>