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71" r:id="rId5"/>
    <p:sldId id="259" r:id="rId6"/>
    <p:sldId id="288" r:id="rId7"/>
    <p:sldId id="290" r:id="rId8"/>
    <p:sldId id="291" r:id="rId9"/>
    <p:sldId id="292" r:id="rId10"/>
    <p:sldId id="293" r:id="rId11"/>
    <p:sldId id="274" r:id="rId12"/>
    <p:sldId id="275" r:id="rId13"/>
    <p:sldId id="276" r:id="rId14"/>
    <p:sldId id="277" r:id="rId15"/>
    <p:sldId id="278" r:id="rId16"/>
    <p:sldId id="286" r:id="rId17"/>
    <p:sldId id="287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37" autoAdjust="0"/>
    <p:restoredTop sz="94660" autoAdjust="0"/>
  </p:normalViewPr>
  <p:slideViewPr>
    <p:cSldViewPr snapToGrid="0">
      <p:cViewPr>
        <p:scale>
          <a:sx n="96" d="100"/>
          <a:sy n="96" d="100"/>
        </p:scale>
        <p:origin x="-12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403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FBCA-CD1F-4E16-AE0A-536E0109C131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07884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FBCA-CD1F-4E16-AE0A-536E0109C131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4908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FBCA-CD1F-4E16-AE0A-536E0109C131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72577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FBCA-CD1F-4E16-AE0A-536E0109C131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00002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FBCA-CD1F-4E16-AE0A-536E0109C131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84470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FBCA-CD1F-4E16-AE0A-536E0109C131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85101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FBCA-CD1F-4E16-AE0A-536E0109C131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5315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FBCA-CD1F-4E16-AE0A-536E0109C131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82034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FBCA-CD1F-4E16-AE0A-536E0109C131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29187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FBCA-CD1F-4E16-AE0A-536E0109C131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61973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FBCA-CD1F-4E16-AE0A-536E0109C131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70574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6FBCA-CD1F-4E16-AE0A-536E0109C131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21C86-0EA0-4E4E-ABC7-D43C44F162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935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33474"/>
          </a:xfrm>
          <a:solidFill>
            <a:schemeClr val="accent4">
              <a:alpha val="58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prstTxWarp prst="textWave1">
              <a:avLst/>
            </a:prstTxWarp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Здравствуйте, уважаемые родители!</a:t>
            </a:r>
          </a:p>
        </p:txBody>
      </p:sp>
      <p:pic>
        <p:nvPicPr>
          <p:cNvPr id="2050" name="Picture 2" descr="C:\Users\User\Desktop\для презентации\1438354827509560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24840"/>
            <a:ext cx="9144000" cy="4833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22778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1945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Расписание НОД: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884584"/>
            <a:ext cx="7886700" cy="5675242"/>
          </a:xfrm>
        </p:spPr>
        <p:txBody>
          <a:bodyPr numCol="2">
            <a:normAutofit/>
          </a:bodyPr>
          <a:lstStyle/>
          <a:p>
            <a:r>
              <a:rPr lang="ru-RU" b="1" dirty="0" smtClean="0"/>
              <a:t>Понедельник</a:t>
            </a:r>
          </a:p>
          <a:p>
            <a:pPr marL="0" indent="0">
              <a:buNone/>
            </a:pPr>
            <a:r>
              <a:rPr lang="ru-RU" dirty="0" smtClean="0"/>
              <a:t>1. Развитие речи</a:t>
            </a:r>
          </a:p>
          <a:p>
            <a:pPr marL="0" indent="0">
              <a:buNone/>
            </a:pPr>
            <a:r>
              <a:rPr lang="ru-RU" dirty="0" smtClean="0"/>
              <a:t>2. Здоровье/безопасность</a:t>
            </a:r>
          </a:p>
          <a:p>
            <a:pPr marL="0" indent="0">
              <a:buNone/>
            </a:pPr>
            <a:r>
              <a:rPr lang="ru-RU" dirty="0" smtClean="0"/>
              <a:t>3. Физкультура</a:t>
            </a:r>
          </a:p>
          <a:p>
            <a:r>
              <a:rPr lang="ru-RU" b="1" dirty="0" smtClean="0"/>
              <a:t>Вторник</a:t>
            </a:r>
          </a:p>
          <a:p>
            <a:pPr marL="0" indent="0">
              <a:buNone/>
            </a:pPr>
            <a:r>
              <a:rPr lang="ru-RU" dirty="0" smtClean="0"/>
              <a:t>1. ФЭМП</a:t>
            </a:r>
          </a:p>
          <a:p>
            <a:pPr marL="0" indent="0">
              <a:buNone/>
            </a:pPr>
            <a:r>
              <a:rPr lang="ru-RU" dirty="0" smtClean="0"/>
              <a:t>2. ПИД</a:t>
            </a:r>
          </a:p>
          <a:p>
            <a:pPr marL="0" indent="0">
              <a:buNone/>
            </a:pPr>
            <a:r>
              <a:rPr lang="ru-RU" dirty="0" smtClean="0"/>
              <a:t>3. Музыка</a:t>
            </a:r>
          </a:p>
          <a:p>
            <a:pPr marL="0" indent="0">
              <a:buNone/>
            </a:pPr>
            <a:r>
              <a:rPr lang="ru-RU" dirty="0" smtClean="0"/>
              <a:t>4. Маленькие дальневосточники</a:t>
            </a:r>
          </a:p>
          <a:p>
            <a:r>
              <a:rPr lang="ru-RU" b="1" dirty="0" smtClean="0"/>
              <a:t>Среда</a:t>
            </a:r>
          </a:p>
          <a:p>
            <a:pPr marL="0" indent="0">
              <a:buNone/>
            </a:pPr>
            <a:r>
              <a:rPr lang="ru-RU" dirty="0" smtClean="0"/>
              <a:t>1. Обучение грамоте</a:t>
            </a:r>
          </a:p>
          <a:p>
            <a:pPr marL="0" indent="0">
              <a:buNone/>
            </a:pPr>
            <a:r>
              <a:rPr lang="ru-RU" dirty="0" smtClean="0"/>
              <a:t>2. Физкультура</a:t>
            </a:r>
          </a:p>
          <a:p>
            <a:pPr marL="0" indent="0">
              <a:buNone/>
            </a:pPr>
            <a:r>
              <a:rPr lang="ru-RU" dirty="0" smtClean="0"/>
              <a:t>3. Конструирование/аппликация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b="1" dirty="0" smtClean="0"/>
              <a:t>Четверг</a:t>
            </a:r>
          </a:p>
          <a:p>
            <a:pPr marL="0" indent="0">
              <a:buNone/>
            </a:pPr>
            <a:r>
              <a:rPr lang="ru-RU" dirty="0" smtClean="0"/>
              <a:t>1. ФЭМП</a:t>
            </a:r>
          </a:p>
          <a:p>
            <a:pPr marL="0" indent="0">
              <a:buNone/>
            </a:pPr>
            <a:r>
              <a:rPr lang="ru-RU" dirty="0" smtClean="0"/>
              <a:t>2. Предметный и социальный мир/мир природы</a:t>
            </a:r>
          </a:p>
          <a:p>
            <a:pPr marL="0" indent="0">
              <a:buNone/>
            </a:pPr>
            <a:r>
              <a:rPr lang="ru-RU" dirty="0" smtClean="0"/>
              <a:t>3. Физическая культура на воздухе</a:t>
            </a:r>
          </a:p>
          <a:p>
            <a:r>
              <a:rPr lang="ru-RU" b="1" dirty="0" smtClean="0"/>
              <a:t>Пятница</a:t>
            </a:r>
          </a:p>
          <a:p>
            <a:pPr marL="0" indent="0">
              <a:buNone/>
            </a:pPr>
            <a:r>
              <a:rPr lang="ru-RU" dirty="0" smtClean="0"/>
              <a:t>1. Чтение </a:t>
            </a:r>
            <a:r>
              <a:rPr lang="ru-RU" dirty="0" err="1" smtClean="0"/>
              <a:t>худ.литературы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2. Рисование/лепка</a:t>
            </a:r>
          </a:p>
          <a:p>
            <a:pPr marL="0" indent="0">
              <a:buNone/>
            </a:pPr>
            <a:r>
              <a:rPr lang="ru-RU" dirty="0" smtClean="0"/>
              <a:t>3. Маленькие </a:t>
            </a:r>
            <a:r>
              <a:rPr lang="ru-RU" dirty="0"/>
              <a:t>дальневосточники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100547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948113" y="1971675"/>
            <a:ext cx="4714875" cy="4572000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endParaRPr lang="ru-RU" sz="2000" dirty="0" smtClean="0">
              <a:solidFill>
                <a:schemeClr val="tx1"/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«Я» (имя, фамилия, пол, возраст, место проживания).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Моя семья (Ф. И. О. родителей, состав семьи, профессии).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Окружающий мир (животные и растения, времена года и явления природы, люди и техника и т. д.) 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9" name="Заголовок 8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0688" y="244475"/>
            <a:ext cx="8223250" cy="144462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55938" y="1595438"/>
            <a:ext cx="5472112" cy="4805362"/>
          </a:xfr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buFont typeface="Wingdings 3" pitchFamily="18" charset="2"/>
              <a:buNone/>
            </a:pPr>
            <a:endParaRPr lang="ru-RU" sz="2000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ru-RU" sz="2400" dirty="0" smtClean="0">
                <a:solidFill>
                  <a:srgbClr val="000000"/>
                </a:solidFill>
              </a:rPr>
              <a:t>Числовая последовательность в пределах 20.</a:t>
            </a:r>
          </a:p>
          <a:p>
            <a:pPr eaLnBrk="1" hangingPunct="1"/>
            <a:r>
              <a:rPr lang="ru-RU" sz="2400" dirty="0" smtClean="0">
                <a:solidFill>
                  <a:srgbClr val="000000"/>
                </a:solidFill>
              </a:rPr>
              <a:t>Сложение и вычитание в пределах 10.</a:t>
            </a:r>
          </a:p>
          <a:p>
            <a:pPr eaLnBrk="1" hangingPunct="1"/>
            <a:r>
              <a:rPr lang="ru-RU" sz="2400" dirty="0" smtClean="0">
                <a:solidFill>
                  <a:srgbClr val="000000"/>
                </a:solidFill>
              </a:rPr>
              <a:t>Понятие «больше – меньше».</a:t>
            </a:r>
          </a:p>
          <a:p>
            <a:pPr eaLnBrk="1" hangingPunct="1"/>
            <a:r>
              <a:rPr lang="ru-RU" sz="2400" dirty="0" smtClean="0">
                <a:solidFill>
                  <a:srgbClr val="000000"/>
                </a:solidFill>
              </a:rPr>
              <a:t>Основные геометрические фигуры.</a:t>
            </a:r>
          </a:p>
          <a:p>
            <a:pPr eaLnBrk="1" hangingPunct="1"/>
            <a:r>
              <a:rPr lang="ru-RU" sz="2400" dirty="0" smtClean="0">
                <a:solidFill>
                  <a:srgbClr val="000000"/>
                </a:solidFill>
              </a:rPr>
              <a:t>Ориентировка в пространстве.</a:t>
            </a:r>
          </a:p>
          <a:p>
            <a:pPr eaLnBrk="1" hangingPunct="1"/>
            <a:r>
              <a:rPr lang="ru-RU" sz="2400" dirty="0" smtClean="0">
                <a:solidFill>
                  <a:srgbClr val="000000"/>
                </a:solidFill>
              </a:rPr>
              <a:t>Измерение предметов при помощи линейки.</a:t>
            </a:r>
          </a:p>
          <a:p>
            <a:pPr eaLnBrk="1" hangingPunct="1"/>
            <a:r>
              <a:rPr lang="ru-RU" sz="2400" dirty="0" smtClean="0">
                <a:solidFill>
                  <a:srgbClr val="000000"/>
                </a:solidFill>
              </a:rPr>
              <a:t>Цвета и их оттенки.</a:t>
            </a:r>
          </a:p>
          <a:p>
            <a:pPr eaLnBrk="1" hangingPunct="1"/>
            <a:endParaRPr lang="ru-RU" sz="2400" dirty="0" smtClean="0">
              <a:solidFill>
                <a:srgbClr val="000000"/>
              </a:solidFill>
            </a:endParaRPr>
          </a:p>
          <a:p>
            <a:pPr eaLnBrk="1" hangingPunct="1"/>
            <a:endParaRPr lang="ru-RU" sz="2000" dirty="0" smtClean="0">
              <a:solidFill>
                <a:srgbClr val="000000"/>
              </a:solidFill>
            </a:endParaRPr>
          </a:p>
        </p:txBody>
      </p:sp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0525" y="244475"/>
            <a:ext cx="8393113" cy="107156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971800" y="1919288"/>
            <a:ext cx="4829175" cy="44291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Умение составлять рассказ по картинке.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Пересказывать содержание известной сказки.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Рассказывать связные истории из своей жизни.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Рассуждать.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/>
          </a:p>
        </p:txBody>
      </p:sp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7825" y="231775"/>
            <a:ext cx="8553450" cy="1304925"/>
          </a:xfrm>
        </p:spPr>
      </p:pic>
      <p:pic>
        <p:nvPicPr>
          <p:cNvPr id="10245" name="Рисунок 5" descr="3532_russian_schools_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59261">
            <a:off x="5703888" y="217638"/>
            <a:ext cx="285750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467100" y="1604963"/>
            <a:ext cx="4829175" cy="4786312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0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Все интеллектуальные функции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(внимание, память и мышление) </a:t>
            </a:r>
            <a:r>
              <a:rPr lang="ru-RU" sz="2000" dirty="0" smtClean="0"/>
              <a:t>должны достичь определенного уровня развития – стать произвольными, т. е. сознательно управляемыми.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20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/>
              <a:t>    Будущему школьнику необходимо уметь определенное время работать, сосредоточившись на задании.</a:t>
            </a:r>
            <a:endParaRPr lang="ru-RU" sz="2400" dirty="0"/>
          </a:p>
        </p:txBody>
      </p:sp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7825" y="231775"/>
            <a:ext cx="8412163" cy="124301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328988" y="1833563"/>
            <a:ext cx="5357812" cy="4643437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/>
              <a:t>	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  Ребенку важно научиться владеть собственными пальчиками – ведь теперь он будет учиться писать.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20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/>
              <a:t>Поэтому ему нужно уметь: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dirty="0" smtClean="0"/>
              <a:t>правильно держать ручку;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dirty="0" smtClean="0"/>
              <a:t>пользоваться ножницами;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dirty="0" smtClean="0"/>
              <a:t>рисовать и лепить;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dirty="0" smtClean="0"/>
              <a:t>обводить контуры и заштриховывать фигуры.</a:t>
            </a:r>
            <a:endParaRPr lang="ru-RU" sz="2400" dirty="0"/>
          </a:p>
        </p:txBody>
      </p:sp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0363" y="255588"/>
            <a:ext cx="8393112" cy="1274762"/>
          </a:xfrm>
        </p:spPr>
      </p:pic>
      <p:pic>
        <p:nvPicPr>
          <p:cNvPr id="12293" name="Рисунок 4" descr="big_school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0"/>
            <a:ext cx="18383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867150" y="1819275"/>
            <a:ext cx="4543425" cy="4714875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Научитесь понимать своего ребенка.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Не забывайте, что у ребенка могут быть свои проблемы и свое мнение.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Не стоит торопить время, желая, чтобы ваш малыш повзрослел.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Научитесь радоваться каждому дню его детства.</a:t>
            </a:r>
            <a:endParaRPr lang="ru-RU" dirty="0"/>
          </a:p>
        </p:txBody>
      </p:sp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5100" y="231775"/>
            <a:ext cx="8594725" cy="130492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314700" y="2166938"/>
            <a:ext cx="5186363" cy="435768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0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Не забывайте о физических упражнениях.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Утренняя гимнастика должна стать привычной.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Включайте музыку, под которую приятно потанцевать и порезвиться.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Игры на свежем воздухе, плаванье, лыжи, коньки, велосипед помогут будущему ученику окрепнуть и разовьют координацию движений.</a:t>
            </a:r>
            <a:endParaRPr lang="ru-RU" sz="2000" dirty="0"/>
          </a:p>
        </p:txBody>
      </p:sp>
      <p:pic>
        <p:nvPicPr>
          <p:cNvPr id="4" name="Заголовок 3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0525" y="360363"/>
            <a:ext cx="8247063" cy="1455737"/>
          </a:xfrm>
        </p:spPr>
      </p:pic>
      <p:pic>
        <p:nvPicPr>
          <p:cNvPr id="24580" name="Рисунок 6" descr="1211949034_1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29690">
            <a:off x="6257925" y="314325"/>
            <a:ext cx="1714500" cy="19288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80657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Спасибо за внимание!!!</a:t>
            </a:r>
            <a:endParaRPr lang="ru-RU" sz="5400" b="1" dirty="0">
              <a:ln>
                <a:solidFill>
                  <a:srgbClr val="00206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254000"/>
            <a:ext cx="8610600" cy="1689100"/>
          </a:xfrm>
          <a:solidFill>
            <a:schemeClr val="accent4">
              <a:alpha val="65000"/>
            </a:schemeClr>
          </a:solidFill>
          <a:ln>
            <a:solidFill>
              <a:schemeClr val="tx1"/>
            </a:solidFill>
          </a:ln>
          <a:effectLst>
            <a:softEdge rad="76200"/>
          </a:effectLst>
          <a:scene3d>
            <a:camera prst="orthographicFront"/>
            <a:lightRig rig="flat" dir="t"/>
          </a:scene3d>
          <a:sp3d prstMaterial="matte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Готовность ребенка к школьному обучению.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для презентации\i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3135" y="2154238"/>
            <a:ext cx="4606147" cy="3459162"/>
          </a:xfrm>
          <a:prstGeom prst="rect">
            <a:avLst/>
          </a:prstGeom>
          <a:noFill/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9216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550" y="323850"/>
            <a:ext cx="7886700" cy="21209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-  Что же такое «Готовность к школе»? </a:t>
            </a:r>
            <a:endParaRPr lang="ru-RU" sz="2800" dirty="0"/>
          </a:p>
        </p:txBody>
      </p:sp>
      <p:pic>
        <p:nvPicPr>
          <p:cNvPr id="3074" name="Picture 2" descr="C:\Users\User\Desktop\для презентации\neuspevajuch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2294" y="1979145"/>
            <a:ext cx="4690575" cy="410883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6777" y="389189"/>
            <a:ext cx="7886700" cy="354647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«Портрет» идеального первоклассника»: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желание учиться;</a:t>
            </a:r>
            <a:br>
              <a:rPr lang="ru-RU" sz="2800" dirty="0" smtClean="0"/>
            </a:br>
            <a:r>
              <a:rPr lang="ru-RU" sz="2800" dirty="0" smtClean="0"/>
              <a:t>- хорошее здоровье;</a:t>
            </a:r>
            <a:br>
              <a:rPr lang="ru-RU" sz="2800" dirty="0" smtClean="0"/>
            </a:br>
            <a:r>
              <a:rPr lang="ru-RU" sz="2800" dirty="0" smtClean="0"/>
              <a:t>- развитая моторика;</a:t>
            </a:r>
            <a:br>
              <a:rPr lang="ru-RU" sz="2800" dirty="0" smtClean="0"/>
            </a:br>
            <a:r>
              <a:rPr lang="ru-RU" sz="2800" dirty="0" smtClean="0"/>
              <a:t>- хороший уровень развития познавательных процессов;</a:t>
            </a:r>
            <a:br>
              <a:rPr lang="ru-RU" sz="2800" dirty="0" smtClean="0"/>
            </a:br>
            <a:r>
              <a:rPr lang="ru-RU" sz="2800" dirty="0" smtClean="0"/>
              <a:t>- стремление к общению;</a:t>
            </a:r>
            <a:br>
              <a:rPr lang="ru-RU" sz="2800" dirty="0" smtClean="0"/>
            </a:br>
            <a:r>
              <a:rPr lang="ru-RU" sz="2800" dirty="0" smtClean="0"/>
              <a:t>- развитая волевая сфера.</a:t>
            </a:r>
            <a:endParaRPr lang="ru-RU" sz="2800" dirty="0"/>
          </a:p>
        </p:txBody>
      </p:sp>
      <p:pic>
        <p:nvPicPr>
          <p:cNvPr id="7170" name="Picture 2" descr="C:\Users\User\Desktop\ozEM8dVbI0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4" y="3711716"/>
            <a:ext cx="4727576" cy="31462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395287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Поэтому Вам, родители, надо обратить сейчас серьезное внимание на воспитание у них: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а) послушания;</a:t>
            </a:r>
            <a:br>
              <a:rPr lang="ru-RU" sz="2800" dirty="0" smtClean="0"/>
            </a:br>
            <a:r>
              <a:rPr lang="ru-RU" sz="2800" dirty="0" smtClean="0"/>
              <a:t>б) сдержанности;</a:t>
            </a:r>
            <a:br>
              <a:rPr lang="ru-RU" sz="2800" dirty="0" smtClean="0"/>
            </a:br>
            <a:r>
              <a:rPr lang="ru-RU" sz="2800" dirty="0" smtClean="0"/>
              <a:t>в) вежливого отношения к людям;</a:t>
            </a:r>
            <a:br>
              <a:rPr lang="ru-RU" sz="2800" dirty="0" smtClean="0"/>
            </a:br>
            <a:r>
              <a:rPr lang="ru-RU" sz="2800" dirty="0" smtClean="0"/>
              <a:t>г) умение культурно вести себя </a:t>
            </a:r>
            <a:br>
              <a:rPr lang="ru-RU" sz="2800" dirty="0" smtClean="0"/>
            </a:br>
            <a:r>
              <a:rPr lang="ru-RU" sz="2800" dirty="0" smtClean="0"/>
              <a:t>в обществе детей, взрослых.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098" name="Picture 2" descr="C:\Users\User\Desktop\для презентации\16-dsc_02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3526" y="2773569"/>
            <a:ext cx="2668074" cy="391933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«Подготовка детей к школе»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Цель: </a:t>
            </a:r>
            <a:r>
              <a:rPr lang="ru-RU" dirty="0"/>
              <a:t>всесторонне развитие детей дошкольного возраста</a:t>
            </a:r>
          </a:p>
          <a:p>
            <a:r>
              <a:rPr lang="ru-RU" b="1" dirty="0"/>
              <a:t>Задачи: </a:t>
            </a:r>
          </a:p>
          <a:p>
            <a:r>
              <a:rPr lang="ru-RU" dirty="0"/>
              <a:t>Углубить навыки и умения, необходимые для занятий в начальной школе</a:t>
            </a:r>
          </a:p>
          <a:p>
            <a:r>
              <a:rPr lang="ru-RU" dirty="0"/>
              <a:t>Развить у детей творческое воображение, память, речь, логическое мышление</a:t>
            </a:r>
          </a:p>
          <a:p>
            <a:r>
              <a:rPr lang="ru-RU" dirty="0"/>
              <a:t>Воспитать бережное отношение к природе</a:t>
            </a:r>
          </a:p>
          <a:p>
            <a:r>
              <a:rPr lang="ru-RU" dirty="0"/>
              <a:t>Привить навыки культуры общения</a:t>
            </a:r>
          </a:p>
          <a:p>
            <a:r>
              <a:rPr lang="ru-RU" dirty="0"/>
              <a:t>Укрепить здоровье детей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85354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8030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>Формы проведения образовательной деятельности в режиме дня: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endParaRPr lang="ru-RU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467544" y="980728"/>
            <a:ext cx="8229600" cy="5433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подвижные игры с правилами (в т.ч. народные) , игровые упражнения , двигательные паузы, спортивные пробежки, соревнования и праздники , физкультурные минутки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оздоровительные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закаливающие процедуры 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мероприятия, тематические беседы и рассказы, творческие и исследовательские проекты, упражнения по освоению культурно-гигиенических навыков;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анализ проблемных ситуаций, игровые ситуации по формированию культуры безопасности, беседы, рассказы, практические упражнения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игровые ситуации, игры с правилами(дидактические), творческие сюжетно-ролевые, театрализованные, конструктивные</a:t>
            </a:r>
          </a:p>
          <a:p>
            <a:pPr algn="ctr">
              <a:defRPr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101778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355780" y="660039"/>
            <a:ext cx="8229600" cy="541588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опыты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эксперименты , дежурства, труд ( в  рамках практико-ориентированных проектов), коллекционирование, моделирование, игры-драматизации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беседы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речевые ситуации, составление и рассказывание сказок, пересказы, отгадывание загадок, разучивание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стихов, песенок, ситуативные разговоры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Слушание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исполнение музыкальных произведений, музыкально-ритмические движения, музыкальные игры и импровизации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выставки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изобразительного искусства, мастерские детского творчества и др. самостоятельная деятельность детей.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384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Программа «От рождения до школы»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4978896" cy="4407768"/>
          </a:xfrm>
        </p:spPr>
        <p:txBody>
          <a:bodyPr/>
          <a:lstStyle/>
          <a:p>
            <a:r>
              <a:rPr lang="ru-RU" dirty="0" smtClean="0"/>
              <a:t>Данная программа является инновационным общеобразовательным программным документом для дошкольных учреждений, подготовленным с учетом новейших достижений науки и практики отечественного и зарубежного дошкольного образования</a:t>
            </a:r>
          </a:p>
          <a:p>
            <a:endParaRPr lang="ru-RU" dirty="0"/>
          </a:p>
        </p:txBody>
      </p:sp>
      <p:pic>
        <p:nvPicPr>
          <p:cNvPr id="4" name="Рисунок 3" descr="26749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1772816"/>
            <a:ext cx="3188926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8915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588</Words>
  <Application>Microsoft Office PowerPoint</Application>
  <PresentationFormat>Экран (4:3)</PresentationFormat>
  <Paragraphs>88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Здравствуйте, уважаемые родители!</vt:lpstr>
      <vt:lpstr>Готовность ребенка к школьному обучению.</vt:lpstr>
      <vt:lpstr>-  Что же такое «Готовность к школе»? </vt:lpstr>
      <vt:lpstr>«Портрет» идеального первоклассника»: - желание учиться; - хорошее здоровье; - развитая моторика; - хороший уровень развития познавательных процессов; - стремление к общению; - развитая волевая сфера.</vt:lpstr>
      <vt:lpstr>Поэтому Вам, родители, надо обратить сейчас серьезное внимание на воспитание у них: а) послушания; б) сдержанности; в) вежливого отношения к людям; г) умение культурно вести себя  в обществе детей, взрослых. </vt:lpstr>
      <vt:lpstr>           «Подготовка детей к школе»</vt:lpstr>
      <vt:lpstr>Формы проведения образовательной деятельности в режиме дня: </vt:lpstr>
      <vt:lpstr>Презентация PowerPoint</vt:lpstr>
      <vt:lpstr>Программа «От рождения до школы»</vt:lpstr>
      <vt:lpstr>Расписание НОД: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Inna</dc:creator>
  <cp:lastModifiedBy>татьяна</cp:lastModifiedBy>
  <cp:revision>42</cp:revision>
  <dcterms:created xsi:type="dcterms:W3CDTF">2015-08-10T18:59:32Z</dcterms:created>
  <dcterms:modified xsi:type="dcterms:W3CDTF">2019-09-09T11:16:29Z</dcterms:modified>
</cp:coreProperties>
</file>