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31"/>
  </p:notesMasterIdLst>
  <p:sldIdLst>
    <p:sldId id="256" r:id="rId3"/>
    <p:sldId id="257" r:id="rId4"/>
    <p:sldId id="258" r:id="rId5"/>
    <p:sldId id="276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3" r:id="rId23"/>
    <p:sldId id="275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99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9C417-AABA-48B7-96CD-5CB6E932F02C}" type="datetimeFigureOut">
              <a:rPr lang="ru-RU" smtClean="0"/>
              <a:pPr/>
              <a:t>14.07.2020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55685-D7FE-4EC9-9832-FEE00B094F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55685-D7FE-4EC9-9832-FEE00B094F7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285861"/>
            <a:ext cx="7772400" cy="1214446"/>
          </a:xfrm>
        </p:spPr>
        <p:txBody>
          <a:bodyPr/>
          <a:lstStyle>
            <a:lvl1pPr>
              <a:defRPr>
                <a:solidFill>
                  <a:srgbClr val="D60093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57187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99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90F0-8577-4637-B4ED-D5C34463A36D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6FDE3-6D68-4E36-944E-772EBC9E3CD1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7645-A9D3-4BA7-BC85-929F13ECABE3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D5E8E-E6D5-4B05-9EA3-3D231FCFCD88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99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E68A-405E-46F1-BD81-BDCDC1101D94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EE5D7-8841-40AC-8E61-30E7AEA31CF8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5606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5606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F119D-10CF-46AE-A5A1-395370B74F8E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92961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CAB8-7A8D-40B4-8BA5-1D01F88DFA71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4F97-89A0-48BA-8385-634FB04B0421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282260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14356"/>
            <a:ext cx="492604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2910" y="1500174"/>
            <a:ext cx="2822603" cy="4625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7ADD6-B8E6-4190-B64E-2DF1D3D42B49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7231"/>
            <a:ext cx="5486400" cy="38703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99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49524-81AB-4250-BD28-C652A6F86E92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600200"/>
            <a:ext cx="78581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BDCA5-DE6B-41C5-A17F-97BF1E5D3216}" type="datetime1">
              <a:rPr lang="ru-RU" smtClean="0"/>
              <a:pPr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826BA-FE90-4795-AAAA-69635F0B8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D6009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Типы химических реакций</a:t>
            </a:r>
            <a:endParaRPr lang="ru-RU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8 класс </a:t>
            </a:r>
          </a:p>
          <a:p>
            <a:r>
              <a:rPr lang="ru-RU" dirty="0" smtClean="0"/>
              <a:t>Юшина В. А.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пах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412776"/>
            <a:ext cx="4452451" cy="455707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Изменение запаха</a:t>
            </a:r>
            <a:endParaRPr lang="ru-RU" sz="5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Классификация</a:t>
            </a:r>
            <a:endParaRPr lang="ru-RU" sz="5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772817"/>
            <a:ext cx="785818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Это операция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разбиения множества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изучаемых объектов 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на классы и виды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29618" cy="1143000"/>
          </a:xfrm>
        </p:spPr>
        <p:txBody>
          <a:bodyPr/>
          <a:lstStyle/>
          <a:p>
            <a:r>
              <a:rPr lang="ru-RU" b="1" dirty="0" smtClean="0"/>
              <a:t>Карл Линней (1707 – 1778 гг.)</a:t>
            </a:r>
            <a:endParaRPr lang="ru-RU" b="1" dirty="0"/>
          </a:p>
        </p:txBody>
      </p:sp>
      <p:pic>
        <p:nvPicPr>
          <p:cNvPr id="4" name="Содержимое 3" descr="Карл Линн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556792"/>
            <a:ext cx="3486150" cy="4212431"/>
          </a:xfrm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788024" y="1916832"/>
            <a:ext cx="37444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D60093"/>
                </a:solidFill>
                <a:ea typeface="+mj-ea"/>
                <a:cs typeface="+mj-cs"/>
              </a:rPr>
              <a:t>Шведский естествоиспытатель и врач, создатель единой системы классификации растительного и животного мира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567464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По какому основанию следует классифицировать</a:t>
            </a:r>
            <a:br>
              <a:rPr lang="ru-RU" sz="5400" b="1" dirty="0" smtClean="0"/>
            </a:br>
            <a:r>
              <a:rPr lang="ru-RU" sz="5400" b="1" dirty="0" smtClean="0"/>
              <a:t>   химические реакции? </a:t>
            </a:r>
            <a:br>
              <a:rPr lang="ru-RU" sz="5400" b="1" dirty="0" smtClean="0"/>
            </a:br>
            <a:endParaRPr lang="ru-R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</a:t>
            </a:r>
            <a:endParaRPr lang="ru-RU" sz="5400" b="1" dirty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6858000"/>
            <a:ext cx="7929618" cy="5801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836712"/>
            <a:ext cx="7858180" cy="518457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Что вы понимаете под     классификацией? </a:t>
            </a:r>
          </a:p>
          <a:p>
            <a:r>
              <a:rPr lang="ru-RU" sz="36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Классификации  каких химических объектов вам известны? </a:t>
            </a:r>
          </a:p>
          <a:p>
            <a:r>
              <a:rPr lang="ru-RU" sz="36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Почему существует несколько классификаций веществ?</a:t>
            </a:r>
          </a:p>
          <a:p>
            <a:r>
              <a:rPr lang="ru-RU" sz="36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По каким двум разным основаниям их классифицируют? </a:t>
            </a:r>
            <a:endParaRPr lang="ru-RU" sz="3600" dirty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683568" y="-45719"/>
            <a:ext cx="792961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 txBox="1">
            <a:spLocks noGrp="1"/>
          </p:cNvSpPr>
          <p:nvPr>
            <p:ph idx="1"/>
          </p:nvPr>
        </p:nvSpPr>
        <p:spPr>
          <a:xfrm>
            <a:off x="1043608" y="1844824"/>
            <a:ext cx="7273180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S  + O</a:t>
            </a:r>
            <a:r>
              <a:rPr lang="en-US" sz="6000" b="1" baseline="-250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</a:t>
            </a:r>
            <a:r>
              <a:rPr lang="en-US" sz="6000" b="1" dirty="0" smtClean="0">
                <a:solidFill>
                  <a:srgbClr val="D60093"/>
                </a:solidFill>
              </a:rPr>
              <a:t>S O</a:t>
            </a:r>
            <a:r>
              <a:rPr lang="en-US" sz="6000" b="1" baseline="-25000" dirty="0" smtClean="0">
                <a:solidFill>
                  <a:srgbClr val="D60093"/>
                </a:solidFill>
              </a:rPr>
              <a:t>2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3933056"/>
            <a:ext cx="7272808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Cu(OH)</a:t>
            </a:r>
            <a:r>
              <a:rPr lang="en-US" sz="6000" b="1" baseline="-250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</a:t>
            </a:r>
            <a:r>
              <a:rPr lang="en-US" sz="6000" b="1" dirty="0" err="1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CuO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b="1" dirty="0" smtClean="0">
                <a:solidFill>
                  <a:srgbClr val="D60093"/>
                </a:solidFill>
              </a:rPr>
              <a:t>+ H</a:t>
            </a:r>
            <a:r>
              <a:rPr lang="en-US" sz="6000" b="1" baseline="-25000" dirty="0" smtClean="0">
                <a:solidFill>
                  <a:srgbClr val="D60093"/>
                </a:solidFill>
              </a:rPr>
              <a:t>2</a:t>
            </a:r>
            <a:r>
              <a:rPr lang="en-US" sz="6000" b="1" dirty="0" smtClean="0">
                <a:solidFill>
                  <a:srgbClr val="D60093"/>
                </a:solidFill>
              </a:rPr>
              <a:t>O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4283968" y="2204864"/>
            <a:ext cx="864096" cy="360040"/>
          </a:xfrm>
          <a:prstGeom prst="mathEqual">
            <a:avLst/>
          </a:prstGeom>
          <a:solidFill>
            <a:srgbClr val="C00000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3851920" y="4293096"/>
            <a:ext cx="792088" cy="288032"/>
          </a:xfrm>
          <a:prstGeom prst="mathEqual">
            <a:avLst/>
          </a:prstGeom>
          <a:solidFill>
            <a:srgbClr val="C00000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29618" cy="144016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Лабораторные опыты. 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ru-RU" sz="5400" b="1" dirty="0" smtClean="0"/>
              <a:t>Учебник § 20 стр. 71</a:t>
            </a:r>
            <a:endParaRPr lang="ru-RU" sz="5400" b="1" dirty="0"/>
          </a:p>
        </p:txBody>
      </p:sp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611560" y="2492896"/>
            <a:ext cx="7858180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CuCl</a:t>
            </a:r>
            <a:r>
              <a:rPr lang="en-US" sz="6000" b="1" baseline="-250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+ Fe       </a:t>
            </a:r>
            <a:r>
              <a:rPr lang="en-US" sz="6000" b="1" dirty="0" smtClean="0">
                <a:solidFill>
                  <a:srgbClr val="D60093"/>
                </a:solidFill>
              </a:rPr>
              <a:t>FeCl</a:t>
            </a:r>
            <a:r>
              <a:rPr lang="en-US" sz="6000" b="1" baseline="-25000" dirty="0" smtClean="0">
                <a:solidFill>
                  <a:srgbClr val="D60093"/>
                </a:solidFill>
              </a:rPr>
              <a:t>2 </a:t>
            </a:r>
            <a:r>
              <a:rPr lang="en-US" sz="6000" b="1" dirty="0" smtClean="0">
                <a:solidFill>
                  <a:srgbClr val="D60093"/>
                </a:solidFill>
              </a:rPr>
              <a:t> + Cu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Равно 4"/>
          <p:cNvSpPr/>
          <p:nvPr/>
        </p:nvSpPr>
        <p:spPr>
          <a:xfrm>
            <a:off x="4067944" y="2852936"/>
            <a:ext cx="648072" cy="360040"/>
          </a:xfrm>
          <a:prstGeom prst="mathEqual">
            <a:avLst/>
          </a:prstGeom>
          <a:solidFill>
            <a:srgbClr val="C00000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509120"/>
            <a:ext cx="7560840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CuO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+ </a:t>
            </a:r>
            <a:r>
              <a:rPr lang="en-US" sz="6000" b="1" dirty="0" err="1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HCl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n-US" sz="6000" b="1" dirty="0" smtClean="0">
                <a:solidFill>
                  <a:srgbClr val="D60093"/>
                </a:solidFill>
              </a:rPr>
              <a:t>CuCl</a:t>
            </a:r>
            <a:r>
              <a:rPr lang="en-US" sz="6000" b="1" baseline="-25000" dirty="0" smtClean="0">
                <a:solidFill>
                  <a:srgbClr val="D60093"/>
                </a:solidFill>
              </a:rPr>
              <a:t>2 </a:t>
            </a:r>
            <a:r>
              <a:rPr lang="en-US" sz="6000" b="1" dirty="0" smtClean="0">
                <a:solidFill>
                  <a:srgbClr val="D60093"/>
                </a:solidFill>
              </a:rPr>
              <a:t>+H</a:t>
            </a:r>
            <a:r>
              <a:rPr lang="en-US" sz="6000" b="1" baseline="-25000" dirty="0" smtClean="0">
                <a:solidFill>
                  <a:srgbClr val="D60093"/>
                </a:solidFill>
              </a:rPr>
              <a:t>2</a:t>
            </a:r>
            <a:r>
              <a:rPr lang="en-US" sz="6000" b="1" dirty="0" smtClean="0">
                <a:solidFill>
                  <a:srgbClr val="D60093"/>
                </a:solidFill>
              </a:rPr>
              <a:t>O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4067944" y="4869160"/>
            <a:ext cx="648072" cy="360040"/>
          </a:xfrm>
          <a:prstGeom prst="mathEqual">
            <a:avLst/>
          </a:prstGeom>
          <a:solidFill>
            <a:srgbClr val="C00000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Реакция соединения</a:t>
            </a:r>
            <a:endParaRPr lang="ru-RU" sz="5400" b="1" dirty="0"/>
          </a:p>
        </p:txBody>
      </p:sp>
      <p:pic>
        <p:nvPicPr>
          <p:cNvPr id="4" name="Содержимое 3" descr="соед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3212976"/>
            <a:ext cx="5616624" cy="1497767"/>
          </a:xfrm>
        </p:spPr>
      </p:pic>
      <p:sp>
        <p:nvSpPr>
          <p:cNvPr id="6" name="TextBox 5"/>
          <p:cNvSpPr txBox="1"/>
          <p:nvPr/>
        </p:nvSpPr>
        <p:spPr>
          <a:xfrm>
            <a:off x="1619672" y="2060848"/>
            <a:ext cx="5328592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A  +   B         </a:t>
            </a:r>
            <a:r>
              <a:rPr lang="en-US" sz="6000" b="1" dirty="0" smtClean="0">
                <a:solidFill>
                  <a:srgbClr val="D60093"/>
                </a:solidFill>
              </a:rPr>
              <a:t>AB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427984" y="2564904"/>
            <a:ext cx="936104" cy="0"/>
          </a:xfrm>
          <a:prstGeom prst="straightConnector1">
            <a:avLst/>
          </a:prstGeom>
          <a:ln w="57150">
            <a:solidFill>
              <a:srgbClr val="D6009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59632" y="4725144"/>
            <a:ext cx="6408712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mA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+ </a:t>
            </a:r>
            <a:r>
              <a:rPr lang="en-US" sz="6000" b="1" dirty="0" err="1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mB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m </a:t>
            </a:r>
            <a:r>
              <a:rPr lang="en-US" sz="6000" b="1" dirty="0" smtClean="0">
                <a:solidFill>
                  <a:srgbClr val="D60093"/>
                </a:solidFill>
              </a:rPr>
              <a:t>AB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4644008" y="5085184"/>
            <a:ext cx="648072" cy="360040"/>
          </a:xfrm>
          <a:prstGeom prst="mathEqual">
            <a:avLst/>
          </a:prstGeom>
          <a:solidFill>
            <a:srgbClr val="C00000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Реакция разложения</a:t>
            </a:r>
            <a:endParaRPr lang="ru-RU" sz="5400" b="1" dirty="0"/>
          </a:p>
        </p:txBody>
      </p:sp>
      <p:pic>
        <p:nvPicPr>
          <p:cNvPr id="4" name="Содержимое 3" descr="разлож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3212976"/>
            <a:ext cx="6336704" cy="1213107"/>
          </a:xfrm>
        </p:spPr>
      </p:pic>
      <p:cxnSp>
        <p:nvCxnSpPr>
          <p:cNvPr id="7" name="Прямая со стрелкой 6"/>
          <p:cNvCxnSpPr/>
          <p:nvPr/>
        </p:nvCxnSpPr>
        <p:spPr>
          <a:xfrm>
            <a:off x="3275856" y="2348880"/>
            <a:ext cx="1224136" cy="0"/>
          </a:xfrm>
          <a:prstGeom prst="straightConnector1">
            <a:avLst/>
          </a:prstGeom>
          <a:ln w="57150">
            <a:solidFill>
              <a:srgbClr val="D6009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47664" y="1988840"/>
            <a:ext cx="6192688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D60093"/>
                </a:solidFill>
              </a:rPr>
              <a:t>  AB           A   +   B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347864" y="2564904"/>
            <a:ext cx="936104" cy="0"/>
          </a:xfrm>
          <a:prstGeom prst="straightConnector1">
            <a:avLst/>
          </a:prstGeom>
          <a:ln w="57150">
            <a:solidFill>
              <a:srgbClr val="D6009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19672" y="4797152"/>
            <a:ext cx="6264696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rgbClr val="D60093"/>
                </a:solidFill>
              </a:rPr>
              <a:t>mAB</a:t>
            </a:r>
            <a:r>
              <a:rPr lang="en-US" sz="6000" b="1" dirty="0" smtClean="0">
                <a:solidFill>
                  <a:srgbClr val="D60093"/>
                </a:solidFill>
              </a:rPr>
              <a:t>       </a:t>
            </a:r>
            <a:r>
              <a:rPr lang="en-US" sz="6000" b="1" dirty="0" err="1" smtClean="0">
                <a:solidFill>
                  <a:srgbClr val="D60093"/>
                </a:solidFill>
              </a:rPr>
              <a:t>mA</a:t>
            </a:r>
            <a:r>
              <a:rPr lang="en-US" sz="6000" b="1" dirty="0" smtClean="0">
                <a:solidFill>
                  <a:srgbClr val="D60093"/>
                </a:solidFill>
              </a:rPr>
              <a:t>  + </a:t>
            </a:r>
            <a:r>
              <a:rPr lang="en-US" sz="6000" b="1" dirty="0" err="1" smtClean="0">
                <a:solidFill>
                  <a:srgbClr val="D60093"/>
                </a:solidFill>
              </a:rPr>
              <a:t>mB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3491880" y="5157192"/>
            <a:ext cx="648072" cy="360040"/>
          </a:xfrm>
          <a:prstGeom prst="mathEqual">
            <a:avLst/>
          </a:prstGeom>
          <a:solidFill>
            <a:srgbClr val="C00000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Реакция замещения</a:t>
            </a:r>
            <a:endParaRPr lang="ru-RU" sz="5400" b="1" dirty="0"/>
          </a:p>
        </p:txBody>
      </p:sp>
      <p:pic>
        <p:nvPicPr>
          <p:cNvPr id="4" name="Содержимое 3" descr="замещ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3068960"/>
            <a:ext cx="7488832" cy="1296144"/>
          </a:xfrm>
        </p:spPr>
      </p:pic>
      <p:sp>
        <p:nvSpPr>
          <p:cNvPr id="6" name="TextBox 5"/>
          <p:cNvSpPr txBox="1"/>
          <p:nvPr/>
        </p:nvSpPr>
        <p:spPr>
          <a:xfrm>
            <a:off x="971600" y="1772816"/>
            <a:ext cx="7272808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AB   +   C         A  +  </a:t>
            </a:r>
            <a:r>
              <a:rPr lang="en-US" sz="6000" b="1" dirty="0" smtClean="0">
                <a:solidFill>
                  <a:srgbClr val="D60093"/>
                </a:solidFill>
              </a:rPr>
              <a:t>CB</a:t>
            </a:r>
            <a:r>
              <a:rPr lang="en-US" sz="6000" b="1" baseline="-25000" dirty="0" smtClean="0">
                <a:solidFill>
                  <a:srgbClr val="D60093"/>
                </a:solidFill>
              </a:rPr>
              <a:t> </a:t>
            </a:r>
            <a:r>
              <a:rPr lang="en-US" sz="6000" b="1" dirty="0" smtClean="0">
                <a:solidFill>
                  <a:srgbClr val="D60093"/>
                </a:solidFill>
              </a:rPr>
              <a:t> 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067944" y="2348880"/>
            <a:ext cx="936104" cy="0"/>
          </a:xfrm>
          <a:prstGeom prst="straightConnector1">
            <a:avLst/>
          </a:prstGeom>
          <a:ln w="57150">
            <a:solidFill>
              <a:srgbClr val="D6009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43608" y="4653136"/>
            <a:ext cx="7344816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mAB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+ </a:t>
            </a:r>
            <a:r>
              <a:rPr lang="en-US" sz="6000" b="1" dirty="0" err="1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mC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</a:t>
            </a:r>
            <a:r>
              <a:rPr lang="en-US" sz="6000" b="1" dirty="0" err="1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mA</a:t>
            </a:r>
            <a:r>
              <a:rPr lang="en-US" sz="6000" b="1" baseline="-25000" dirty="0" smtClean="0">
                <a:solidFill>
                  <a:srgbClr val="D60093"/>
                </a:solidFill>
              </a:rPr>
              <a:t> </a:t>
            </a:r>
            <a:r>
              <a:rPr lang="en-US" sz="6000" b="1" dirty="0" smtClean="0">
                <a:solidFill>
                  <a:srgbClr val="D60093"/>
                </a:solidFill>
              </a:rPr>
              <a:t>+</a:t>
            </a:r>
            <a:r>
              <a:rPr lang="en-US" sz="6000" b="1" dirty="0" err="1" smtClean="0">
                <a:solidFill>
                  <a:srgbClr val="D60093"/>
                </a:solidFill>
              </a:rPr>
              <a:t>mCB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4355976" y="5013176"/>
            <a:ext cx="648072" cy="360040"/>
          </a:xfrm>
          <a:prstGeom prst="mathEqual">
            <a:avLst/>
          </a:prstGeom>
          <a:solidFill>
            <a:srgbClr val="C00000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Цель урока</a:t>
            </a:r>
            <a:endParaRPr lang="ru-R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закрепить сформированные представления о химических реакциях и их уравнениях в свете атомно-молекулярного учения и с позиций закона сохранения массы веществ; </a:t>
            </a:r>
          </a:p>
          <a:p>
            <a:r>
              <a:rPr lang="ru-RU" sz="36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сформировать представления о классификации химических реакций</a:t>
            </a:r>
            <a:endParaRPr lang="ru-RU" sz="3600" dirty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Реакция обмена</a:t>
            </a:r>
            <a:endParaRPr lang="ru-RU" sz="5400" b="1" dirty="0"/>
          </a:p>
        </p:txBody>
      </p:sp>
      <p:pic>
        <p:nvPicPr>
          <p:cNvPr id="4" name="Содержимое 3" descr="обмен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068960"/>
            <a:ext cx="7782007" cy="1224136"/>
          </a:xfrm>
        </p:spPr>
      </p:pic>
      <p:cxnSp>
        <p:nvCxnSpPr>
          <p:cNvPr id="7" name="Прямая со стрелкой 6"/>
          <p:cNvCxnSpPr/>
          <p:nvPr/>
        </p:nvCxnSpPr>
        <p:spPr>
          <a:xfrm>
            <a:off x="3347864" y="2348880"/>
            <a:ext cx="1224136" cy="0"/>
          </a:xfrm>
          <a:prstGeom prst="straightConnector1">
            <a:avLst/>
          </a:prstGeom>
          <a:ln w="57150">
            <a:solidFill>
              <a:srgbClr val="D6009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5576" y="1772816"/>
            <a:ext cx="7632848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D60093"/>
                </a:solidFill>
              </a:rPr>
              <a:t>  AB + CD          CB  + AD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067944" y="2276872"/>
            <a:ext cx="936104" cy="0"/>
          </a:xfrm>
          <a:prstGeom prst="straightConnector1">
            <a:avLst/>
          </a:prstGeom>
          <a:ln w="57150">
            <a:solidFill>
              <a:srgbClr val="D6009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7584" y="4437112"/>
            <a:ext cx="7560840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rgbClr val="D60093"/>
                </a:solidFill>
              </a:rPr>
              <a:t>mAB+mCD</a:t>
            </a:r>
            <a:r>
              <a:rPr lang="en-US" sz="6000" b="1" dirty="0" smtClean="0">
                <a:solidFill>
                  <a:srgbClr val="D60093"/>
                </a:solidFill>
              </a:rPr>
              <a:t>   </a:t>
            </a:r>
            <a:r>
              <a:rPr lang="en-US" sz="6000" b="1" dirty="0" err="1" smtClean="0">
                <a:solidFill>
                  <a:srgbClr val="D60093"/>
                </a:solidFill>
              </a:rPr>
              <a:t>mCB+mAD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4355976" y="4797152"/>
            <a:ext cx="504056" cy="432048"/>
          </a:xfrm>
          <a:prstGeom prst="mathEqual">
            <a:avLst/>
          </a:prstGeom>
          <a:solidFill>
            <a:srgbClr val="C00000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27584" y="1988840"/>
            <a:ext cx="7929618" cy="1006137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Тесты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858000"/>
            <a:ext cx="7858180" cy="72008"/>
          </a:xfrm>
        </p:spPr>
        <p:txBody>
          <a:bodyPr>
            <a:normAutofit fontScale="25000" lnSpcReduction="20000"/>
          </a:bodyPr>
          <a:lstStyle/>
          <a:p>
            <a:endParaRPr lang="ru-RU" sz="2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929618" cy="2002234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4000" b="1" dirty="0" smtClean="0"/>
              <a:t>1. Реакция получения водорода и кислорода из воды под действием электрического тока является</a:t>
            </a:r>
            <a:endParaRPr lang="ru-RU" sz="40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619672" y="2780928"/>
            <a:ext cx="7858180" cy="324036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1) реакцией разложения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2) реакцией замещения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3) реакцией обмена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4) реакцией соединения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2961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2. При горении дров в костре проходит химическая реакция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483768" y="2348880"/>
            <a:ext cx="5472608" cy="377301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D60093"/>
                </a:solidFill>
                <a:ea typeface="+mj-ea"/>
                <a:cs typeface="+mj-cs"/>
              </a:rPr>
              <a:t>1) соединения</a:t>
            </a:r>
          </a:p>
          <a:p>
            <a:r>
              <a:rPr lang="ru-RU" sz="4000" b="1" dirty="0" smtClean="0">
                <a:solidFill>
                  <a:srgbClr val="D60093"/>
                </a:solidFill>
                <a:ea typeface="+mj-ea"/>
                <a:cs typeface="+mj-cs"/>
              </a:rPr>
              <a:t>2) разложения</a:t>
            </a:r>
          </a:p>
          <a:p>
            <a:r>
              <a:rPr lang="ru-RU" sz="4000" b="1" dirty="0" smtClean="0">
                <a:solidFill>
                  <a:srgbClr val="D60093"/>
                </a:solidFill>
                <a:ea typeface="+mj-ea"/>
                <a:cs typeface="+mj-cs"/>
              </a:rPr>
              <a:t>3) обмена</a:t>
            </a:r>
          </a:p>
          <a:p>
            <a:r>
              <a:rPr lang="ru-RU" sz="4000" b="1" dirty="0" smtClean="0">
                <a:solidFill>
                  <a:srgbClr val="D60093"/>
                </a:solidFill>
                <a:ea typeface="+mj-ea"/>
                <a:cs typeface="+mj-cs"/>
              </a:rPr>
              <a:t>4) замещения</a:t>
            </a:r>
          </a:p>
          <a:p>
            <a:endParaRPr lang="ru-RU" sz="4000" b="1" dirty="0" smtClean="0"/>
          </a:p>
          <a:p>
            <a:endParaRPr lang="ru-RU" sz="4000" b="1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929618" cy="172819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3. Простое и сложное вещество    можно получить  в результате реакции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699792" y="2636912"/>
            <a:ext cx="5400600" cy="32403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1) замещения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2) разложения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3) обмена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4) соединения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92961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4. Между двумя сложными веществами возможны реакции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59632" y="2276872"/>
            <a:ext cx="6958588" cy="326895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1) разложения и обмена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2) замещения и разложения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3) замещения и соединения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4) соединения и обмена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29618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5. К реакции обмена относится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1628800"/>
            <a:ext cx="7858180" cy="45259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1) воспламенение спички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2)ржавление железа под действием кислотных дождей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3) взаимодействие питьевой соды и уксусной кислоты</a:t>
            </a:r>
          </a:p>
          <a:p>
            <a:r>
              <a:rPr lang="ru-RU" sz="4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4) скисание молока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929618" cy="1143000"/>
          </a:xfrm>
        </p:spPr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ru-RU" sz="44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Учебник § 20 № 3,4.</a:t>
            </a:r>
          </a:p>
          <a:p>
            <a:pPr>
              <a:buNone/>
            </a:pPr>
            <a:endParaRPr lang="ru-RU" sz="44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852936"/>
            <a:ext cx="7929618" cy="1143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Химическая реакция</a:t>
            </a:r>
            <a:endParaRPr lang="ru-RU" sz="5400" b="1" dirty="0"/>
          </a:p>
        </p:txBody>
      </p:sp>
      <p:pic>
        <p:nvPicPr>
          <p:cNvPr id="5" name="Содержимое 4" descr="хим р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7858125" cy="2485323"/>
          </a:xfrm>
        </p:spPr>
      </p:pic>
      <p:sp>
        <p:nvSpPr>
          <p:cNvPr id="6" name="TextBox 5"/>
          <p:cNvSpPr txBox="1"/>
          <p:nvPr/>
        </p:nvSpPr>
        <p:spPr>
          <a:xfrm>
            <a:off x="1043608" y="4581128"/>
            <a:ext cx="7272808" cy="10156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2H</a:t>
            </a:r>
            <a:r>
              <a:rPr lang="en-US" sz="6000" b="1" baseline="-25000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O            </a:t>
            </a:r>
            <a:r>
              <a:rPr lang="en-US" sz="6000" b="1" dirty="0" smtClean="0">
                <a:solidFill>
                  <a:srgbClr val="D60093"/>
                </a:solidFill>
              </a:rPr>
              <a:t>2H</a:t>
            </a:r>
            <a:r>
              <a:rPr lang="en-US" sz="6000" b="1" baseline="-25000" dirty="0" smtClean="0">
                <a:solidFill>
                  <a:srgbClr val="D60093"/>
                </a:solidFill>
              </a:rPr>
              <a:t>2 </a:t>
            </a:r>
            <a:r>
              <a:rPr lang="en-US" sz="6000" b="1" dirty="0" smtClean="0">
                <a:solidFill>
                  <a:srgbClr val="D60093"/>
                </a:solidFill>
              </a:rPr>
              <a:t> + O</a:t>
            </a:r>
            <a:r>
              <a:rPr lang="en-US" sz="6000" b="1" baseline="-25000" dirty="0" smtClean="0">
                <a:solidFill>
                  <a:srgbClr val="D60093"/>
                </a:solidFill>
              </a:rPr>
              <a:t>2</a:t>
            </a:r>
            <a:r>
              <a:rPr lang="en-US" sz="6000" b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     </a:t>
            </a:r>
            <a:endParaRPr lang="ru-RU" sz="6000" b="1" dirty="0" smtClean="0">
              <a:solidFill>
                <a:srgbClr val="D6009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3</a:t>
            </a:fld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563888" y="5013176"/>
            <a:ext cx="72008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63888" y="5229200"/>
            <a:ext cx="72008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929618" cy="410445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Признаки</a:t>
            </a:r>
            <a:br>
              <a:rPr lang="ru-RU" sz="6000" b="1" dirty="0" smtClean="0"/>
            </a:br>
            <a:r>
              <a:rPr lang="ru-RU" sz="6000" b="1" dirty="0" smtClean="0"/>
              <a:t> </a:t>
            </a:r>
            <a:br>
              <a:rPr lang="ru-RU" sz="6000" b="1" dirty="0" smtClean="0"/>
            </a:br>
            <a:r>
              <a:rPr lang="ru-RU" sz="6000" b="1" dirty="0" smtClean="0"/>
              <a:t>химических</a:t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 реакций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971600" y="6858000"/>
            <a:ext cx="785818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7929618" cy="108012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Выделение света</a:t>
            </a:r>
            <a:br>
              <a:rPr lang="ru-RU" sz="5400" b="1" dirty="0" smtClean="0"/>
            </a:br>
            <a:endParaRPr lang="ru-RU" sz="5400" b="1" dirty="0"/>
          </a:p>
        </p:txBody>
      </p:sp>
      <p:pic>
        <p:nvPicPr>
          <p:cNvPr id="4" name="Содержимое 3" descr="выделение свет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556792"/>
            <a:ext cx="4021175" cy="4097406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Выделение тепла</a:t>
            </a:r>
            <a:endParaRPr lang="ru-RU" sz="5400" b="1" dirty="0"/>
          </a:p>
        </p:txBody>
      </p:sp>
      <p:pic>
        <p:nvPicPr>
          <p:cNvPr id="6" name="Содержимое 5" descr="выд тепл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72816"/>
            <a:ext cx="4809844" cy="4039641"/>
          </a:xfr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Выделение газа</a:t>
            </a:r>
            <a:endParaRPr lang="ru-RU" sz="5400" b="1" dirty="0"/>
          </a:p>
        </p:txBody>
      </p:sp>
      <p:pic>
        <p:nvPicPr>
          <p:cNvPr id="4" name="Содержимое 3" descr="газ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772816"/>
            <a:ext cx="4353637" cy="4108936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Образование осадка</a:t>
            </a:r>
            <a:endParaRPr lang="ru-RU" sz="5400" b="1" dirty="0"/>
          </a:p>
        </p:txBody>
      </p:sp>
      <p:pic>
        <p:nvPicPr>
          <p:cNvPr id="4" name="Содержимое 3" descr="осадо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3662" y="1814478"/>
            <a:ext cx="4516676" cy="4097406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м цвет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412776"/>
            <a:ext cx="3944945" cy="432568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92961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Изменение цвета</a:t>
            </a:r>
            <a:endParaRPr lang="ru-RU" sz="5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26BA-FE90-4795-AAAA-69635F0B8A8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ипы реакций Юшин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8F42B2D-C424-48C3-8C8D-02AD688B82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типы реакций Юшина</Template>
  <TotalTime>564</TotalTime>
  <Words>373</Words>
  <Application>Microsoft Office PowerPoint</Application>
  <PresentationFormat>Экран (4:3)</PresentationFormat>
  <Paragraphs>103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типы реакций Юшина</vt:lpstr>
      <vt:lpstr>Типы химических реакций</vt:lpstr>
      <vt:lpstr>Цель урока</vt:lpstr>
      <vt:lpstr>Химическая реакция</vt:lpstr>
      <vt:lpstr>Признаки   химических   реакций</vt:lpstr>
      <vt:lpstr>Выделение света </vt:lpstr>
      <vt:lpstr>Выделение тепла</vt:lpstr>
      <vt:lpstr>Выделение газа</vt:lpstr>
      <vt:lpstr>Образование осадка</vt:lpstr>
      <vt:lpstr>Изменение цвета</vt:lpstr>
      <vt:lpstr>Изменение запаха</vt:lpstr>
      <vt:lpstr>Классификация</vt:lpstr>
      <vt:lpstr>Карл Линней (1707 – 1778 гг.)</vt:lpstr>
      <vt:lpstr>По какому основанию следует классифицировать    химические реакции?  </vt:lpstr>
      <vt:lpstr>Слайд 14</vt:lpstr>
      <vt:lpstr>Слайд 15</vt:lpstr>
      <vt:lpstr>Лабораторные опыты.  Учебник § 20 стр. 71</vt:lpstr>
      <vt:lpstr>Реакция соединения</vt:lpstr>
      <vt:lpstr>Реакция разложения</vt:lpstr>
      <vt:lpstr>Реакция замещения</vt:lpstr>
      <vt:lpstr>Реакция обмена</vt:lpstr>
      <vt:lpstr>Тесты</vt:lpstr>
      <vt:lpstr>1. Реакция получения водорода и кислорода из воды под действием электрического тока является</vt:lpstr>
      <vt:lpstr>2. При горении дров в костре проходит химическая реакция</vt:lpstr>
      <vt:lpstr>3. Простое и сложное вещество    можно получить  в результате реакции</vt:lpstr>
      <vt:lpstr>4. Между двумя сложными веществами возможны реакции</vt:lpstr>
      <vt:lpstr>5. К реакции обмена относится</vt:lpstr>
      <vt:lpstr>Домашнее задание</vt:lpstr>
      <vt:lpstr>Спасибо за внимание!</vt:lpstr>
    </vt:vector>
  </TitlesOfParts>
  <Company>ГБОУ СОШ № 212 Санкт-Петербург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химических реакций</dc:title>
  <dc:subject>Химические реакции</dc:subject>
  <dc:creator>Юшина Валентина Анатольевна; 212 школа Санкт-Петербург</dc:creator>
  <cp:keywords>Классификация, соединение, разложение, замещение, реакция обмена</cp:keywords>
  <cp:lastModifiedBy>Химия</cp:lastModifiedBy>
  <cp:revision>3</cp:revision>
  <dcterms:created xsi:type="dcterms:W3CDTF">2015-07-03T11:08:22Z</dcterms:created>
  <dcterms:modified xsi:type="dcterms:W3CDTF">2020-07-14T00:51:45Z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TC103899649990</vt:lpwstr>
  </property>
</Properties>
</file>