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4" r:id="rId5"/>
    <p:sldId id="282" r:id="rId6"/>
    <p:sldId id="283" r:id="rId7"/>
    <p:sldId id="265" r:id="rId8"/>
    <p:sldId id="285" r:id="rId9"/>
    <p:sldId id="266" r:id="rId10"/>
    <p:sldId id="286" r:id="rId11"/>
    <p:sldId id="267" r:id="rId12"/>
    <p:sldId id="287" r:id="rId13"/>
    <p:sldId id="289" r:id="rId14"/>
    <p:sldId id="290" r:id="rId15"/>
    <p:sldId id="288" r:id="rId16"/>
    <p:sldId id="281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749" y="-1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FF0000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F47D6-8F6D-4CCE-A7BF-7FE2BCAFD667}" type="datetimeFigureOut">
              <a:rPr lang="en-US"/>
              <a:pPr>
                <a:defRPr/>
              </a:pPr>
              <a:t>5/26/2019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ED423-8FA5-4DFD-BA75-8049B551F3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1C793-7AC3-4871-9D71-27DF5FAE8C0B}" type="datetimeFigureOut">
              <a:rPr lang="en-US"/>
              <a:pPr>
                <a:defRPr/>
              </a:pPr>
              <a:t>5/26/2019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8441D-8488-4F10-8781-6626E75FB8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ADC4C-504A-4229-B71B-71E92E289DB5}" type="datetimeFigureOut">
              <a:rPr lang="en-US"/>
              <a:pPr>
                <a:defRPr/>
              </a:pPr>
              <a:t>5/26/2019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6B998-A237-4068-A7D7-0E8EF527D9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01F00-C9F1-482B-8F94-6B4AF87A7515}" type="datetimeFigureOut">
              <a:rPr lang="en-US"/>
              <a:pPr>
                <a:defRPr/>
              </a:pPr>
              <a:t>5/26/2019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8390B-3AC2-4CD8-B473-7D74997827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64317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14298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FF0066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FC6F2-4B10-46CA-889D-C544685608E7}" type="datetimeFigureOut">
              <a:rPr lang="en-US"/>
              <a:pPr>
                <a:defRPr/>
              </a:pPr>
              <a:t>5/26/2019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971C1-3E50-4268-9B9F-A81078864B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472" y="1600200"/>
            <a:ext cx="392432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92432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83CAC-B848-43B1-B52F-76143D55A5E4}" type="datetimeFigureOut">
              <a:rPr lang="en-US"/>
              <a:pPr>
                <a:defRPr/>
              </a:pPr>
              <a:t>5/26/2019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8D752-9D0A-43CB-8B35-FB0F9F8C8F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8B424-079F-49F8-9BD4-EB9C2F989CCB}" type="datetimeFigureOut">
              <a:rPr lang="en-US"/>
              <a:pPr>
                <a:defRPr/>
              </a:pPr>
              <a:t>5/26/2019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33F14-4332-4A3A-B5A6-37E4F0105C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CBF6D-1901-4518-B125-42A0FC2F0D64}" type="datetimeFigureOut">
              <a:rPr lang="en-US"/>
              <a:pPr>
                <a:defRPr/>
              </a:pPr>
              <a:t>5/26/2019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69032-2A6C-4739-8B6B-783CFB3AE3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8A2C3-D9F6-490F-A0DB-E3223BBBE1BA}" type="datetimeFigureOut">
              <a:rPr lang="en-US"/>
              <a:pPr>
                <a:defRPr/>
              </a:pPr>
              <a:t>5/26/2019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8DB6F-DE8E-4DC4-BDB6-B9D81C91FC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FDA843-E077-46AE-A785-B2B7053BE5A7}" type="datetimeFigureOut">
              <a:rPr lang="en-US"/>
              <a:pPr>
                <a:defRPr/>
              </a:pPr>
              <a:t>5/26/2019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97828-304B-44CB-8B35-619E6B2976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7EAA4-42D4-46BB-B896-49D42B1BF6B0}" type="datetimeFigureOut">
              <a:rPr lang="en-US"/>
              <a:pPr>
                <a:defRPr/>
              </a:pPr>
              <a:t>5/26/2019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10782-138D-450D-B739-D6BDB77EC0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71500" y="274638"/>
            <a:ext cx="8001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71500" y="1600200"/>
            <a:ext cx="8001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984A7D3-5CE4-4990-947B-58901CBEEB50}" type="datetimeFigureOut">
              <a:rPr lang="en-US"/>
              <a:pPr>
                <a:defRPr/>
              </a:pPr>
              <a:t>5/26/2019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7C66B00-BC3F-4DDD-909E-DE97F67D74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00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smtClean="0"/>
              <a:t>СОСТАВЛЕНИЕ  ЗАГАДОК</a:t>
            </a:r>
            <a:br>
              <a:rPr lang="ru-RU" sz="4000" b="1" smtClean="0"/>
            </a:br>
            <a:r>
              <a:rPr lang="ru-RU" sz="4000" b="1" smtClean="0"/>
              <a:t> как средство развития речи</a:t>
            </a:r>
            <a:r>
              <a:rPr lang="ru-RU" sz="4000" b="1" smtClean="0">
                <a:latin typeface="Arial" charset="0"/>
              </a:rPr>
              <a:t/>
            </a:r>
            <a:br>
              <a:rPr lang="ru-RU" sz="4000" b="1" smtClean="0">
                <a:latin typeface="Arial" charset="0"/>
              </a:rPr>
            </a:br>
            <a:r>
              <a:rPr lang="ru-RU" sz="4000" b="1" smtClean="0">
                <a:latin typeface="Arial" charset="0"/>
              </a:rPr>
              <a:t> (</a:t>
            </a:r>
            <a:r>
              <a:rPr lang="ru-RU" sz="4000" b="1" smtClean="0"/>
              <a:t>с</a:t>
            </a:r>
            <a:r>
              <a:rPr lang="ru-RU" sz="4000" b="1" smtClean="0">
                <a:latin typeface="Arial" charset="0"/>
              </a:rPr>
              <a:t> элементами</a:t>
            </a:r>
            <a:r>
              <a:rPr lang="ru-RU" sz="4000" b="1" smtClean="0"/>
              <a:t> ТРИЗ</a:t>
            </a:r>
            <a:r>
              <a:rPr lang="ru-RU" sz="4000" b="1" smtClean="0">
                <a:latin typeface="Arial" charset="0"/>
              </a:rPr>
              <a:t>)</a:t>
            </a:r>
            <a:r>
              <a:rPr lang="ru-RU" sz="4000" b="1" smtClean="0"/>
              <a:t> </a:t>
            </a:r>
            <a:endParaRPr lang="en-US" sz="4000" b="1" smtClean="0"/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Воспитатель первой квалификационной категории</a:t>
            </a:r>
          </a:p>
          <a:p>
            <a:r>
              <a:rPr lang="ru-RU" dirty="0" smtClean="0"/>
              <a:t>Поздяева Ю.В.</a:t>
            </a:r>
            <a:endParaRPr lang="en-US" dirty="0" smtClean="0"/>
          </a:p>
        </p:txBody>
      </p:sp>
      <p:sp>
        <p:nvSpPr>
          <p:cNvPr id="13315" name="Прямоугольник 4"/>
          <p:cNvSpPr>
            <a:spLocks noChangeArrowheads="1"/>
          </p:cNvSpPr>
          <p:nvPr/>
        </p:nvSpPr>
        <p:spPr bwMode="auto">
          <a:xfrm>
            <a:off x="1500188" y="714375"/>
            <a:ext cx="5572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>
                <a:latin typeface="Calibri" pitchFamily="34" charset="0"/>
              </a:rPr>
              <a:t>МБДОУ  «Детский сад №45»</a:t>
            </a:r>
            <a:endParaRPr lang="ru-RU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Проверь себя</a:t>
            </a:r>
          </a:p>
        </p:txBody>
      </p:sp>
      <p:sp>
        <p:nvSpPr>
          <p:cNvPr id="23554" name="Rectangle 1"/>
          <p:cNvSpPr>
            <a:spLocks noChangeArrowheads="1"/>
          </p:cNvSpPr>
          <p:nvPr/>
        </p:nvSpPr>
        <p:spPr bwMode="auto">
          <a:xfrm>
            <a:off x="0" y="0"/>
            <a:ext cx="2301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4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.</a:t>
            </a:r>
            <a:endParaRPr lang="ru-RU"/>
          </a:p>
        </p:txBody>
      </p:sp>
      <p:sp>
        <p:nvSpPr>
          <p:cNvPr id="23555" name="Rectangle 2"/>
          <p:cNvSpPr>
            <a:spLocks noChangeArrowheads="1"/>
          </p:cNvSpPr>
          <p:nvPr/>
        </p:nvSpPr>
        <p:spPr bwMode="auto">
          <a:xfrm>
            <a:off x="214313" y="0"/>
            <a:ext cx="2301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4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.</a:t>
            </a:r>
            <a:endParaRPr lang="ru-RU"/>
          </a:p>
        </p:txBody>
      </p:sp>
      <p:sp>
        <p:nvSpPr>
          <p:cNvPr id="23556" name="Rectangle 3"/>
          <p:cNvSpPr>
            <a:spLocks noChangeArrowheads="1"/>
          </p:cNvSpPr>
          <p:nvPr/>
        </p:nvSpPr>
        <p:spPr bwMode="auto">
          <a:xfrm>
            <a:off x="2571750" y="0"/>
            <a:ext cx="2301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4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.</a:t>
            </a:r>
            <a:endParaRPr lang="ru-RU"/>
          </a:p>
        </p:txBody>
      </p:sp>
      <p:sp>
        <p:nvSpPr>
          <p:cNvPr id="23557" name="Прямоугольник 6"/>
          <p:cNvSpPr>
            <a:spLocks noChangeArrowheads="1"/>
          </p:cNvSpPr>
          <p:nvPr/>
        </p:nvSpPr>
        <p:spPr bwMode="auto">
          <a:xfrm>
            <a:off x="1143000" y="1928813"/>
            <a:ext cx="6929438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Calibri" pitchFamily="34" charset="0"/>
                <a:cs typeface="Times New Roman" pitchFamily="18" charset="0"/>
              </a:rPr>
              <a:t> Как забор, но нельзя лазить.</a:t>
            </a:r>
            <a:endParaRPr lang="ru-RU" sz="4000"/>
          </a:p>
          <a:p>
            <a:pPr eaLnBrk="0" hangingPunct="0"/>
            <a:r>
              <a:rPr lang="en-US" sz="4000">
                <a:latin typeface="Calibri" pitchFamily="34" charset="0"/>
                <a:cs typeface="Times New Roman" pitchFamily="18" charset="0"/>
              </a:rPr>
              <a:t> </a:t>
            </a:r>
            <a:r>
              <a:rPr lang="ru-RU" sz="4000">
                <a:latin typeface="Calibri" pitchFamily="34" charset="0"/>
                <a:cs typeface="Times New Roman" pitchFamily="18" charset="0"/>
              </a:rPr>
              <a:t>Как пила, но не пилит,</a:t>
            </a:r>
            <a:endParaRPr lang="ru-RU" sz="4000"/>
          </a:p>
          <a:p>
            <a:pPr eaLnBrk="0" hangingPunct="0"/>
            <a:r>
              <a:rPr lang="en-US" sz="4000">
                <a:latin typeface="Calibri" pitchFamily="34" charset="0"/>
                <a:cs typeface="Times New Roman" pitchFamily="18" charset="0"/>
              </a:rPr>
              <a:t> </a:t>
            </a:r>
            <a:r>
              <a:rPr lang="ru-RU" sz="4000">
                <a:latin typeface="Calibri" pitchFamily="34" charset="0"/>
                <a:cs typeface="Times New Roman" pitchFamily="18" charset="0"/>
              </a:rPr>
              <a:t>Как трава, но не растёт.</a:t>
            </a:r>
            <a:endParaRPr lang="ru-RU" sz="400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1663" y="3899904"/>
            <a:ext cx="3158529" cy="1761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000125" y="714375"/>
            <a:ext cx="7143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3. Модель работы по прямой аналогии.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928688" y="1428750"/>
            <a:ext cx="72151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Объект→ Описание функций→ Прямой перенос их на объект</a:t>
            </a:r>
          </a:p>
        </p:txBody>
      </p:sp>
      <p:graphicFrame>
        <p:nvGraphicFramePr>
          <p:cNvPr id="24602" name="Group 26"/>
          <p:cNvGraphicFramePr>
            <a:graphicFrameLocks noGrp="1"/>
          </p:cNvGraphicFramePr>
          <p:nvPr/>
        </p:nvGraphicFramePr>
        <p:xfrm>
          <a:off x="1071563" y="2428875"/>
          <a:ext cx="4298950" cy="2065656"/>
        </p:xfrm>
        <a:graphic>
          <a:graphicData uri="http://schemas.openxmlformats.org/drawingml/2006/table">
            <a:tbl>
              <a:tblPr/>
              <a:tblGrid>
                <a:gridCol w="2171700"/>
                <a:gridCol w="2127250"/>
              </a:tblGrid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Что делает?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Кто  (что) делает то же  действие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Летает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Самолёт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Пищит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Мышка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Кусается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Собака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928688" y="2000250"/>
            <a:ext cx="457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Допустим, сочиняем загадку о  комаре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071563" y="4357688"/>
            <a:ext cx="65722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600" b="1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>
                <a:latin typeface="Times New Roman" pitchFamily="18" charset="0"/>
                <a:cs typeface="Times New Roman" pitchFamily="18" charset="0"/>
              </a:rPr>
              <a:t>Вставка слов – связок А, НЕ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4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0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  <p:bldP spid="8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2"/>
          <p:cNvSpPr>
            <a:spLocks noGrp="1"/>
          </p:cNvSpPr>
          <p:nvPr>
            <p:ph type="title"/>
          </p:nvPr>
        </p:nvSpPr>
        <p:spPr>
          <a:xfrm>
            <a:off x="571500" y="571500"/>
            <a:ext cx="8001000" cy="846138"/>
          </a:xfrm>
        </p:spPr>
        <p:txBody>
          <a:bodyPr/>
          <a:lstStyle/>
          <a:p>
            <a:r>
              <a:rPr lang="ru-RU" smtClean="0"/>
              <a:t>Проверь себя</a:t>
            </a:r>
          </a:p>
        </p:txBody>
      </p:sp>
      <p:sp>
        <p:nvSpPr>
          <p:cNvPr id="25602" name="Rectangle 1"/>
          <p:cNvSpPr>
            <a:spLocks noChangeArrowheads="1"/>
          </p:cNvSpPr>
          <p:nvPr/>
        </p:nvSpPr>
        <p:spPr bwMode="auto">
          <a:xfrm>
            <a:off x="1643063" y="2000250"/>
            <a:ext cx="5929312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4000">
                <a:latin typeface="Calibri" pitchFamily="34" charset="0"/>
                <a:cs typeface="Times New Roman" pitchFamily="18" charset="0"/>
              </a:rPr>
              <a:t>Летает, а не самолёт,</a:t>
            </a:r>
            <a:endParaRPr lang="ru-RU" sz="4000"/>
          </a:p>
          <a:p>
            <a:pPr eaLnBrk="0" hangingPunct="0"/>
            <a:r>
              <a:rPr lang="ru-RU" sz="4000">
                <a:latin typeface="Calibri" pitchFamily="34" charset="0"/>
                <a:cs typeface="Times New Roman" pitchFamily="18" charset="0"/>
              </a:rPr>
              <a:t>Пищит, а не мышь,</a:t>
            </a:r>
            <a:endParaRPr lang="ru-RU" sz="4000"/>
          </a:p>
          <a:p>
            <a:pPr eaLnBrk="0" hangingPunct="0"/>
            <a:r>
              <a:rPr lang="ru-RU" sz="4000">
                <a:latin typeface="Calibri" pitchFamily="34" charset="0"/>
                <a:cs typeface="Times New Roman" pitchFamily="18" charset="0"/>
              </a:rPr>
              <a:t>Кусается, а не собака.</a:t>
            </a:r>
            <a:endParaRPr lang="ru-RU" sz="4000"/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88" y="4037013"/>
            <a:ext cx="2157412" cy="159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Загадка 1</a:t>
            </a:r>
          </a:p>
        </p:txBody>
      </p:sp>
      <p:sp>
        <p:nvSpPr>
          <p:cNvPr id="27650" name="Прямоугольник 4"/>
          <p:cNvSpPr>
            <a:spLocks noChangeArrowheads="1"/>
          </p:cNvSpPr>
          <p:nvPr/>
        </p:nvSpPr>
        <p:spPr bwMode="auto">
          <a:xfrm>
            <a:off x="1285875" y="1928813"/>
            <a:ext cx="671512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Calibri" pitchFamily="34" charset="0"/>
                <a:cs typeface="Times New Roman" pitchFamily="18" charset="0"/>
              </a:rPr>
              <a:t>Высокий, а не дом,</a:t>
            </a:r>
            <a:endParaRPr lang="ru-RU" sz="4000"/>
          </a:p>
          <a:p>
            <a:pPr eaLnBrk="0" hangingPunct="0"/>
            <a:r>
              <a:rPr lang="ru-RU" sz="4000">
                <a:latin typeface="Calibri" pitchFamily="34" charset="0"/>
                <a:cs typeface="Times New Roman" pitchFamily="18" charset="0"/>
              </a:rPr>
              <a:t>Пятнистый, а не леопард,</a:t>
            </a:r>
            <a:endParaRPr lang="ru-RU" sz="4000"/>
          </a:p>
          <a:p>
            <a:pPr eaLnBrk="0" hangingPunct="0"/>
            <a:r>
              <a:rPr lang="ru-RU" sz="4000">
                <a:latin typeface="Calibri" pitchFamily="34" charset="0"/>
                <a:cs typeface="Times New Roman" pitchFamily="18" charset="0"/>
              </a:rPr>
              <a:t>Длинношеий, а не гусь. (жираф)</a:t>
            </a:r>
            <a:endParaRPr lang="ru-RU" sz="4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Загадка 2</a:t>
            </a:r>
          </a:p>
        </p:txBody>
      </p:sp>
      <p:sp>
        <p:nvSpPr>
          <p:cNvPr id="26626" name="Прямоугольник 4"/>
          <p:cNvSpPr>
            <a:spLocks noChangeArrowheads="1"/>
          </p:cNvSpPr>
          <p:nvPr/>
        </p:nvSpPr>
        <p:spPr bwMode="auto">
          <a:xfrm>
            <a:off x="1000125" y="1785938"/>
            <a:ext cx="7715250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Calibri" pitchFamily="34" charset="0"/>
                <a:cs typeface="Times New Roman" pitchFamily="18" charset="0"/>
              </a:rPr>
              <a:t>Как дорога, но бежит,</a:t>
            </a:r>
            <a:endParaRPr lang="ru-RU" sz="4000"/>
          </a:p>
          <a:p>
            <a:pPr eaLnBrk="0" hangingPunct="0"/>
            <a:r>
              <a:rPr lang="ru-RU" sz="4000">
                <a:latin typeface="Calibri" pitchFamily="34" charset="0"/>
                <a:cs typeface="Times New Roman" pitchFamily="18" charset="0"/>
              </a:rPr>
              <a:t>Как лента, но в косички не заплетёшь,</a:t>
            </a:r>
            <a:endParaRPr lang="ru-RU" sz="4000"/>
          </a:p>
          <a:p>
            <a:pPr eaLnBrk="0" hangingPunct="0"/>
            <a:r>
              <a:rPr lang="ru-RU" sz="4000">
                <a:latin typeface="Calibri" pitchFamily="34" charset="0"/>
                <a:cs typeface="Times New Roman" pitchFamily="18" charset="0"/>
              </a:rPr>
              <a:t>Как нитка, но в иголку не вденешь.</a:t>
            </a:r>
          </a:p>
          <a:p>
            <a:pPr eaLnBrk="0" hangingPunct="0"/>
            <a:r>
              <a:rPr lang="ru-RU" sz="4000">
                <a:latin typeface="Calibri" pitchFamily="34" charset="0"/>
                <a:cs typeface="Times New Roman" pitchFamily="18" charset="0"/>
              </a:rPr>
              <a:t>река</a:t>
            </a:r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Загадка 3</a:t>
            </a:r>
          </a:p>
        </p:txBody>
      </p:sp>
      <p:sp>
        <p:nvSpPr>
          <p:cNvPr id="28674" name="Прямоугольник 3"/>
          <p:cNvSpPr>
            <a:spLocks noChangeArrowheads="1"/>
          </p:cNvSpPr>
          <p:nvPr/>
        </p:nvSpPr>
        <p:spPr bwMode="auto">
          <a:xfrm>
            <a:off x="928688" y="2071688"/>
            <a:ext cx="5929312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Calibri" pitchFamily="34" charset="0"/>
                <a:cs typeface="Times New Roman" pitchFamily="18" charset="0"/>
              </a:rPr>
              <a:t>   Прыгает, а не мяч.</a:t>
            </a:r>
            <a:endParaRPr lang="ru-RU" sz="4000"/>
          </a:p>
          <a:p>
            <a:pPr eaLnBrk="0" hangingPunct="0"/>
            <a:r>
              <a:rPr lang="ru-RU" sz="4000">
                <a:latin typeface="Calibri" pitchFamily="34" charset="0"/>
                <a:cs typeface="Times New Roman" pitchFamily="18" charset="0"/>
              </a:rPr>
              <a:t>   Ныряет, а не утка,</a:t>
            </a:r>
            <a:endParaRPr lang="ru-RU" sz="4000"/>
          </a:p>
          <a:p>
            <a:pPr eaLnBrk="0" hangingPunct="0"/>
            <a:r>
              <a:rPr lang="ru-RU" sz="4000">
                <a:latin typeface="Calibri" pitchFamily="34" charset="0"/>
                <a:cs typeface="Times New Roman" pitchFamily="18" charset="0"/>
              </a:rPr>
              <a:t>   Плавает, а не рыба.             (лягушка)</a:t>
            </a:r>
            <a:endParaRPr lang="ru-RU" sz="4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8" y="2636838"/>
            <a:ext cx="8001000" cy="1143000"/>
          </a:xfrm>
        </p:spPr>
        <p:txBody>
          <a:bodyPr/>
          <a:lstStyle/>
          <a:p>
            <a:r>
              <a:rPr lang="ru-RU" sz="6000" smtClean="0"/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h/1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w/1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500" tmFilter="0,0; .5, 0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714375"/>
            <a:ext cx="80010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Перед современными педагогами стоит главная задача: </a:t>
            </a:r>
            <a:endParaRPr lang="ru-RU" dirty="0"/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1143000" y="2214563"/>
            <a:ext cx="7429500" cy="391160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smtClean="0"/>
              <a:t>заменить репродуктивные методы обучения на обучение через творчество, через решение нестандартных задач.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500063"/>
            <a:ext cx="80010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ПРОТИВОРЕЧИЕ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28688" y="1143000"/>
            <a:ext cx="74295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нетворческие задания </a:t>
            </a:r>
          </a:p>
        </p:txBody>
      </p:sp>
      <p:sp>
        <p:nvSpPr>
          <p:cNvPr id="4" name="Двойная стрелка влево/вверх 3"/>
          <p:cNvSpPr/>
          <p:nvPr/>
        </p:nvSpPr>
        <p:spPr>
          <a:xfrm rot="13416195">
            <a:off x="4033838" y="2105025"/>
            <a:ext cx="850900" cy="850900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00125" y="2714625"/>
            <a:ext cx="2928938" cy="24288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должны быть, чтобы систематизировать знания детей об окружающем мире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72063" y="2714625"/>
            <a:ext cx="2786062" cy="23574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их не должно быть, чтобы не гасить интерес к учебе</a:t>
            </a:r>
          </a:p>
        </p:txBody>
      </p:sp>
    </p:spTree>
  </p:cSld>
  <p:clrMapOvr>
    <a:masterClrMapping/>
  </p:clrMapOvr>
  <p:transition>
    <p:wipe dir="d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Арка 1"/>
          <p:cNvSpPr/>
          <p:nvPr/>
        </p:nvSpPr>
        <p:spPr>
          <a:xfrm rot="5400000">
            <a:off x="-2232025" y="1790700"/>
            <a:ext cx="4464050" cy="2844800"/>
          </a:xfrm>
          <a:prstGeom prst="blockArc">
            <a:avLst>
              <a:gd name="adj1" fmla="val 10817105"/>
              <a:gd name="adj2" fmla="val 0"/>
              <a:gd name="adj3" fmla="val 25000"/>
            </a:avLst>
          </a:prstGeom>
          <a:solidFill>
            <a:schemeClr val="lt1">
              <a:alpha val="57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857224" y="1785926"/>
            <a:ext cx="360040" cy="360040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28596" y="4929198"/>
            <a:ext cx="360040" cy="360040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000100" y="3143248"/>
            <a:ext cx="360040" cy="360040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500166" y="3286124"/>
            <a:ext cx="6572296" cy="42862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Формируют представление о переносном значении слова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357290" y="4786322"/>
            <a:ext cx="6143668" cy="500066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Делают обучение ненавязчивым и интересным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28750" y="785813"/>
            <a:ext cx="66436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Роль загадок  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500166" y="2357430"/>
            <a:ext cx="6771602" cy="642942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Развивают логическое мышление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285852" y="4000504"/>
            <a:ext cx="6724696" cy="500066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Требуют активной работы мысли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509690" y="1500174"/>
            <a:ext cx="6143668" cy="571504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Обогащают словарь за счёт многозначности слов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рямоугольник 1"/>
          <p:cNvSpPr>
            <a:spLocks noChangeArrowheads="1"/>
          </p:cNvSpPr>
          <p:nvPr/>
        </p:nvSpPr>
        <p:spPr bwMode="auto">
          <a:xfrm>
            <a:off x="1000125" y="1785938"/>
            <a:ext cx="7000875" cy="350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Жанр устного народного творчества</a:t>
            </a:r>
          </a:p>
          <a:p>
            <a:r>
              <a:rPr lang="ru-RU" sz="3200">
                <a:latin typeface="Calibri" pitchFamily="34" charset="0"/>
              </a:rPr>
              <a:t>1) Краткое иносказательное описание какого-либо предмета или явления, которые нужно разгадать.</a:t>
            </a:r>
          </a:p>
          <a:p>
            <a:r>
              <a:rPr lang="ru-RU" sz="3200">
                <a:latin typeface="Calibri" pitchFamily="34" charset="0"/>
              </a:rPr>
              <a:t>    2) То, что непонятно и требует решения или разъяснения.</a:t>
            </a:r>
          </a:p>
        </p:txBody>
      </p:sp>
      <p:sp>
        <p:nvSpPr>
          <p:cNvPr id="17410" name="Заголовок 2"/>
          <p:cNvSpPr>
            <a:spLocks noGrp="1"/>
          </p:cNvSpPr>
          <p:nvPr>
            <p:ph type="title"/>
          </p:nvPr>
        </p:nvSpPr>
        <p:spPr>
          <a:xfrm>
            <a:off x="539750" y="260350"/>
            <a:ext cx="8001000" cy="1143000"/>
          </a:xfrm>
        </p:spPr>
        <p:txBody>
          <a:bodyPr/>
          <a:lstStyle/>
          <a:p>
            <a:r>
              <a:rPr lang="ru-RU" smtClean="0"/>
              <a:t>Загадки</a:t>
            </a:r>
            <a:r>
              <a:rPr lang="ru-RU" smtClean="0">
                <a:latin typeface="Arial" charset="0"/>
              </a:rPr>
              <a:t> – это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Какие бывают загадки?</a:t>
            </a:r>
          </a:p>
        </p:txBody>
      </p:sp>
      <p:sp>
        <p:nvSpPr>
          <p:cNvPr id="19458" name="Прямоугольник 3"/>
          <p:cNvSpPr>
            <a:spLocks noChangeArrowheads="1"/>
          </p:cNvSpPr>
          <p:nvPr/>
        </p:nvSpPr>
        <p:spPr bwMode="auto">
          <a:xfrm>
            <a:off x="1214438" y="1928813"/>
            <a:ext cx="6715125" cy="252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alibri" pitchFamily="34" charset="0"/>
              </a:rPr>
              <a:t>- </a:t>
            </a:r>
            <a:r>
              <a:rPr lang="ru-RU" sz="3200"/>
              <a:t>Загадка - описание</a:t>
            </a:r>
          </a:p>
          <a:p>
            <a:r>
              <a:rPr lang="ru-RU" sz="3200">
                <a:latin typeface="Calibri" pitchFamily="34" charset="0"/>
              </a:rPr>
              <a:t>- </a:t>
            </a:r>
            <a:r>
              <a:rPr lang="ru-RU" sz="3200"/>
              <a:t>Загадка - вопрос</a:t>
            </a:r>
          </a:p>
          <a:p>
            <a:r>
              <a:rPr lang="ru-RU" sz="3200">
                <a:latin typeface="Calibri" pitchFamily="34" charset="0"/>
              </a:rPr>
              <a:t>- </a:t>
            </a:r>
            <a:r>
              <a:rPr lang="ru-RU" sz="3200"/>
              <a:t>Загадка - сравнение</a:t>
            </a:r>
          </a:p>
          <a:p>
            <a:r>
              <a:rPr lang="ru-RU" sz="3200">
                <a:latin typeface="Calibri" pitchFamily="34" charset="0"/>
              </a:rPr>
              <a:t>- </a:t>
            </a:r>
            <a:r>
              <a:rPr lang="ru-RU" sz="3200"/>
              <a:t>Загадка – отрицательное  сравнение двух предметов</a:t>
            </a:r>
            <a:endParaRPr lang="ru-RU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428625"/>
            <a:ext cx="80010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МОДЕЛИ СОСТАВЛЕНИЯ ЗАГАДОК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214438" y="1714500"/>
            <a:ext cx="71437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. Модель составления загадок с использованием сравнений (символическая аналогия)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143000" y="2357438"/>
            <a:ext cx="72151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Объект→ Свойства→ Аналогичные свойства других предметов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828800" y="3432175"/>
          <a:ext cx="4298868" cy="1790799"/>
        </p:xfrm>
        <a:graphic>
          <a:graphicData uri="http://schemas.openxmlformats.org/drawingml/2006/table">
            <a:tbl>
              <a:tblPr/>
              <a:tblGrid>
                <a:gridCol w="2149434"/>
                <a:gridCol w="2149434"/>
              </a:tblGrid>
              <a:tr h="332509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Какое?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Что такое же?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6265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Яркое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Лампа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38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Круглое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Колесо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38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Жаркое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Огонь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143000" y="2928938"/>
            <a:ext cx="4572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Допустим, сочиняем загадку о солнышке</a:t>
            </a:r>
          </a:p>
        </p:txBody>
      </p:sp>
      <p:sp>
        <p:nvSpPr>
          <p:cNvPr id="20505" name="Прямоугольник 9"/>
          <p:cNvSpPr>
            <a:spLocks noChangeArrowheads="1"/>
          </p:cNvSpPr>
          <p:nvPr/>
        </p:nvSpPr>
        <p:spPr bwMode="auto">
          <a:xfrm>
            <a:off x="1285875" y="5461000"/>
            <a:ext cx="51435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Вставка слов – связок   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А  НЕ</a:t>
            </a:r>
            <a:endParaRPr lang="ru-RU" sz="28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1214438"/>
            <a:ext cx="8001000" cy="5715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dirty="0" smtClean="0"/>
              <a:t>Проверь себя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1"/>
                </a:solidFill>
              </a:rPr>
              <a:t>Яркое, а не лампа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Круглое, а не колесо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Жаркое, а не огонь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1275" y="4292600"/>
            <a:ext cx="16192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000125" y="714375"/>
            <a:ext cx="71437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2. Объект сравнивается с другими предметами и при этом указывается отличие.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928688" y="1428750"/>
            <a:ext cx="72151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Объект→ Схожий объект→ Отличие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71563" y="2428875"/>
          <a:ext cx="4298868" cy="1790799"/>
        </p:xfrm>
        <a:graphic>
          <a:graphicData uri="http://schemas.openxmlformats.org/drawingml/2006/table">
            <a:tbl>
              <a:tblPr/>
              <a:tblGrid>
                <a:gridCol w="2171696"/>
                <a:gridCol w="2127172"/>
              </a:tblGrid>
              <a:tr h="332509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 что похожа?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Чем отличается?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6265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Забор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Нельзя лазить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38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Пила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Не пилит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38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Трава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Не растёт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928688" y="2000250"/>
            <a:ext cx="457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Допустим, сочиняем загадку о  расчёске</a:t>
            </a:r>
          </a:p>
        </p:txBody>
      </p:sp>
      <p:sp>
        <p:nvSpPr>
          <p:cNvPr id="22552" name="Прямоугольник 8"/>
          <p:cNvSpPr>
            <a:spLocks noChangeArrowheads="1"/>
          </p:cNvSpPr>
          <p:nvPr/>
        </p:nvSpPr>
        <p:spPr bwMode="auto">
          <a:xfrm>
            <a:off x="1071563" y="4829175"/>
            <a:ext cx="69294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Times New Roman" pitchFamily="18" charset="0"/>
                <a:cs typeface="Times New Roman" pitchFamily="18" charset="0"/>
              </a:rPr>
              <a:t>Вставка слов – связок  КАК, НО</a:t>
            </a:r>
            <a:endParaRPr lang="ru-RU" sz="32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</p:bldLst>
  </p:timing>
</p:sld>
</file>

<file path=ppt/theme/theme1.xml><?xml version="1.0" encoding="utf-8"?>
<a:theme xmlns:a="http://schemas.openxmlformats.org/drawingml/2006/main" name="TS10190870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634</TotalTime>
  <Words>400</Words>
  <Application>Microsoft Office PowerPoint</Application>
  <PresentationFormat>Экран (4:3)</PresentationFormat>
  <Paragraphs>89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TS101908704</vt:lpstr>
      <vt:lpstr>СОСТАВЛЕНИЕ  ЗАГАДОК  как средство развития речи  (с элементами ТРИЗ) </vt:lpstr>
      <vt:lpstr>Перед современными педагогами стоит главная задача: </vt:lpstr>
      <vt:lpstr>ПРОТИВОРЕЧИЕ </vt:lpstr>
      <vt:lpstr>Презентация PowerPoint</vt:lpstr>
      <vt:lpstr>Загадки – это</vt:lpstr>
      <vt:lpstr>Какие бывают загадки?</vt:lpstr>
      <vt:lpstr>МОДЕЛИ СОСТАВЛЕНИЯ ЗАГАДОК</vt:lpstr>
      <vt:lpstr>    Проверь себя  Яркое, а не лампа Круглое, а не колесо Жаркое, а не огонь</vt:lpstr>
      <vt:lpstr>Презентация PowerPoint</vt:lpstr>
      <vt:lpstr>Проверь себя</vt:lpstr>
      <vt:lpstr>Презентация PowerPoint</vt:lpstr>
      <vt:lpstr>Проверь себя</vt:lpstr>
      <vt:lpstr>Загадка 1</vt:lpstr>
      <vt:lpstr>Загадка 2</vt:lpstr>
      <vt:lpstr>Загадка 3</vt:lpstr>
      <vt:lpstr>СПАСИБО ЗА ВНИМАНИЕ!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СОСТАВЛЯЕМ ЗАГАДКИ с помощью ТРИЗ</dc:title>
  <dc:creator>Сергей</dc:creator>
  <dc:description>Шаблон оформления
Корпорация Майкрософт</dc:description>
  <cp:lastModifiedBy>Александр</cp:lastModifiedBy>
  <cp:revision>70</cp:revision>
  <dcterms:created xsi:type="dcterms:W3CDTF">2012-10-07T13:18:55Z</dcterms:created>
  <dcterms:modified xsi:type="dcterms:W3CDTF">2019-05-26T11:24:46Z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161580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  <property fmtid="{D5CDD505-2E9C-101B-9397-08002B2CF9AE}" pid="5" name="_TemplateID">
    <vt:lpwstr>TC019087049991</vt:lpwstr>
  </property>
</Properties>
</file>