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2" r:id="rId3"/>
    <p:sldId id="277" r:id="rId4"/>
    <p:sldId id="282" r:id="rId5"/>
    <p:sldId id="283" r:id="rId6"/>
    <p:sldId id="284" r:id="rId7"/>
    <p:sldId id="285" r:id="rId8"/>
    <p:sldId id="273" r:id="rId9"/>
    <p:sldId id="278" r:id="rId10"/>
    <p:sldId id="286" r:id="rId11"/>
    <p:sldId id="290" r:id="rId12"/>
    <p:sldId id="294" r:id="rId13"/>
    <p:sldId id="298" r:id="rId14"/>
    <p:sldId id="274" r:id="rId15"/>
    <p:sldId id="279" r:id="rId16"/>
    <p:sldId id="287" r:id="rId17"/>
    <p:sldId id="291" r:id="rId18"/>
    <p:sldId id="295" r:id="rId19"/>
    <p:sldId id="299" r:id="rId20"/>
    <p:sldId id="275" r:id="rId21"/>
    <p:sldId id="280" r:id="rId22"/>
    <p:sldId id="288" r:id="rId23"/>
    <p:sldId id="292" r:id="rId24"/>
    <p:sldId id="296" r:id="rId25"/>
    <p:sldId id="300" r:id="rId26"/>
    <p:sldId id="276" r:id="rId27"/>
    <p:sldId id="281" r:id="rId28"/>
    <p:sldId id="289" r:id="rId29"/>
    <p:sldId id="293" r:id="rId30"/>
    <p:sldId id="297" r:id="rId31"/>
    <p:sldId id="301" r:id="rId32"/>
    <p:sldId id="271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470E"/>
    <a:srgbClr val="FFFFFF"/>
    <a:srgbClr val="0E470D"/>
    <a:srgbClr val="3A669C"/>
    <a:srgbClr val="00FF00"/>
    <a:srgbClr val="026E17"/>
    <a:srgbClr val="128420"/>
    <a:srgbClr val="648FC4"/>
    <a:srgbClr val="B69F66"/>
    <a:srgbClr val="C0AC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66" d="100"/>
          <a:sy n="66" d="100"/>
        </p:scale>
        <p:origin x="-810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19BFC-0C04-4C6F-AC7D-2A7484447BAF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94627-FAEE-4A74-9E44-064F2C53B6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3D1D0-E17D-486B-B8AA-309BF7267DB9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BB3FA-16DE-41A6-9974-F01E59539E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775AB-6FFF-4BCE-B72F-F0164E905AD9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BE1B8-E3E9-4B7F-9C1B-62BDD66AF3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F0BF4-42D8-4177-8D3E-2D48A9D5424F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77D32-259B-4CBF-86BF-3A10D4064A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5CFFB-914B-45E7-A05F-03A19728DE82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5500D-5BD5-4F0A-B051-03C53970E2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5F549-2094-4CEE-A0AB-F5B624394552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9A3CA-4179-4144-820F-307472E38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6DB6A-F249-4D01-91B5-B073320FECCB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FBC86-0F8C-407A-BD26-5896685263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A6BB9-C6FF-4E7D-BE94-3C5F628CED37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F285F-C414-4335-A64E-212F8D583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8E0C5-2D6A-4F04-B4AD-CC806D2CF0CC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AB267-DD33-416B-B595-FCCFE3064B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3024-0C1A-441A-BBC8-C5BCE391AA68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2BA09-C623-47F3-9144-4A9905DF8C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3B90-1DCE-45DF-981B-B43101A7665E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667A3-0152-4B40-9995-6EC069F0E4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B69F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5D63B0-2D5A-4291-B7BC-5E8E0EE9AECF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EEFB6C-A664-4CC5-9349-9CB9105907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1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gif"/><Relationship Id="rId4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3" Type="http://schemas.openxmlformats.org/officeDocument/2006/relationships/image" Target="../media/image26.jpeg"/><Relationship Id="rId7" Type="http://schemas.openxmlformats.org/officeDocument/2006/relationships/slide" Target="slide17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5" Type="http://schemas.openxmlformats.org/officeDocument/2006/relationships/slide" Target="slide19.xml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slide" Target="slide15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image" Target="../media/image32.png"/><Relationship Id="rId7" Type="http://schemas.openxmlformats.org/officeDocument/2006/relationships/image" Target="../media/image33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5.xml"/><Relationship Id="rId5" Type="http://schemas.openxmlformats.org/officeDocument/2006/relationships/slide" Target="slide23.xml"/><Relationship Id="rId4" Type="http://schemas.openxmlformats.org/officeDocument/2006/relationships/slide" Target="slide22.xml"/><Relationship Id="rId9" Type="http://schemas.openxmlformats.org/officeDocument/2006/relationships/slide" Target="slide2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38.jpe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9.jpeg"/><Relationship Id="rId5" Type="http://schemas.openxmlformats.org/officeDocument/2006/relationships/image" Target="../media/image9.jpeg"/><Relationship Id="rId4" Type="http://schemas.openxmlformats.org/officeDocument/2006/relationships/slide" Target="slide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3" Type="http://schemas.openxmlformats.org/officeDocument/2006/relationships/image" Target="../media/image42.png"/><Relationship Id="rId7" Type="http://schemas.openxmlformats.org/officeDocument/2006/relationships/slide" Target="slide2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slide" Target="slide28.xml"/><Relationship Id="rId11" Type="http://schemas.openxmlformats.org/officeDocument/2006/relationships/slide" Target="slide32.xml"/><Relationship Id="rId5" Type="http://schemas.openxmlformats.org/officeDocument/2006/relationships/image" Target="../media/image41.wmf"/><Relationship Id="rId10" Type="http://schemas.openxmlformats.org/officeDocument/2006/relationships/image" Target="../media/image43.png"/><Relationship Id="rId4" Type="http://schemas.openxmlformats.org/officeDocument/2006/relationships/oleObject" Target="../embeddings/oleObject5.bin"/><Relationship Id="rId9" Type="http://schemas.openxmlformats.org/officeDocument/2006/relationships/slide" Target="slide3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slide" Target="slide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11" Type="http://schemas.openxmlformats.org/officeDocument/2006/relationships/slide" Target="slide5.xml"/><Relationship Id="rId5" Type="http://schemas.openxmlformats.org/officeDocument/2006/relationships/image" Target="../media/image6.jpeg"/><Relationship Id="rId10" Type="http://schemas.openxmlformats.org/officeDocument/2006/relationships/slide" Target="slide6.xml"/><Relationship Id="rId4" Type="http://schemas.openxmlformats.org/officeDocument/2006/relationships/image" Target="../media/image5.jpeg"/><Relationship Id="rId9" Type="http://schemas.openxmlformats.org/officeDocument/2006/relationships/slide" Target="slide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48.wmf"/><Relationship Id="rId3" Type="http://schemas.openxmlformats.org/officeDocument/2006/relationships/slide" Target="slide27.xml"/><Relationship Id="rId7" Type="http://schemas.openxmlformats.org/officeDocument/2006/relationships/image" Target="../media/image46.wm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51.jpeg"/><Relationship Id="rId5" Type="http://schemas.openxmlformats.org/officeDocument/2006/relationships/image" Target="../media/image49.jpeg"/><Relationship Id="rId10" Type="http://schemas.openxmlformats.org/officeDocument/2006/relationships/image" Target="../media/image50.jpeg"/><Relationship Id="rId4" Type="http://schemas.openxmlformats.org/officeDocument/2006/relationships/image" Target="../media/image9.jpeg"/><Relationship Id="rId9" Type="http://schemas.openxmlformats.org/officeDocument/2006/relationships/image" Target="../media/image47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image" Target="../media/image18.gif"/><Relationship Id="rId7" Type="http://schemas.openxmlformats.org/officeDocument/2006/relationships/slide" Target="slide12.xml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slide" Target="slide11.xml"/><Relationship Id="rId4" Type="http://schemas.openxmlformats.org/officeDocument/2006/relationships/slide" Target="slide10.xml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Группа 5"/>
          <p:cNvGrpSpPr>
            <a:grpSpLocks/>
          </p:cNvGrpSpPr>
          <p:nvPr/>
        </p:nvGrpSpPr>
        <p:grpSpPr bwMode="auto">
          <a:xfrm>
            <a:off x="2428875" y="2857500"/>
            <a:ext cx="5000625" cy="2789238"/>
            <a:chOff x="2428860" y="3214686"/>
            <a:chExt cx="5000660" cy="2788753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428860" y="3214686"/>
              <a:ext cx="4980958" cy="1323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ru-RU" sz="80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190500" dist="127000" dir="5400000" algn="tl">
                      <a:srgbClr val="000000">
                        <a:alpha val="80000"/>
                      </a:srgbClr>
                    </a:outerShdw>
                  </a:effectLst>
                  <a:latin typeface="Impact" pitchFamily="34" charset="0"/>
                </a:rPr>
                <a:t>УМНИКИ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104000" y="4143380"/>
              <a:ext cx="3320079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ru-RU" sz="48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190500" dist="127000" dir="5400000" algn="tl">
                      <a:srgbClr val="000000">
                        <a:alpha val="80000"/>
                      </a:srgbClr>
                    </a:outerShdw>
                  </a:effectLst>
                  <a:latin typeface="Impact" pitchFamily="34" charset="0"/>
                </a:rPr>
                <a:t>и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520000" y="4680000"/>
              <a:ext cx="4909520" cy="1323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ru-RU" sz="80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190500" dist="127000" dir="5400000" algn="tl">
                      <a:srgbClr val="000000">
                        <a:alpha val="80000"/>
                      </a:srgbClr>
                    </a:outerShdw>
                  </a:effectLst>
                  <a:latin typeface="Impact" pitchFamily="34" charset="0"/>
                </a:rPr>
                <a:t>УМНИЦЫ</a:t>
              </a: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571472" y="-214338"/>
            <a:ext cx="2951450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8800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165100" dist="88900" dir="5400000" algn="tl">
                    <a:srgbClr val="000000">
                      <a:alpha val="64000"/>
                    </a:srgbClr>
                  </a:outerShdw>
                </a:effectLst>
                <a:latin typeface="Mistral" pitchFamily="66" charset="0"/>
              </a:rPr>
              <a:t>физика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0" y="2519363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сезон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2020           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сезон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2020            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сезон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2020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4000" y="2779486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сезон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2020           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сезон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2020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4" name="Рисунок 1" descr="1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0" y="1143000"/>
            <a:ext cx="2286000" cy="284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кругленный прямоугольник 10">
            <a:hlinkClick r:id="rId3" action="ppaction://hlinksldjump"/>
          </p:cNvPr>
          <p:cNvSpPr/>
          <p:nvPr/>
        </p:nvSpPr>
        <p:spPr>
          <a:xfrm>
            <a:off x="7643834" y="5715016"/>
            <a:ext cx="714380" cy="714380"/>
          </a:xfrm>
          <a:prstGeom prst="roundRect">
            <a:avLst/>
          </a:prstGeom>
          <a:gradFill flip="none" rotWithShape="1">
            <a:gsLst>
              <a:gs pos="0">
                <a:srgbClr val="FFEFD1">
                  <a:alpha val="1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 smtClean="0">
                <a:solidFill>
                  <a:schemeClr val="accent1">
                    <a:lumMod val="50000"/>
                  </a:schemeClr>
                </a:solidFill>
                <a:latin typeface="Wingdings 2" pitchFamily="18" charset="2"/>
                <a:cs typeface="Arial" pitchFamily="34" charset="0"/>
              </a:rPr>
              <a:t>P</a:t>
            </a:r>
            <a:endParaRPr lang="ru-RU" sz="8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L -2.00799 -1.11111E-6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repeatCount="indefinite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animMotion origin="layout" path="M 0 -3.33333E-6 L -2.00799 0.00926 " pathEditMode="relative" rAng="0" ptsTypes="AA">
                                      <p:cBhvr>
                                        <p:cTn id="8" dur="1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4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000" y="72000"/>
            <a:ext cx="7428957" cy="5785892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Ответ на вопрос 1</a:t>
            </a:r>
          </a:p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Векторную величину, равную отношению </a:t>
            </a:r>
          </a:p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пройденного пути ко времени, называют скоростью.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214290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2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menu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768" y="5500702"/>
            <a:ext cx="609600" cy="647700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83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858148" y="5500702"/>
            <a:ext cx="106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выход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sonicboomplane_nav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57356" y="1714488"/>
            <a:ext cx="4643470" cy="3343298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214282" y="1357298"/>
          <a:ext cx="1296637" cy="13398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" name="Формула" r:id="rId6" imgW="380880" imgH="393480" progId="Equation.3">
                  <p:embed/>
                </p:oleObj>
              </mc:Choice>
              <mc:Fallback>
                <p:oleObj name="Формула" r:id="rId6" imgW="380880" imgH="393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1357298"/>
                        <a:ext cx="1296637" cy="133985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000" y="72000"/>
            <a:ext cx="7428957" cy="5785892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Ответ на вопрос 2</a:t>
            </a:r>
          </a:p>
          <a:p>
            <a:pPr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Это возможно, когда скорость птицы равна 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скорости автомобиля, причем птица должна 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лететь в ту же сторону, что и автомобиль.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214290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2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menu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768" y="5500702"/>
            <a:ext cx="609600" cy="647700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83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858148" y="5500702"/>
            <a:ext cx="106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выход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Рисунок 5" descr="car-42.g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4546" y="3786190"/>
            <a:ext cx="3357586" cy="1049246"/>
          </a:xfrm>
          <a:prstGeom prst="rect">
            <a:avLst/>
          </a:prstGeom>
        </p:spPr>
      </p:pic>
      <p:pic>
        <p:nvPicPr>
          <p:cNvPr id="7" name="Рисунок 6" descr="bird20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3000364" y="2643182"/>
            <a:ext cx="1400190" cy="1181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000" y="72000"/>
            <a:ext cx="7428957" cy="5785892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rgbClr val="026E17"/>
                </a:solidFill>
              </a:rPr>
              <a:t>Ответ на вопрос 3</a:t>
            </a:r>
          </a:p>
          <a:p>
            <a:pPr>
              <a:defRPr/>
            </a:pPr>
            <a:r>
              <a:rPr lang="ru-RU" sz="2400" dirty="0" smtClean="0">
                <a:solidFill>
                  <a:srgbClr val="026E17"/>
                </a:solidFill>
              </a:rPr>
              <a:t>Если тележка движется по инерции, то шарик отклонится вперед при въезде на горку, т.к. скорость тележки уменьшится, а скорость шарика останется прежней.</a:t>
            </a:r>
            <a:endParaRPr lang="ru-RU" sz="2400" dirty="0">
              <a:solidFill>
                <a:srgbClr val="026E17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214290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2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menu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768" y="5500702"/>
            <a:ext cx="609600" cy="647700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83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858148" y="5500702"/>
            <a:ext cx="106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E470D"/>
                </a:solidFill>
              </a:rPr>
              <a:t>выход</a:t>
            </a:r>
            <a:endParaRPr lang="ru-RU" sz="2400" dirty="0">
              <a:solidFill>
                <a:srgbClr val="0E470D"/>
              </a:solidFill>
            </a:endParaRPr>
          </a:p>
        </p:txBody>
      </p:sp>
      <p:pic>
        <p:nvPicPr>
          <p:cNvPr id="6" name="Рисунок 5" descr="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14612" y="2428868"/>
            <a:ext cx="2562225" cy="1304925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000" y="72000"/>
            <a:ext cx="7428957" cy="5785892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Ответ на вопрос 4</a:t>
            </a:r>
          </a:p>
          <a:p>
            <a:pPr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2400" b="1" dirty="0" smtClean="0">
                <a:solidFill>
                  <a:srgbClr val="3A669C"/>
                </a:solidFill>
              </a:rPr>
              <a:t>Сэр Исаак Ньютон</a:t>
            </a:r>
            <a:r>
              <a:rPr lang="ru-RU" sz="2400" dirty="0" smtClean="0">
                <a:solidFill>
                  <a:srgbClr val="3A669C"/>
                </a:solidFill>
              </a:rPr>
              <a:t>  — английский физик, математик и</a:t>
            </a:r>
            <a:br>
              <a:rPr lang="ru-RU" sz="2400" dirty="0" smtClean="0">
                <a:solidFill>
                  <a:srgbClr val="3A669C"/>
                </a:solidFill>
              </a:rPr>
            </a:br>
            <a:r>
              <a:rPr lang="ru-RU" sz="2400" dirty="0" smtClean="0">
                <a:solidFill>
                  <a:srgbClr val="3A669C"/>
                </a:solidFill>
              </a:rPr>
              <a:t>                                          астроном, один из создателей</a:t>
            </a:r>
            <a:br>
              <a:rPr lang="ru-RU" sz="2400" dirty="0" smtClean="0">
                <a:solidFill>
                  <a:srgbClr val="3A669C"/>
                </a:solidFill>
              </a:rPr>
            </a:br>
            <a:r>
              <a:rPr lang="ru-RU" sz="2400" dirty="0" smtClean="0">
                <a:solidFill>
                  <a:srgbClr val="3A669C"/>
                </a:solidFill>
              </a:rPr>
              <a:t>                                          классической физики. Автор</a:t>
            </a:r>
            <a:br>
              <a:rPr lang="ru-RU" sz="2400" dirty="0" smtClean="0">
                <a:solidFill>
                  <a:srgbClr val="3A669C"/>
                </a:solidFill>
              </a:rPr>
            </a:br>
            <a:r>
              <a:rPr lang="ru-RU" sz="2400" dirty="0" smtClean="0">
                <a:solidFill>
                  <a:srgbClr val="3A669C"/>
                </a:solidFill>
              </a:rPr>
              <a:t>                                          фундаментального труда</a:t>
            </a:r>
            <a:br>
              <a:rPr lang="ru-RU" sz="2400" dirty="0" smtClean="0">
                <a:solidFill>
                  <a:srgbClr val="3A669C"/>
                </a:solidFill>
              </a:rPr>
            </a:br>
            <a:r>
              <a:rPr lang="ru-RU" sz="2400" dirty="0" smtClean="0">
                <a:solidFill>
                  <a:srgbClr val="3A669C"/>
                </a:solidFill>
              </a:rPr>
              <a:t>                                          «Математические начала</a:t>
            </a:r>
            <a:br>
              <a:rPr lang="ru-RU" sz="2400" dirty="0" smtClean="0">
                <a:solidFill>
                  <a:srgbClr val="3A669C"/>
                </a:solidFill>
              </a:rPr>
            </a:br>
            <a:r>
              <a:rPr lang="ru-RU" sz="2400" dirty="0" smtClean="0">
                <a:solidFill>
                  <a:srgbClr val="3A669C"/>
                </a:solidFill>
              </a:rPr>
              <a:t>                                          натуральной философии», в</a:t>
            </a:r>
            <a:br>
              <a:rPr lang="ru-RU" sz="2400" dirty="0" smtClean="0">
                <a:solidFill>
                  <a:srgbClr val="3A669C"/>
                </a:solidFill>
              </a:rPr>
            </a:br>
            <a:r>
              <a:rPr lang="ru-RU" sz="2400" dirty="0" smtClean="0">
                <a:solidFill>
                  <a:srgbClr val="3A669C"/>
                </a:solidFill>
              </a:rPr>
              <a:t>                                          котором он изложил закон</a:t>
            </a:r>
            <a:br>
              <a:rPr lang="ru-RU" sz="2400" dirty="0" smtClean="0">
                <a:solidFill>
                  <a:srgbClr val="3A669C"/>
                </a:solidFill>
              </a:rPr>
            </a:br>
            <a:r>
              <a:rPr lang="ru-RU" sz="2400" dirty="0" smtClean="0">
                <a:solidFill>
                  <a:srgbClr val="3A669C"/>
                </a:solidFill>
              </a:rPr>
              <a:t>                                          всемирного тяготения и три</a:t>
            </a:r>
            <a:br>
              <a:rPr lang="ru-RU" sz="2400" dirty="0" smtClean="0">
                <a:solidFill>
                  <a:srgbClr val="3A669C"/>
                </a:solidFill>
              </a:rPr>
            </a:br>
            <a:r>
              <a:rPr lang="ru-RU" sz="2400" dirty="0" smtClean="0">
                <a:solidFill>
                  <a:srgbClr val="3A669C"/>
                </a:solidFill>
              </a:rPr>
              <a:t>                                          закона механики, ставшие</a:t>
            </a:r>
            <a:br>
              <a:rPr lang="ru-RU" sz="2400" dirty="0" smtClean="0">
                <a:solidFill>
                  <a:srgbClr val="3A669C"/>
                </a:solidFill>
              </a:rPr>
            </a:br>
            <a:r>
              <a:rPr lang="ru-RU" sz="2400" dirty="0" smtClean="0">
                <a:solidFill>
                  <a:srgbClr val="3A669C"/>
                </a:solidFill>
              </a:rPr>
              <a:t>                                          основой классической механики</a:t>
            </a:r>
            <a:r>
              <a:rPr lang="ru-RU" sz="2400" dirty="0" smtClean="0"/>
              <a:t>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214290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2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menu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768" y="5500702"/>
            <a:ext cx="609600" cy="647700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83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858148" y="5500702"/>
            <a:ext cx="106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выход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 descr="200px-GodfreyKneller-IsaacNewton-1689.jpg"/>
          <p:cNvPicPr>
            <a:picLocks noChangeAspect="1"/>
          </p:cNvPicPr>
          <p:nvPr/>
        </p:nvPicPr>
        <p:blipFill>
          <a:blip r:embed="rId4" cstate="print">
            <a:lum bright="16000" contrast="15000"/>
          </a:blip>
          <a:stretch>
            <a:fillRect/>
          </a:stretch>
        </p:blipFill>
        <p:spPr>
          <a:xfrm>
            <a:off x="285720" y="1357298"/>
            <a:ext cx="2540000" cy="349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i0988rp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142976" y="1714488"/>
            <a:ext cx="923938" cy="1428760"/>
          </a:xfrm>
          <a:prstGeom prst="rect">
            <a:avLst/>
          </a:prstGeom>
        </p:spPr>
      </p:pic>
      <p:grpSp>
        <p:nvGrpSpPr>
          <p:cNvPr id="6146" name="Группа 5"/>
          <p:cNvGrpSpPr>
            <a:grpSpLocks/>
          </p:cNvGrpSpPr>
          <p:nvPr/>
        </p:nvGrpSpPr>
        <p:grpSpPr bwMode="auto">
          <a:xfrm>
            <a:off x="285750" y="1428750"/>
            <a:ext cx="5184775" cy="4019550"/>
            <a:chOff x="2428860" y="3214686"/>
            <a:chExt cx="5000660" cy="4019415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428860" y="3214686"/>
              <a:ext cx="4980958" cy="1323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ru-RU" sz="80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190500" dist="127000" dir="5400000" algn="tl">
                      <a:srgbClr val="000000">
                        <a:alpha val="80000"/>
                      </a:srgbClr>
                    </a:outerShdw>
                  </a:effectLst>
                  <a:latin typeface="Impact" pitchFamily="34" charset="0"/>
                </a:rPr>
                <a:t>МАССА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104000" y="4143380"/>
              <a:ext cx="3320079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ru-RU" sz="48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190500" dist="127000" dir="5400000" algn="tl">
                      <a:srgbClr val="000000">
                        <a:alpha val="80000"/>
                      </a:srgbClr>
                    </a:outerShdw>
                  </a:effectLst>
                  <a:latin typeface="Impact" pitchFamily="34" charset="0"/>
                </a:rPr>
                <a:t>и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520000" y="4680000"/>
              <a:ext cx="4909520" cy="255410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ru-RU" sz="80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190500" dist="127000" dir="5400000" algn="tl">
                      <a:srgbClr val="000000">
                        <a:alpha val="80000"/>
                      </a:srgbClr>
                    </a:outerShdw>
                  </a:effectLst>
                  <a:latin typeface="Impact" pitchFamily="34" charset="0"/>
                </a:rPr>
                <a:t>ПЛОТНОСТЬ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9144000" y="900113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0" y="900113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7643834" y="5715016"/>
            <a:ext cx="714380" cy="714380"/>
          </a:xfrm>
          <a:prstGeom prst="roundRect">
            <a:avLst/>
          </a:prstGeom>
          <a:gradFill flip="none" rotWithShape="1">
            <a:gsLst>
              <a:gs pos="0">
                <a:srgbClr val="FFEFD1">
                  <a:alpha val="1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 smtClean="0">
                <a:solidFill>
                  <a:schemeClr val="accent1">
                    <a:lumMod val="50000"/>
                  </a:schemeClr>
                </a:solidFill>
                <a:latin typeface="Wingdings 2" pitchFamily="18" charset="2"/>
                <a:cs typeface="Arial" pitchFamily="34" charset="0"/>
              </a:rPr>
              <a:t>P</a:t>
            </a:r>
            <a:endParaRPr lang="ru-RU" sz="8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L -2.00799 -1.11111E-6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repeatCount="indefinite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animMotion origin="layout" path="M 0 -1.11111E-6 L -2.00799 -1.11111E-6 " pathEditMode="relative" rAng="0" ptsTypes="AA">
                                      <p:cBhvr>
                                        <p:cTn id="8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3" y="5000636"/>
            <a:ext cx="2545595" cy="1708784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18" name="Рисунок 17" descr="grupp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1071546"/>
            <a:ext cx="4214842" cy="240181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42910" y="1071546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glow rad="101600">
                    <a:srgbClr val="FFFFFF"/>
                  </a:glow>
                </a:effectLst>
              </a:rPr>
              <a:t>   Вес 100 г.               Масса 100г.                   </a:t>
            </a:r>
            <a:endParaRPr lang="ru-RU" b="1" dirty="0">
              <a:effectLst>
                <a:glow rad="101600">
                  <a:srgbClr val="FFFFFF"/>
                </a:glo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43042" y="1857364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glow rad="101600">
                    <a:srgbClr val="FFFFFF">
                      <a:alpha val="60000"/>
                    </a:srgbClr>
                  </a:glow>
                </a:effectLst>
              </a:rPr>
              <a:t>Объем 100 г.                    </a:t>
            </a:r>
            <a:endParaRPr lang="ru-RU" b="1" dirty="0">
              <a:effectLst>
                <a:glow rad="101600">
                  <a:srgbClr val="FFFFFF">
                    <a:alpha val="60000"/>
                  </a:srgbClr>
                </a:glow>
              </a:effectLst>
            </a:endParaRPr>
          </a:p>
        </p:txBody>
      </p:sp>
      <p:sp>
        <p:nvSpPr>
          <p:cNvPr id="3" name="Прямоугольник 2">
            <a:hlinkClick r:id="rId4" action="ppaction://hlinksldjump"/>
          </p:cNvPr>
          <p:cNvSpPr/>
          <p:nvPr/>
        </p:nvSpPr>
        <p:spPr>
          <a:xfrm>
            <a:off x="72001" y="72000"/>
            <a:ext cx="4428562" cy="3312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Вопрос 1 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Найдите «правильную» банку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4644000" y="3456000"/>
            <a:ext cx="4428562" cy="334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r"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Вопрос 4</a:t>
            </a:r>
          </a:p>
          <a:p>
            <a:pPr algn="r"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Как называется линия на корпусе судна, которая указывает на максимально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       допустимую 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осадку 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Прямоугольник 7">
            <a:hlinkClick r:id="rId6" action="ppaction://hlinksldjump"/>
          </p:cNvPr>
          <p:cNvSpPr/>
          <p:nvPr/>
        </p:nvSpPr>
        <p:spPr>
          <a:xfrm>
            <a:off x="72000" y="3456000"/>
            <a:ext cx="4428562" cy="334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rgbClr val="026E17"/>
                </a:solidFill>
              </a:rPr>
              <a:t>Вопрос 3</a:t>
            </a:r>
          </a:p>
          <a:p>
            <a:pPr>
              <a:defRPr/>
            </a:pPr>
            <a:r>
              <a:rPr lang="ru-RU" sz="2400" dirty="0" smtClean="0">
                <a:solidFill>
                  <a:srgbClr val="026E17"/>
                </a:solidFill>
              </a:rPr>
              <a:t>Как называется прибор для измерения массы?</a:t>
            </a:r>
            <a:endParaRPr lang="ru-RU" sz="2400" dirty="0">
              <a:solidFill>
                <a:srgbClr val="026E17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29190" y="1357298"/>
            <a:ext cx="40005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1                                 2</a:t>
            </a:r>
            <a:br>
              <a:rPr lang="ru-RU" sz="2400" dirty="0" smtClean="0"/>
            </a:b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3                                        4</a:t>
            </a:r>
            <a:br>
              <a:rPr lang="ru-RU" sz="2400" dirty="0" smtClean="0"/>
            </a:br>
            <a:r>
              <a:rPr lang="ru-RU" sz="2400" dirty="0" smtClean="0"/>
              <a:t>                            5</a:t>
            </a:r>
            <a:endParaRPr lang="ru-RU" sz="2400" dirty="0"/>
          </a:p>
        </p:txBody>
      </p:sp>
      <p:sp>
        <p:nvSpPr>
          <p:cNvPr id="10" name="Овал 9"/>
          <p:cNvSpPr/>
          <p:nvPr/>
        </p:nvSpPr>
        <p:spPr>
          <a:xfrm>
            <a:off x="6215074" y="1785926"/>
            <a:ext cx="1357322" cy="785818"/>
          </a:xfrm>
          <a:prstGeom prst="ellipse">
            <a:avLst/>
          </a:prstGeom>
          <a:gradFill flip="none" rotWithShape="1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2700000" scaled="1"/>
            <a:tileRect/>
          </a:gra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m=V∙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15206" y="1928802"/>
            <a:ext cx="3850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*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572132" y="1214422"/>
            <a:ext cx="714380" cy="714380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700000" scaled="0"/>
          </a:gradFill>
          <a:ln w="12700">
            <a:solidFill>
              <a:srgbClr val="0E47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g</a:t>
            </a:r>
            <a:endParaRPr lang="ru-RU" sz="3200" dirty="0"/>
          </a:p>
        </p:txBody>
      </p:sp>
      <p:sp>
        <p:nvSpPr>
          <p:cNvPr id="13" name="Овал 12"/>
          <p:cNvSpPr/>
          <p:nvPr/>
        </p:nvSpPr>
        <p:spPr>
          <a:xfrm>
            <a:off x="7500958" y="1214422"/>
            <a:ext cx="714380" cy="714380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700000" scaled="0"/>
          </a:gradFill>
          <a:ln w="12700">
            <a:solidFill>
              <a:srgbClr val="0E47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ρ</a:t>
            </a:r>
            <a:endParaRPr lang="ru-RU" sz="3200" dirty="0"/>
          </a:p>
        </p:txBody>
      </p:sp>
      <p:sp>
        <p:nvSpPr>
          <p:cNvPr id="14" name="Овал 13"/>
          <p:cNvSpPr/>
          <p:nvPr/>
        </p:nvSpPr>
        <p:spPr>
          <a:xfrm>
            <a:off x="5286380" y="2214554"/>
            <a:ext cx="714380" cy="714380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700000" scaled="0"/>
          </a:gradFill>
          <a:ln w="12700">
            <a:solidFill>
              <a:srgbClr val="0E47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μ</a:t>
            </a:r>
            <a:endParaRPr lang="ru-RU" sz="3200" dirty="0"/>
          </a:p>
        </p:txBody>
      </p:sp>
      <p:sp>
        <p:nvSpPr>
          <p:cNvPr id="15" name="Овал 14"/>
          <p:cNvSpPr/>
          <p:nvPr/>
        </p:nvSpPr>
        <p:spPr>
          <a:xfrm>
            <a:off x="7715272" y="2285992"/>
            <a:ext cx="714380" cy="714380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700000" scaled="0"/>
          </a:gradFill>
          <a:ln w="12700">
            <a:solidFill>
              <a:srgbClr val="0E47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q</a:t>
            </a:r>
            <a:endParaRPr lang="ru-RU" sz="3200" dirty="0"/>
          </a:p>
        </p:txBody>
      </p:sp>
      <p:sp>
        <p:nvSpPr>
          <p:cNvPr id="16" name="Овал 15"/>
          <p:cNvSpPr/>
          <p:nvPr/>
        </p:nvSpPr>
        <p:spPr>
          <a:xfrm>
            <a:off x="6572264" y="2643182"/>
            <a:ext cx="714380" cy="714380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700000" scaled="0"/>
          </a:gradFill>
          <a:ln w="12700">
            <a:solidFill>
              <a:srgbClr val="0E47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β</a:t>
            </a:r>
            <a:endParaRPr lang="ru-RU" sz="3200" dirty="0"/>
          </a:p>
        </p:txBody>
      </p:sp>
      <p:sp>
        <p:nvSpPr>
          <p:cNvPr id="6" name="Прямоугольник 5">
            <a:hlinkClick r:id="rId7" action="ppaction://hlinksldjump"/>
          </p:cNvPr>
          <p:cNvSpPr/>
          <p:nvPr/>
        </p:nvSpPr>
        <p:spPr>
          <a:xfrm>
            <a:off x="4644000" y="72000"/>
            <a:ext cx="4428562" cy="3312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r"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Вопрос 2</a:t>
            </a:r>
          </a:p>
          <a:p>
            <a:pPr algn="r"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Найти недостающий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сомножитель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                 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Овал 8">
            <a:hlinkClick r:id="rId8" action="ppaction://hlinksldjump"/>
          </p:cNvPr>
          <p:cNvSpPr/>
          <p:nvPr/>
        </p:nvSpPr>
        <p:spPr>
          <a:xfrm>
            <a:off x="3857620" y="3000372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</a:t>
            </a:r>
            <a:r>
              <a:rPr lang="en-US" sz="2800" dirty="0" smtClean="0">
                <a:solidFill>
                  <a:schemeClr val="bg1"/>
                </a:solidFill>
              </a:rPr>
              <a:t>3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000" y="72000"/>
            <a:ext cx="7428957" cy="5785892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Ответ на вопрос 1</a:t>
            </a:r>
          </a:p>
          <a:p>
            <a:pPr>
              <a:defRPr/>
            </a:pPr>
            <a:endParaRPr lang="ru-RU" sz="2400" dirty="0" smtClean="0">
              <a:solidFill>
                <a:srgbClr val="C00000"/>
              </a:solidFill>
            </a:endParaRPr>
          </a:p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Единицы веса, массы и объема разные.</a:t>
            </a:r>
          </a:p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Вес измеряется в Ньютонах, объем в м</a:t>
            </a:r>
            <a:r>
              <a:rPr lang="ru-RU" sz="2400" baseline="30000" dirty="0" smtClean="0">
                <a:solidFill>
                  <a:srgbClr val="C00000"/>
                </a:solidFill>
              </a:rPr>
              <a:t>3</a:t>
            </a:r>
            <a:r>
              <a:rPr lang="ru-RU" sz="2400" dirty="0" smtClean="0">
                <a:solidFill>
                  <a:srgbClr val="C00000"/>
                </a:solidFill>
              </a:rPr>
              <a:t>, а масса в граммах.</a:t>
            </a:r>
          </a:p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                                                          «Правильная» банка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214290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3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menu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768" y="5500702"/>
            <a:ext cx="609600" cy="647700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83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858148" y="5500702"/>
            <a:ext cx="106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выход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gruppo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4480" y="2643182"/>
            <a:ext cx="4857784" cy="32147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29124" y="2714620"/>
            <a:ext cx="1862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glow rad="139700">
                    <a:srgbClr val="FFFFFF"/>
                  </a:glow>
                </a:effectLst>
              </a:rPr>
              <a:t>Масса 100г</a:t>
            </a:r>
            <a:endParaRPr lang="ru-RU" sz="2400" b="1" dirty="0">
              <a:effectLst>
                <a:glow rad="139700">
                  <a:srgbClr val="FFFFFF"/>
                </a:glow>
              </a:effectLst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5000628" y="2340000"/>
            <a:ext cx="857256" cy="285752"/>
          </a:xfrm>
          <a:prstGeom prst="down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700000" scaled="1"/>
            <a:tileRect/>
          </a:gradFill>
          <a:ln w="12700">
            <a:solidFill>
              <a:srgbClr val="0147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72000" y="72000"/>
            <a:ext cx="7428957" cy="5785892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Ответ на вопрос 2</a:t>
            </a:r>
          </a:p>
          <a:p>
            <a:pPr>
              <a:defRPr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Из формулы плотности                     следует:</a:t>
            </a:r>
          </a:p>
          <a:p>
            <a:pPr>
              <a:defRPr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Недостающий сомножитель – плотность (</a:t>
            </a:r>
            <a:r>
              <a:rPr lang="el-GR" sz="2400" dirty="0" smtClean="0">
                <a:solidFill>
                  <a:schemeClr val="accent6">
                    <a:lumMod val="50000"/>
                  </a:schemeClr>
                </a:solidFill>
              </a:rPr>
              <a:t>ρ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)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214290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3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menu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768" y="5500702"/>
            <a:ext cx="609600" cy="647700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83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858148" y="5500702"/>
            <a:ext cx="106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выход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357554" y="571480"/>
          <a:ext cx="1048525" cy="9286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Формула" r:id="rId5" imgW="444240" imgH="393480" progId="Equation.3">
                  <p:embed/>
                </p:oleObj>
              </mc:Choice>
              <mc:Fallback>
                <p:oleObj name="Формула" r:id="rId5" imgW="444240" imgH="393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7554" y="571480"/>
                        <a:ext cx="1048525" cy="92869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3194050" y="1866900"/>
          <a:ext cx="137636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Формула" r:id="rId7" imgW="583920" imgH="203040" progId="Equation.3">
                  <p:embed/>
                </p:oleObj>
              </mc:Choice>
              <mc:Fallback>
                <p:oleObj name="Формула" r:id="rId7" imgW="58392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4050" y="1866900"/>
                        <a:ext cx="1376363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000" y="72000"/>
            <a:ext cx="7428957" cy="5785892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rgbClr val="026E17"/>
                </a:solidFill>
              </a:rPr>
              <a:t>Ответ на вопрос 3</a:t>
            </a:r>
          </a:p>
          <a:p>
            <a:pPr>
              <a:defRPr/>
            </a:pPr>
            <a:r>
              <a:rPr lang="ru-RU" sz="2400" dirty="0" smtClean="0">
                <a:solidFill>
                  <a:srgbClr val="026E17"/>
                </a:solidFill>
              </a:rPr>
              <a:t>Прибор для измерения массы – весы . </a:t>
            </a:r>
            <a:endParaRPr lang="ru-RU" sz="2400" dirty="0">
              <a:solidFill>
                <a:srgbClr val="026E17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214290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3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menu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768" y="5500702"/>
            <a:ext cx="609600" cy="647700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83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858148" y="5500702"/>
            <a:ext cx="106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E470D"/>
                </a:solidFill>
              </a:rPr>
              <a:t>выход</a:t>
            </a:r>
            <a:endParaRPr lang="ru-RU" sz="2400" dirty="0">
              <a:solidFill>
                <a:srgbClr val="0E470D"/>
              </a:solidFill>
            </a:endParaRPr>
          </a:p>
        </p:txBody>
      </p:sp>
      <p:pic>
        <p:nvPicPr>
          <p:cNvPr id="6" name="Рисунок 5" descr="250PX-~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57356" y="1357298"/>
            <a:ext cx="4214842" cy="3945092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000" y="72000"/>
            <a:ext cx="7428957" cy="5785892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Ответ на вопрос 4</a:t>
            </a:r>
          </a:p>
          <a:p>
            <a:pPr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Линия на корпусе судна, которая указывает на максимально допустимую осадку называется ватерлинией. </a:t>
            </a:r>
          </a:p>
          <a:p>
            <a:pPr>
              <a:defRPr/>
            </a:pP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214290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3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menu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768" y="5500702"/>
            <a:ext cx="609600" cy="647700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83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858148" y="5500702"/>
            <a:ext cx="106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выход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714356"/>
            <a:ext cx="4857784" cy="3260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Группа 5"/>
          <p:cNvGrpSpPr>
            <a:grpSpLocks/>
          </p:cNvGrpSpPr>
          <p:nvPr/>
        </p:nvGrpSpPr>
        <p:grpSpPr bwMode="auto">
          <a:xfrm>
            <a:off x="285720" y="1428736"/>
            <a:ext cx="5000655" cy="2789252"/>
            <a:chOff x="2428830" y="3214672"/>
            <a:chExt cx="5000690" cy="2788767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428830" y="3214672"/>
              <a:ext cx="4980958" cy="1323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ru-RU" sz="80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190500" dist="127000" dir="5400000" algn="tl">
                      <a:srgbClr val="000000">
                        <a:alpha val="80000"/>
                      </a:srgbClr>
                    </a:outerShdw>
                  </a:effectLst>
                  <a:latin typeface="Impact" pitchFamily="34" charset="0"/>
                </a:rPr>
                <a:t>СТРОЕНИЕ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103685" y="4143213"/>
              <a:ext cx="3321073" cy="83170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defRPr/>
              </a:pPr>
              <a:endParaRPr lang="ru-RU" sz="4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190500" dist="127000" dir="5400000" algn="tl">
                    <a:srgbClr val="000000">
                      <a:alpha val="80000"/>
                    </a:srgbClr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520000" y="4680000"/>
              <a:ext cx="4909520" cy="1323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ru-RU" sz="80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190500" dist="127000" dir="5400000" algn="tl">
                      <a:srgbClr val="000000">
                        <a:alpha val="80000"/>
                      </a:srgbClr>
                    </a:outerShdw>
                  </a:effectLst>
                  <a:latin typeface="Impact" pitchFamily="34" charset="0"/>
                </a:rPr>
                <a:t>ВЕЩЕСТВА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9144000" y="900113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тур 1            тур 1               тур 1               тур 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144000" y="900113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тур 1            тур 1               тур 1               тур 1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7643834" y="5715016"/>
            <a:ext cx="714380" cy="714380"/>
          </a:xfrm>
          <a:prstGeom prst="roundRect">
            <a:avLst/>
          </a:prstGeom>
          <a:gradFill flip="none" rotWithShape="1">
            <a:gsLst>
              <a:gs pos="0">
                <a:srgbClr val="FFEFD1">
                  <a:alpha val="1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 smtClean="0">
                <a:solidFill>
                  <a:schemeClr val="accent1">
                    <a:lumMod val="50000"/>
                  </a:schemeClr>
                </a:solidFill>
                <a:latin typeface="Wingdings 2" pitchFamily="18" charset="2"/>
                <a:cs typeface="Arial" pitchFamily="34" charset="0"/>
              </a:rPr>
              <a:t>P</a:t>
            </a:r>
            <a:endParaRPr lang="ru-RU" sz="8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i0932rp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818" y="1285860"/>
            <a:ext cx="2286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L -2.00799 -1.11111E-6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repeatCount="indefinite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animMotion origin="layout" path="M 0 -1.11111E-6 L -2.00799 -1.11111E-6 " pathEditMode="relative" rAng="0" ptsTypes="AA">
                                      <p:cBhvr>
                                        <p:cTn id="8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Группа 5"/>
          <p:cNvGrpSpPr>
            <a:grpSpLocks/>
          </p:cNvGrpSpPr>
          <p:nvPr/>
        </p:nvGrpSpPr>
        <p:grpSpPr bwMode="auto">
          <a:xfrm>
            <a:off x="285750" y="1428750"/>
            <a:ext cx="5000625" cy="2789238"/>
            <a:chOff x="2428860" y="3214686"/>
            <a:chExt cx="5000660" cy="2788753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428860" y="3214686"/>
              <a:ext cx="4980958" cy="1323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ru-RU" sz="80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190500" dist="127000" dir="5400000" algn="tl">
                      <a:srgbClr val="000000">
                        <a:alpha val="80000"/>
                      </a:srgbClr>
                    </a:outerShdw>
                  </a:effectLst>
                  <a:latin typeface="Impact" pitchFamily="34" charset="0"/>
                </a:rPr>
                <a:t>СИЛЫ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104000" y="4143380"/>
              <a:ext cx="3320079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ru-RU" sz="48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190500" dist="127000" dir="5400000" algn="tl">
                      <a:srgbClr val="000000">
                        <a:alpha val="80000"/>
                      </a:srgbClr>
                    </a:outerShdw>
                  </a:effectLst>
                  <a:latin typeface="Impact" pitchFamily="34" charset="0"/>
                </a:rPr>
                <a:t>в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520000" y="4680000"/>
              <a:ext cx="4909520" cy="1323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ru-RU" sz="80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190500" dist="127000" dir="5400000" algn="tl">
                      <a:srgbClr val="000000">
                        <a:alpha val="80000"/>
                      </a:srgbClr>
                    </a:outerShdw>
                  </a:effectLst>
                  <a:latin typeface="Impact" pitchFamily="34" charset="0"/>
                </a:rPr>
                <a:t>ПРИРОДЕ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9144000" y="900113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4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4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4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4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0" y="900113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4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4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4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4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7643834" y="5715016"/>
            <a:ext cx="714380" cy="714380"/>
          </a:xfrm>
          <a:prstGeom prst="roundRect">
            <a:avLst/>
          </a:prstGeom>
          <a:gradFill flip="none" rotWithShape="1">
            <a:gsLst>
              <a:gs pos="0">
                <a:srgbClr val="FFEFD1">
                  <a:alpha val="1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 smtClean="0">
                <a:solidFill>
                  <a:schemeClr val="accent1">
                    <a:lumMod val="50000"/>
                  </a:schemeClr>
                </a:solidFill>
                <a:latin typeface="Wingdings 2" pitchFamily="18" charset="2"/>
                <a:cs typeface="Arial" pitchFamily="34" charset="0"/>
              </a:rPr>
              <a:t>P</a:t>
            </a:r>
            <a:endParaRPr lang="ru-RU" sz="8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00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1000108"/>
            <a:ext cx="1081700" cy="1471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L -2.00799 -1.11111E-6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repeatCount="indefinite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animMotion origin="layout" path="M 0 -1.11111E-6 L -2.00799 -1.11111E-6 " pathEditMode="relative" rAng="0" ptsTypes="AA">
                                      <p:cBhvr>
                                        <p:cTn id="8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evrika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1643050"/>
            <a:ext cx="1357322" cy="1551226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pic>
        <p:nvPicPr>
          <p:cNvPr id="11" name="Рисунок 10" descr="1.bmp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1785926"/>
            <a:ext cx="3662328" cy="1285884"/>
          </a:xfrm>
          <a:prstGeom prst="rect">
            <a:avLst/>
          </a:prstGeom>
        </p:spPr>
      </p:pic>
      <p:sp>
        <p:nvSpPr>
          <p:cNvPr id="3" name="Прямоугольник 2">
            <a:hlinkClick r:id="rId4" action="ppaction://hlinksldjump"/>
          </p:cNvPr>
          <p:cNvSpPr/>
          <p:nvPr/>
        </p:nvSpPr>
        <p:spPr>
          <a:xfrm>
            <a:off x="72001" y="72000"/>
            <a:ext cx="4428562" cy="3312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Вопрос 1</a:t>
            </a:r>
            <a:endParaRPr lang="en-US" sz="2400" dirty="0" smtClean="0">
              <a:solidFill>
                <a:srgbClr val="C00000"/>
              </a:solidFill>
            </a:endParaRPr>
          </a:p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Чему равна равнодействующая трех сил, приложенных к телу в точке О ?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>
            <a:hlinkClick r:id="rId5" action="ppaction://hlinksldjump"/>
          </p:cNvPr>
          <p:cNvSpPr/>
          <p:nvPr/>
        </p:nvSpPr>
        <p:spPr>
          <a:xfrm>
            <a:off x="4644000" y="72000"/>
            <a:ext cx="4428562" cy="3312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r"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Вопрос 2</a:t>
            </a:r>
          </a:p>
          <a:p>
            <a:pPr algn="r"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Обнаженный, он бежал по улицам города Сиракузы, и восторженно кричал: 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-«ЭВРИКА!»</a:t>
            </a:r>
          </a:p>
          <a:p>
            <a:pPr algn="r">
              <a:defRPr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r">
              <a:defRPr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r">
              <a:defRPr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r"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Кто это?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>
            <a:hlinkClick r:id="rId6" action="ppaction://hlinksldjump"/>
          </p:cNvPr>
          <p:cNvSpPr/>
          <p:nvPr/>
        </p:nvSpPr>
        <p:spPr>
          <a:xfrm>
            <a:off x="4644000" y="3456000"/>
            <a:ext cx="4428562" cy="334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r"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Вопрос 4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Почему капли дождя имеют круглую форму ?</a:t>
            </a:r>
          </a:p>
          <a:p>
            <a:pPr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</a:p>
          <a:p>
            <a:pPr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А) из-за отсутствия веса</a:t>
            </a:r>
          </a:p>
          <a:p>
            <a:pPr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Б) из-за малого размера</a:t>
            </a:r>
          </a:p>
          <a:p>
            <a:pPr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В) из-за действия воздуха 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Рисунок 9" descr="material_vsp_relsy_postavschik_putsnabservis_9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5918" y="5724000"/>
            <a:ext cx="2714624" cy="1071546"/>
          </a:xfrm>
          <a:prstGeom prst="rect">
            <a:avLst/>
          </a:prstGeom>
        </p:spPr>
      </p:pic>
      <p:sp>
        <p:nvSpPr>
          <p:cNvPr id="8" name="Прямоугольник 7">
            <a:hlinkClick r:id="rId8" action="ppaction://hlinksldjump"/>
          </p:cNvPr>
          <p:cNvSpPr/>
          <p:nvPr/>
        </p:nvSpPr>
        <p:spPr>
          <a:xfrm>
            <a:off x="72000" y="3456000"/>
            <a:ext cx="4428562" cy="334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rgbClr val="026E17"/>
                </a:solidFill>
              </a:rPr>
              <a:t>Вопрос 3</a:t>
            </a:r>
          </a:p>
          <a:p>
            <a:pPr>
              <a:defRPr/>
            </a:pPr>
            <a:r>
              <a:rPr lang="ru-RU" sz="2400" dirty="0" smtClean="0">
                <a:solidFill>
                  <a:srgbClr val="026E17"/>
                </a:solidFill>
              </a:rPr>
              <a:t>Кусок стального рельса лежал на каменистом дне реки, а потом его поставили вертикально. Изменилась ли при этом выталкивающая сила?</a:t>
            </a:r>
            <a:endParaRPr lang="ru-RU" sz="2400" dirty="0">
              <a:solidFill>
                <a:srgbClr val="026E17"/>
              </a:solidFill>
            </a:endParaRPr>
          </a:p>
        </p:txBody>
      </p:sp>
      <p:sp>
        <p:nvSpPr>
          <p:cNvPr id="9" name="Овал 8">
            <a:hlinkClick r:id="rId9" action="ppaction://hlinksldjump"/>
          </p:cNvPr>
          <p:cNvSpPr/>
          <p:nvPr/>
        </p:nvSpPr>
        <p:spPr>
          <a:xfrm>
            <a:off x="3857620" y="3000372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</a:t>
            </a:r>
            <a:r>
              <a:rPr lang="en-US" sz="2800" dirty="0" smtClean="0">
                <a:solidFill>
                  <a:schemeClr val="bg1"/>
                </a:solidFill>
              </a:rPr>
              <a:t>4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000" y="72000"/>
            <a:ext cx="7428957" cy="5785892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Ответ на вопрос 1</a:t>
            </a:r>
          </a:p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Равнодействующая трех сил, приложенных к телу в точке О, равна 1Н.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214290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4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menu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768" y="5500702"/>
            <a:ext cx="609600" cy="647700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83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858148" y="5500702"/>
            <a:ext cx="106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выход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Рисунок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85918" y="1571612"/>
            <a:ext cx="3689796" cy="1322449"/>
          </a:xfrm>
          <a:prstGeom prst="rect">
            <a:avLst/>
          </a:prstGeom>
        </p:spPr>
      </p:pic>
      <p:pic>
        <p:nvPicPr>
          <p:cNvPr id="7" name="Рисунок 6" descr="1.bmp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1736" y="4214818"/>
            <a:ext cx="1915746" cy="1143008"/>
          </a:xfrm>
          <a:prstGeom prst="rect">
            <a:avLst/>
          </a:prstGeom>
        </p:spPr>
      </p:pic>
      <p:sp>
        <p:nvSpPr>
          <p:cNvPr id="8" name="Стрелка вниз 7"/>
          <p:cNvSpPr/>
          <p:nvPr/>
        </p:nvSpPr>
        <p:spPr>
          <a:xfrm>
            <a:off x="3214678" y="3000372"/>
            <a:ext cx="642942" cy="1000132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000" y="72000"/>
            <a:ext cx="7428957" cy="5785892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Ответ на вопрос 2</a:t>
            </a:r>
          </a:p>
          <a:p>
            <a:pPr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Архимед – величайший ученый древней Греции, который понял от 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каких величин зависит  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выталкивающая сила.</a:t>
            </a:r>
          </a:p>
          <a:p>
            <a:pPr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214290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4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menu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768" y="5500702"/>
            <a:ext cx="609600" cy="647700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83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858148" y="5500702"/>
            <a:ext cx="106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выход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Рисунок 5" descr="arhime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1214422"/>
            <a:ext cx="3571900" cy="4210512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14282" y="3429000"/>
            <a:ext cx="6786610" cy="221457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2000" y="72000"/>
            <a:ext cx="7428957" cy="5785892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rgbClr val="026E17"/>
                </a:solidFill>
              </a:rPr>
              <a:t>Ответ на вопрос 3</a:t>
            </a:r>
            <a:endParaRPr lang="en-US" sz="2400" dirty="0" smtClean="0">
              <a:solidFill>
                <a:srgbClr val="026E17"/>
              </a:solidFill>
            </a:endParaRPr>
          </a:p>
          <a:p>
            <a:pPr>
              <a:defRPr/>
            </a:pPr>
            <a:r>
              <a:rPr lang="ru-RU" sz="2400" dirty="0" smtClean="0">
                <a:solidFill>
                  <a:srgbClr val="026E17"/>
                </a:solidFill>
              </a:rPr>
              <a:t>Выталкивающая сила не изменится, так как не изменится объем части рельса, которая погружена в воду.</a:t>
            </a:r>
            <a:endParaRPr lang="ru-RU" sz="2400" dirty="0">
              <a:solidFill>
                <a:srgbClr val="026E17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214290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4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menu1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43768" y="5500702"/>
            <a:ext cx="609600" cy="647700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83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858148" y="5500702"/>
            <a:ext cx="106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E470D"/>
                </a:solidFill>
              </a:rPr>
              <a:t>выход</a:t>
            </a:r>
            <a:endParaRPr lang="ru-RU" sz="2400" dirty="0">
              <a:solidFill>
                <a:srgbClr val="0E470D"/>
              </a:solidFill>
            </a:endParaRPr>
          </a:p>
        </p:txBody>
      </p:sp>
      <p:pic>
        <p:nvPicPr>
          <p:cNvPr id="12" name="Рисунок 11" descr="material_vsp_relsy_postavschik_putsnabservis_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4546" y="3500438"/>
            <a:ext cx="2743200" cy="2085975"/>
          </a:xfrm>
          <a:prstGeom prst="rect">
            <a:avLst/>
          </a:prstGeom>
        </p:spPr>
      </p:pic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2081213" y="2038350"/>
          <a:ext cx="4286250" cy="1138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Формула" r:id="rId7" imgW="812520" imgH="215640" progId="Equation.3">
                  <p:embed/>
                </p:oleObj>
              </mc:Choice>
              <mc:Fallback>
                <p:oleObj name="Формула" r:id="rId7" imgW="81252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1213" y="2038350"/>
                        <a:ext cx="4286250" cy="1138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000" y="72000"/>
            <a:ext cx="7428957" cy="5785892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Ответ на вопрос 4</a:t>
            </a:r>
          </a:p>
          <a:p>
            <a:pPr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При свободном падении капля дождя находится в состоянии невесомости. Поэтому жидкость, стремясь занять наименьший объем, принимает круглую форму. 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214290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4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menu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768" y="5500702"/>
            <a:ext cx="609600" cy="647700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83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858148" y="5500702"/>
            <a:ext cx="106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выход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Группа 5"/>
          <p:cNvGrpSpPr>
            <a:grpSpLocks/>
          </p:cNvGrpSpPr>
          <p:nvPr/>
        </p:nvGrpSpPr>
        <p:grpSpPr bwMode="auto">
          <a:xfrm>
            <a:off x="285750" y="1428750"/>
            <a:ext cx="5148263" cy="4019550"/>
            <a:chOff x="2428860" y="3214686"/>
            <a:chExt cx="5000660" cy="4019415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428860" y="3214686"/>
              <a:ext cx="4980958" cy="1323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ru-RU" sz="80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190500" dist="127000" dir="5400000" algn="tl">
                      <a:srgbClr val="000000">
                        <a:alpha val="80000"/>
                      </a:srgbClr>
                    </a:outerShdw>
                  </a:effectLst>
                  <a:latin typeface="Impact" pitchFamily="34" charset="0"/>
                </a:rPr>
                <a:t>РАБОТА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104000" y="4143380"/>
              <a:ext cx="3320079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ru-RU" sz="48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190500" dist="127000" dir="5400000" algn="tl">
                      <a:srgbClr val="000000">
                        <a:alpha val="80000"/>
                      </a:srgbClr>
                    </a:outerShdw>
                  </a:effectLst>
                  <a:latin typeface="Impact" pitchFamily="34" charset="0"/>
                </a:rPr>
                <a:t>и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520000" y="4680000"/>
              <a:ext cx="4909520" cy="255410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ru-RU" sz="80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190500" dist="127000" dir="5400000" algn="tl">
                      <a:srgbClr val="000000">
                        <a:alpha val="80000"/>
                      </a:srgbClr>
                    </a:outerShdw>
                  </a:effectLst>
                  <a:latin typeface="Impact" pitchFamily="34" charset="0"/>
                </a:rPr>
                <a:t>МОЩНОСТЬ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9144000" y="900113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0" y="900113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7643834" y="5715016"/>
            <a:ext cx="714380" cy="714380"/>
          </a:xfrm>
          <a:prstGeom prst="roundRect">
            <a:avLst/>
          </a:prstGeom>
          <a:gradFill flip="none" rotWithShape="1">
            <a:gsLst>
              <a:gs pos="0">
                <a:srgbClr val="FFEFD1">
                  <a:alpha val="1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 smtClean="0">
                <a:solidFill>
                  <a:schemeClr val="accent1">
                    <a:lumMod val="50000"/>
                  </a:schemeClr>
                </a:solidFill>
                <a:latin typeface="Wingdings 2" pitchFamily="18" charset="2"/>
                <a:cs typeface="Arial" pitchFamily="34" charset="0"/>
              </a:rPr>
              <a:t>P</a:t>
            </a:r>
            <a:endParaRPr lang="ru-RU" sz="8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dumptruck_constructio_ac_hc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500694" y="1857364"/>
            <a:ext cx="2928926" cy="1651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L -2.00799 -1.11111E-6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repeatCount="indefinite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animMotion origin="layout" path="M 0 -1.11111E-6 L -2.00799 -1.11111E-6 " pathEditMode="relative" rAng="0" ptsTypes="AA">
                                      <p:cBhvr>
                                        <p:cTn id="8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214942" y="2928934"/>
            <a:ext cx="2559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+mn-lt"/>
              </a:rPr>
              <a:t>Полый  Сплошной</a:t>
            </a:r>
            <a:endParaRPr lang="ru-RU" sz="2400" dirty="0">
              <a:latin typeface="+mn-lt"/>
            </a:endParaRPr>
          </a:p>
        </p:txBody>
      </p:sp>
      <p:pic>
        <p:nvPicPr>
          <p:cNvPr id="13" name="Рисунок 12" descr="5.bmp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1571612"/>
            <a:ext cx="1033464" cy="1315864"/>
          </a:xfrm>
          <a:prstGeom prst="rect">
            <a:avLst/>
          </a:prstGeom>
        </p:spPr>
      </p:pic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1571604" y="1428736"/>
          <a:ext cx="1428760" cy="1342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6" name="Формула" r:id="rId4" imgW="419040" imgH="393480" progId="Equation.3">
                  <p:embed/>
                </p:oleObj>
              </mc:Choice>
              <mc:Fallback>
                <p:oleObj name="Формула" r:id="rId4" imgW="4190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04" y="1428736"/>
                        <a:ext cx="1428760" cy="13421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>
            <a:hlinkClick r:id="rId6" action="ppaction://hlinksldjump"/>
          </p:cNvPr>
          <p:cNvSpPr/>
          <p:nvPr/>
        </p:nvSpPr>
        <p:spPr>
          <a:xfrm>
            <a:off x="72001" y="72000"/>
            <a:ext cx="4428562" cy="3312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Вопрос 1</a:t>
            </a:r>
          </a:p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Найдите неизвестное делимое: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>
            <a:hlinkClick r:id="rId7" action="ppaction://hlinksldjump"/>
          </p:cNvPr>
          <p:cNvSpPr/>
          <p:nvPr/>
        </p:nvSpPr>
        <p:spPr>
          <a:xfrm>
            <a:off x="4644000" y="72000"/>
            <a:ext cx="4428562" cy="3312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r"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Вопрос 2</a:t>
            </a: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r"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Чугунные шары одинакового объема упали с одинаковой высоты за одно и тоже время. Одинаковая  ли при </a:t>
            </a:r>
          </a:p>
          <a:p>
            <a:pPr algn="r"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этом совершена </a:t>
            </a:r>
          </a:p>
          <a:p>
            <a:pPr algn="r"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работа  и развита </a:t>
            </a:r>
          </a:p>
          <a:p>
            <a:pPr algn="r"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мощность?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рямоугольник 7">
            <a:hlinkClick r:id="rId8" action="ppaction://hlinksldjump"/>
          </p:cNvPr>
          <p:cNvSpPr/>
          <p:nvPr/>
        </p:nvSpPr>
        <p:spPr>
          <a:xfrm>
            <a:off x="72000" y="3456000"/>
            <a:ext cx="4428562" cy="334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rgbClr val="026E17"/>
                </a:solidFill>
              </a:rPr>
              <a:t>Вопрос 3</a:t>
            </a:r>
            <a:br>
              <a:rPr lang="ru-RU" sz="2400" dirty="0" smtClean="0">
                <a:solidFill>
                  <a:srgbClr val="026E17"/>
                </a:solidFill>
              </a:rPr>
            </a:br>
            <a:r>
              <a:rPr lang="ru-RU" sz="2400" dirty="0" smtClean="0">
                <a:solidFill>
                  <a:srgbClr val="026E17"/>
                </a:solidFill>
              </a:rPr>
              <a:t>Лыжник может спуститься с вершины горы в долину двумя способами: по извилистой лыжной трассе и на фуникулере – подвесной канатной дороге. Одинакова ли при этом работа силы тяжести?</a:t>
            </a:r>
            <a:endParaRPr lang="ru-RU" sz="2400" dirty="0">
              <a:solidFill>
                <a:srgbClr val="026E17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4644000" y="3456000"/>
            <a:ext cx="4428562" cy="3348000"/>
            <a:chOff x="4644000" y="3456000"/>
            <a:chExt cx="4428562" cy="3348000"/>
          </a:xfrm>
        </p:grpSpPr>
        <p:sp>
          <p:nvSpPr>
            <p:cNvPr id="7" name="Прямоугольник 6">
              <a:hlinkClick r:id="rId9" action="ppaction://hlinksldjump"/>
            </p:cNvPr>
            <p:cNvSpPr/>
            <p:nvPr/>
          </p:nvSpPr>
          <p:spPr>
            <a:xfrm>
              <a:off x="4644000" y="3456000"/>
              <a:ext cx="4428562" cy="3348000"/>
            </a:xfrm>
            <a:prstGeom prst="rect">
              <a:avLst/>
            </a:prstGeom>
            <a:solidFill>
              <a:schemeClr val="bg1">
                <a:alpha val="5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/>
            <a:lstStyle/>
            <a:p>
              <a:pPr algn="r">
                <a:defRPr/>
              </a:pPr>
              <a:r>
                <a:rPr lang="ru-RU" sz="2400" dirty="0" smtClean="0">
                  <a:solidFill>
                    <a:schemeClr val="tx2">
                      <a:lumMod val="75000"/>
                    </a:schemeClr>
                  </a:solidFill>
                </a:rPr>
                <a:t>Вопрос 4</a:t>
              </a:r>
            </a:p>
            <a:p>
              <a:pPr algn="r">
                <a:defRPr/>
              </a:pPr>
              <a:r>
                <a:rPr lang="ru-RU" sz="2400" dirty="0" smtClean="0">
                  <a:solidFill>
                    <a:schemeClr val="tx2">
                      <a:lumMod val="75000"/>
                    </a:schemeClr>
                  </a:solidFill>
                </a:rPr>
                <a:t>Какому знаменитому физику мог бы принадлежать этот герб?</a:t>
              </a:r>
              <a:endParaRPr lang="ru-RU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10" name="Рисунок 9" descr="4.bmp">
              <a:hlinkClick r:id="rId9" action="ppaction://hlinksldjump"/>
            </p:cNvPr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00FF"/>
                </a:clrFrom>
                <a:clrTo>
                  <a:srgbClr val="FF00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0" y="4643446"/>
              <a:ext cx="2857520" cy="1996677"/>
            </a:xfrm>
            <a:prstGeom prst="rect">
              <a:avLst/>
            </a:prstGeom>
          </p:spPr>
        </p:pic>
      </p:grpSp>
      <p:sp>
        <p:nvSpPr>
          <p:cNvPr id="9" name="Овал 8">
            <a:hlinkClick r:id="rId11" action="ppaction://hlinksldjump"/>
          </p:cNvPr>
          <p:cNvSpPr/>
          <p:nvPr/>
        </p:nvSpPr>
        <p:spPr>
          <a:xfrm>
            <a:off x="3857620" y="3000372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</a:t>
            </a:r>
            <a:r>
              <a:rPr lang="en-US" sz="2800" dirty="0" smtClean="0">
                <a:solidFill>
                  <a:schemeClr val="bg1"/>
                </a:solidFill>
              </a:rPr>
              <a:t>5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000" y="72000"/>
            <a:ext cx="7428957" cy="5785892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Ответ на вопрос 1</a:t>
            </a:r>
          </a:p>
          <a:p>
            <a:pPr>
              <a:defRPr/>
            </a:pPr>
            <a:endParaRPr lang="ru-RU" sz="2400" dirty="0" smtClean="0">
              <a:solidFill>
                <a:srgbClr val="C00000"/>
              </a:solidFill>
            </a:endParaRPr>
          </a:p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Из формулы мощности                            следует,</a:t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 smtClean="0">
              <a:solidFill>
                <a:srgbClr val="C00000"/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rgbClr val="C00000"/>
              </a:solidFill>
            </a:endParaRPr>
          </a:p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что неизвестное делимое – работа (А).</a:t>
            </a:r>
          </a:p>
          <a:p>
            <a:pPr>
              <a:defRPr/>
            </a:pP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214290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5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menu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768" y="5500702"/>
            <a:ext cx="609600" cy="647700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83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858148" y="5500702"/>
            <a:ext cx="106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выход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3286116" y="357166"/>
          <a:ext cx="1558925" cy="1341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0" name="Формула" r:id="rId5" imgW="457200" imgH="393480" progId="Equation.3">
                  <p:embed/>
                </p:oleObj>
              </mc:Choice>
              <mc:Fallback>
                <p:oleObj name="Формула" r:id="rId5" imgW="4572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6116" y="357166"/>
                        <a:ext cx="1558925" cy="1341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000" y="72000"/>
            <a:ext cx="7428957" cy="5785892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Ответ на вопрос 2</a:t>
            </a:r>
          </a:p>
          <a:p>
            <a:pPr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Масса сплошного шара больше чем полого, </a:t>
            </a:r>
          </a:p>
          <a:p>
            <a:pPr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поэтому  сила тяжести                            , действующая</a:t>
            </a:r>
          </a:p>
          <a:p>
            <a:pPr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на  сплошной шар будет больше. </a:t>
            </a:r>
          </a:p>
          <a:p>
            <a:pPr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  Следовательно, больше будет совершенная работа и развиваемая силой тяжести мощность. 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214290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5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menu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768" y="5500702"/>
            <a:ext cx="609600" cy="647700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83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858148" y="5500702"/>
            <a:ext cx="106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выход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143240" y="785794"/>
          <a:ext cx="1740704" cy="6143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8" name="Формула" r:id="rId5" imgW="647640" imgH="228600" progId="Equation.3">
                  <p:embed/>
                </p:oleObj>
              </mc:Choice>
              <mc:Fallback>
                <p:oleObj name="Формула" r:id="rId5" imgW="64764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40" y="785794"/>
                        <a:ext cx="1740704" cy="6143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8482600_wint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1714488"/>
            <a:ext cx="1905000" cy="95250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5" name="Рисунок 14" descr="lcn-be08_xl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512" y="2357430"/>
            <a:ext cx="685800" cy="685800"/>
          </a:xfrm>
          <a:prstGeom prst="rect">
            <a:avLst/>
          </a:prstGeom>
        </p:spPr>
      </p:pic>
      <p:pic>
        <p:nvPicPr>
          <p:cNvPr id="12" name="Рисунок 11" descr="5ec6470c32a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285728"/>
            <a:ext cx="1905000" cy="95250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4" name="Рисунок 13" descr="lcn-be08_xl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714356"/>
            <a:ext cx="828676" cy="828676"/>
          </a:xfrm>
          <a:prstGeom prst="rect">
            <a:avLst/>
          </a:prstGeom>
        </p:spPr>
      </p:pic>
      <p:pic>
        <p:nvPicPr>
          <p:cNvPr id="11" name="Рисунок 10" descr="Определение объема тела неправильной формы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40000" y="4032000"/>
            <a:ext cx="3644999" cy="2916000"/>
          </a:xfrm>
          <a:prstGeom prst="rect">
            <a:avLst/>
          </a:prstGeom>
        </p:spPr>
      </p:pic>
      <p:pic>
        <p:nvPicPr>
          <p:cNvPr id="10" name="Рисунок 9" descr="0HH6ZBCA40MSEUCAT1ZEP1CA7D4O0TCAQLQA9VCAWHP334CA4I2D0GCAENCRAXCA4K2U6WCA4K7D40CA65HFZKCAPJBMNDCAWH7S34CAS9AAOGCASMO5R1CADD43LCCAOCY0UYCAXQJNWUCA6VO9CNCAA5LR5N.jpg"/>
          <p:cNvPicPr>
            <a:picLocks noChangeAspect="1"/>
          </p:cNvPicPr>
          <p:nvPr/>
        </p:nvPicPr>
        <p:blipFill>
          <a:blip r:embed="rId7" cstate="print">
            <a:lum bright="15000" contrast="15000"/>
          </a:blip>
          <a:stretch>
            <a:fillRect/>
          </a:stretch>
        </p:blipFill>
        <p:spPr>
          <a:xfrm>
            <a:off x="285720" y="500042"/>
            <a:ext cx="1214446" cy="1828061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3" name="Прямоугольник 2">
            <a:hlinkClick r:id="rId8" action="ppaction://hlinksldjump"/>
          </p:cNvPr>
          <p:cNvSpPr/>
          <p:nvPr/>
        </p:nvSpPr>
        <p:spPr>
          <a:xfrm>
            <a:off x="72001" y="72000"/>
            <a:ext cx="4428562" cy="3312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Вопрос 1</a:t>
            </a:r>
          </a:p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                        Священники храма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                        в панике: рука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                        статуи Будды,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                        изготовленной из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                        золота, за десятки лет заметно похудела. Куда делось золото?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>
            <a:hlinkClick r:id="rId9" action="ppaction://hlinksldjump"/>
          </p:cNvPr>
          <p:cNvSpPr/>
          <p:nvPr/>
        </p:nvSpPr>
        <p:spPr>
          <a:xfrm>
            <a:off x="4644000" y="3456000"/>
            <a:ext cx="4428562" cy="334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r"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Вопрос 4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Чему равен объем камня?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Прямоугольник 7">
            <a:hlinkClick r:id="rId10" action="ppaction://hlinksldjump"/>
          </p:cNvPr>
          <p:cNvSpPr/>
          <p:nvPr/>
        </p:nvSpPr>
        <p:spPr>
          <a:xfrm>
            <a:off x="72000" y="3456000"/>
            <a:ext cx="4428562" cy="334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rgbClr val="026E17"/>
                </a:solidFill>
              </a:rPr>
              <a:t>Вопрос 3</a:t>
            </a:r>
          </a:p>
          <a:p>
            <a:pPr>
              <a:defRPr/>
            </a:pPr>
            <a:r>
              <a:rPr lang="ru-RU" sz="2400" dirty="0" smtClean="0">
                <a:solidFill>
                  <a:srgbClr val="026E17"/>
                </a:solidFill>
              </a:rPr>
              <a:t>Как называется наименьшая частица вещества, обладающая всеми его химическими свойствами.</a:t>
            </a:r>
            <a:endParaRPr lang="ru-RU" sz="2400" dirty="0">
              <a:solidFill>
                <a:srgbClr val="026E17"/>
              </a:solidFill>
            </a:endParaRPr>
          </a:p>
        </p:txBody>
      </p:sp>
      <p:sp>
        <p:nvSpPr>
          <p:cNvPr id="6" name="Прямоугольник 5">
            <a:hlinkClick r:id="rId11" action="ppaction://hlinksldjump"/>
          </p:cNvPr>
          <p:cNvSpPr/>
          <p:nvPr/>
        </p:nvSpPr>
        <p:spPr>
          <a:xfrm>
            <a:off x="4644000" y="72000"/>
            <a:ext cx="4428562" cy="3312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r"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Вопрос 2</a:t>
            </a:r>
          </a:p>
          <a:p>
            <a:pPr algn="r"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Почему длина 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рельса зимой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становится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меньше ?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Овал 8">
            <a:hlinkClick r:id="rId12" action="ppaction://hlinksldjump"/>
          </p:cNvPr>
          <p:cNvSpPr/>
          <p:nvPr/>
        </p:nvSpPr>
        <p:spPr>
          <a:xfrm>
            <a:off x="3857620" y="3000372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1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000" y="72000"/>
            <a:ext cx="7428957" cy="5785892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rgbClr val="026E17"/>
                </a:solidFill>
              </a:rPr>
              <a:t>Ответ на вопрос 3</a:t>
            </a:r>
          </a:p>
          <a:p>
            <a:pPr>
              <a:defRPr/>
            </a:pPr>
            <a:r>
              <a:rPr lang="ru-RU" sz="2400" dirty="0" smtClean="0">
                <a:solidFill>
                  <a:srgbClr val="026E17"/>
                </a:solidFill>
              </a:rPr>
              <a:t>Работа силы тяжести в обеих случаях будет </a:t>
            </a:r>
          </a:p>
          <a:p>
            <a:pPr>
              <a:defRPr/>
            </a:pPr>
            <a:r>
              <a:rPr lang="ru-RU" sz="2400" dirty="0" smtClean="0">
                <a:solidFill>
                  <a:srgbClr val="026E17"/>
                </a:solidFill>
              </a:rPr>
              <a:t>одинакова.</a:t>
            </a:r>
            <a:endParaRPr lang="ru-RU" sz="2400" dirty="0">
              <a:solidFill>
                <a:srgbClr val="026E17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214290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5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menu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768" y="5500702"/>
            <a:ext cx="609600" cy="647700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83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858148" y="5500702"/>
            <a:ext cx="106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E470D"/>
                </a:solidFill>
              </a:rPr>
              <a:t>выход</a:t>
            </a:r>
            <a:endParaRPr lang="ru-RU" sz="2400" dirty="0">
              <a:solidFill>
                <a:srgbClr val="0E470D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3500430" y="1643050"/>
            <a:ext cx="3857652" cy="1214446"/>
          </a:xfrm>
          <a:prstGeom prst="rtTriangle">
            <a:avLst/>
          </a:prstGeom>
          <a:blipFill>
            <a:blip r:embed="rId5" cstate="print"/>
            <a:tile tx="0" ty="0" sx="100000" sy="100000" flip="none" algn="tl"/>
          </a:blip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2821769" y="2107397"/>
            <a:ext cx="928694" cy="1588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571868" y="1500174"/>
            <a:ext cx="3786214" cy="1214446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Объект 17"/>
          <p:cNvGraphicFramePr>
            <a:graphicFrameLocks noChangeAspect="1"/>
          </p:cNvGraphicFramePr>
          <p:nvPr/>
        </p:nvGraphicFramePr>
        <p:xfrm>
          <a:off x="2714612" y="1500174"/>
          <a:ext cx="524786" cy="8477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1" name="Формула" r:id="rId6" imgW="164880" imgH="266400" progId="Equation.3">
                  <p:embed/>
                </p:oleObj>
              </mc:Choice>
              <mc:Fallback>
                <p:oleObj name="Формула" r:id="rId6" imgW="164880" imgH="2664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12" y="1500174"/>
                        <a:ext cx="524786" cy="84773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6" name="Object 6"/>
          <p:cNvGraphicFramePr>
            <a:graphicFrameLocks noChangeAspect="1"/>
          </p:cNvGraphicFramePr>
          <p:nvPr/>
        </p:nvGraphicFramePr>
        <p:xfrm>
          <a:off x="5929322" y="1285860"/>
          <a:ext cx="444500" cy="88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2" name="Формула" r:id="rId8" imgW="139680" imgH="279360" progId="Equation.3">
                  <p:embed/>
                </p:oleObj>
              </mc:Choice>
              <mc:Fallback>
                <p:oleObj name="Формула" r:id="rId8" imgW="139680" imgH="27936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9322" y="1285860"/>
                        <a:ext cx="444500" cy="887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Рисунок 18" descr="b_img_ru_2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857618" y="3000372"/>
            <a:ext cx="3548160" cy="2304000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0" name="Рисунок 19" descr="sentosa_island3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14282" y="3000372"/>
            <a:ext cx="3583999" cy="2304000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graphicFrame>
        <p:nvGraphicFramePr>
          <p:cNvPr id="46087" name="Object 7"/>
          <p:cNvGraphicFramePr>
            <a:graphicFrameLocks noChangeAspect="1"/>
          </p:cNvGraphicFramePr>
          <p:nvPr/>
        </p:nvGraphicFramePr>
        <p:xfrm>
          <a:off x="142844" y="1357298"/>
          <a:ext cx="1858963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3" name="Формула" r:id="rId12" imgW="583920" imgH="177480" progId="Equation.3">
                  <p:embed/>
                </p:oleObj>
              </mc:Choice>
              <mc:Fallback>
                <p:oleObj name="Формула" r:id="rId12" imgW="58392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44" y="1357298"/>
                        <a:ext cx="1858963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000" y="72000"/>
            <a:ext cx="7428957" cy="5785892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Ответ на вопрос 4</a:t>
            </a:r>
          </a:p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На гербе явно угадывается формула определения работы: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A = F∙S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Герб мог принадлежать английскому ученому-физику Дж.Джоулю, в честь которого </a:t>
            </a:r>
            <a:r>
              <a:rPr lang="ru-RU" sz="2400" smtClean="0">
                <a:solidFill>
                  <a:schemeClr val="accent1">
                    <a:lumMod val="75000"/>
                  </a:schemeClr>
                </a:solidFill>
              </a:rPr>
              <a:t>названа единица</a:t>
            </a:r>
            <a:br>
              <a:rPr lang="ru-RU" sz="240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 измерения работы.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214290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5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menu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768" y="5500702"/>
            <a:ext cx="609600" cy="647700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83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858148" y="5500702"/>
            <a:ext cx="106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выход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 descr="317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2000240"/>
            <a:ext cx="2857520" cy="3804391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Группа 1"/>
          <p:cNvGrpSpPr>
            <a:grpSpLocks/>
          </p:cNvGrpSpPr>
          <p:nvPr/>
        </p:nvGrpSpPr>
        <p:grpSpPr bwMode="auto">
          <a:xfrm>
            <a:off x="428625" y="428625"/>
            <a:ext cx="5000625" cy="2789238"/>
            <a:chOff x="2428860" y="3214686"/>
            <a:chExt cx="5000660" cy="2788753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428860" y="3214686"/>
              <a:ext cx="4980958" cy="1323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ru-RU" sz="80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190500" dist="127000" dir="5400000" algn="tl">
                      <a:srgbClr val="000000">
                        <a:alpha val="80000"/>
                      </a:srgbClr>
                    </a:outerShdw>
                  </a:effectLst>
                  <a:latin typeface="Impact" pitchFamily="34" charset="0"/>
                </a:rPr>
                <a:t>УМНИКИ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104000" y="4143380"/>
              <a:ext cx="3320079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ru-RU" sz="48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190500" dist="127000" dir="5400000" algn="tl">
                      <a:srgbClr val="000000">
                        <a:alpha val="80000"/>
                      </a:srgbClr>
                    </a:outerShdw>
                  </a:effectLst>
                  <a:latin typeface="Impact" pitchFamily="34" charset="0"/>
                </a:rPr>
                <a:t>и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520000" y="4680000"/>
              <a:ext cx="4909520" cy="1323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ru-RU" sz="80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190500" dist="127000" dir="5400000" algn="tl">
                      <a:srgbClr val="000000">
                        <a:alpha val="80000"/>
                      </a:srgbClr>
                    </a:outerShdw>
                  </a:effectLst>
                  <a:latin typeface="Impact" pitchFamily="34" charset="0"/>
                </a:rPr>
                <a:t>УМНИЦЫ</a:t>
              </a:r>
            </a:p>
          </p:txBody>
        </p:sp>
      </p:grpSp>
      <p:sp>
        <p:nvSpPr>
          <p:cNvPr id="6" name="Прямоугольник 5"/>
          <p:cNvSpPr/>
          <p:nvPr/>
        </p:nvSpPr>
        <p:spPr>
          <a:xfrm rot="20437424">
            <a:off x="3218061" y="2470333"/>
            <a:ext cx="5291833" cy="178510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istral" pitchFamily="66" charset="0"/>
              </a:rPr>
              <a:t>Финиш !!!</a:t>
            </a:r>
            <a:endParaRPr lang="ru-RU" sz="110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istral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000" y="72000"/>
            <a:ext cx="7428957" cy="5785892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Ответ на вопрос 1</a:t>
            </a:r>
          </a:p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В этом виноваты прихожане, которые целовали 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руку статуи: каждый из них, прикасаясь к статуе, уносил с собой частички, состоящие из тысяч молекул золота.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214290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1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menu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768" y="5500702"/>
            <a:ext cx="609600" cy="647700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83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858148" y="5500702"/>
            <a:ext cx="106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выход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cc409c7d90_2514802_me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1714488"/>
            <a:ext cx="2606040" cy="3886200"/>
          </a:xfrm>
          <a:prstGeom prst="rect">
            <a:avLst/>
          </a:prstGeom>
        </p:spPr>
      </p:pic>
      <p:pic>
        <p:nvPicPr>
          <p:cNvPr id="7" name="Рисунок 6" descr="lips_009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6314" y="2143116"/>
            <a:ext cx="2623873" cy="20859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000" y="72000"/>
            <a:ext cx="7428957" cy="5785892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Ответ на вопрос 2</a:t>
            </a:r>
          </a:p>
          <a:p>
            <a:pPr>
              <a:defRPr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Длина рельса зимой становится меньше за счет уменьшения расстояния между молекулами, из которых состоит материал рельса.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214290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1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menu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768" y="5500702"/>
            <a:ext cx="609600" cy="647700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83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858148" y="5500702"/>
            <a:ext cx="106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выход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Рисунок 5" descr="lcn-be08_xl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2285992"/>
            <a:ext cx="2614626" cy="2614626"/>
          </a:xfrm>
          <a:prstGeom prst="rect">
            <a:avLst/>
          </a:prstGeom>
        </p:spPr>
      </p:pic>
      <p:pic>
        <p:nvPicPr>
          <p:cNvPr id="7" name="Рисунок 6" descr="lcn-be08_xl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7620" y="2428868"/>
            <a:ext cx="2014542" cy="2014542"/>
          </a:xfrm>
          <a:prstGeom prst="rect">
            <a:avLst/>
          </a:prstGeom>
        </p:spPr>
      </p:pic>
      <p:pic>
        <p:nvPicPr>
          <p:cNvPr id="8" name="Рисунок 7" descr="4.bmp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00FF"/>
              </a:clrFrom>
              <a:clrTo>
                <a:srgbClr val="FF0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1604" y="4143380"/>
            <a:ext cx="1390650" cy="676275"/>
          </a:xfrm>
          <a:prstGeom prst="rect">
            <a:avLst/>
          </a:prstGeom>
        </p:spPr>
      </p:pic>
      <p:pic>
        <p:nvPicPr>
          <p:cNvPr id="12" name="Рисунок 11" descr="3.bmp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00FF"/>
              </a:clrFrom>
              <a:clrTo>
                <a:srgbClr val="FF0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6" y="3714752"/>
            <a:ext cx="1457325" cy="695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000" y="72000"/>
            <a:ext cx="7428957" cy="5785892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rgbClr val="026E17"/>
                </a:solidFill>
              </a:rPr>
              <a:t>Ответ на вопрос 3</a:t>
            </a:r>
          </a:p>
          <a:p>
            <a:pPr>
              <a:defRPr/>
            </a:pPr>
            <a:r>
              <a:rPr lang="ru-RU" sz="2400" dirty="0" smtClean="0">
                <a:solidFill>
                  <a:srgbClr val="026E17"/>
                </a:solidFill>
              </a:rPr>
              <a:t>Наименьшая частица вещества, обладающая всеми его химическими свойствами, называется «молекула».</a:t>
            </a:r>
          </a:p>
          <a:p>
            <a:pPr>
              <a:defRPr/>
            </a:pPr>
            <a:endParaRPr lang="ru-RU" sz="2400" dirty="0">
              <a:solidFill>
                <a:srgbClr val="026E17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214290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1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menu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768" y="5500702"/>
            <a:ext cx="609600" cy="647700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83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858148" y="5500702"/>
            <a:ext cx="106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E470D"/>
                </a:solidFill>
              </a:rPr>
              <a:t>выход</a:t>
            </a:r>
            <a:endParaRPr lang="ru-RU" sz="2400" dirty="0">
              <a:solidFill>
                <a:srgbClr val="0E470D"/>
              </a:solidFill>
            </a:endParaRPr>
          </a:p>
        </p:txBody>
      </p:sp>
      <p:pic>
        <p:nvPicPr>
          <p:cNvPr id="6" name="Рисунок 5" descr="3209707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604" y="1928802"/>
            <a:ext cx="4034035" cy="2541590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000" y="72000"/>
            <a:ext cx="7428957" cy="5785892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Ответ на вопрос 4</a:t>
            </a:r>
          </a:p>
          <a:p>
            <a:pPr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Объем камня равен 30 см</a:t>
            </a:r>
            <a:r>
              <a:rPr lang="ru-RU" sz="2400" baseline="30000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ru-RU" sz="2400" baseline="30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214290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1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8148" y="5500702"/>
            <a:ext cx="106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выход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 descr="Определение объема тела неправильной формы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728" y="428604"/>
            <a:ext cx="4762500" cy="3810000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5715008" y="1714488"/>
            <a:ext cx="85725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>
            <a:off x="1000100" y="2500306"/>
            <a:ext cx="85725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2844" y="2428868"/>
            <a:ext cx="1673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50 см </a:t>
            </a:r>
            <a:r>
              <a:rPr lang="ru-RU" sz="3600" baseline="30000" dirty="0" smtClean="0"/>
              <a:t>3</a:t>
            </a:r>
            <a:endParaRPr lang="ru-RU" sz="3600" baseline="30000" dirty="0"/>
          </a:p>
        </p:txBody>
      </p:sp>
      <p:sp>
        <p:nvSpPr>
          <p:cNvPr id="15" name="TextBox 14"/>
          <p:cNvSpPr txBox="1"/>
          <p:nvPr/>
        </p:nvSpPr>
        <p:spPr>
          <a:xfrm>
            <a:off x="5786446" y="1785926"/>
            <a:ext cx="1673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80 см </a:t>
            </a:r>
            <a:r>
              <a:rPr lang="ru-RU" sz="3600" baseline="30000" dirty="0" smtClean="0"/>
              <a:t>3</a:t>
            </a:r>
            <a:endParaRPr lang="ru-RU" sz="3600" baseline="30000" dirty="0"/>
          </a:p>
        </p:txBody>
      </p:sp>
      <p:pic>
        <p:nvPicPr>
          <p:cNvPr id="10" name="Рисунок 9" descr="menu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768" y="5500702"/>
            <a:ext cx="609600" cy="647700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83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Группа 5"/>
          <p:cNvGrpSpPr>
            <a:grpSpLocks/>
          </p:cNvGrpSpPr>
          <p:nvPr/>
        </p:nvGrpSpPr>
        <p:grpSpPr bwMode="auto">
          <a:xfrm>
            <a:off x="285750" y="1428750"/>
            <a:ext cx="7991475" cy="4019550"/>
            <a:chOff x="2428860" y="3214686"/>
            <a:chExt cx="5000660" cy="4019415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428860" y="3214686"/>
              <a:ext cx="4980958" cy="1323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ru-RU" sz="80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190500" dist="127000" dir="5400000" algn="tl">
                      <a:srgbClr val="000000">
                        <a:alpha val="80000"/>
                      </a:srgbClr>
                    </a:outerShdw>
                  </a:effectLst>
                  <a:latin typeface="Impact" pitchFamily="34" charset="0"/>
                </a:rPr>
                <a:t>СКОРОСТЬ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104000" y="4143380"/>
              <a:ext cx="3320079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ru-RU" sz="48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190500" dist="127000" dir="5400000" algn="tl">
                      <a:srgbClr val="000000">
                        <a:alpha val="80000"/>
                      </a:srgbClr>
                    </a:outerShdw>
                  </a:effectLst>
                  <a:latin typeface="Impact" pitchFamily="34" charset="0"/>
                </a:rPr>
                <a:t>и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520000" y="4680000"/>
              <a:ext cx="4909520" cy="255410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ru-RU" sz="80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190500" dist="127000" dir="5400000" algn="tl">
                      <a:srgbClr val="000000">
                        <a:alpha val="80000"/>
                      </a:srgbClr>
                    </a:outerShdw>
                  </a:effectLst>
                  <a:latin typeface="Impact" pitchFamily="34" charset="0"/>
                </a:rPr>
                <a:t>ВЗАИМОДЕЙСТВИЕ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9144000" y="900113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0" y="900113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              тур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7643834" y="5715016"/>
            <a:ext cx="714380" cy="714380"/>
          </a:xfrm>
          <a:prstGeom prst="roundRect">
            <a:avLst/>
          </a:prstGeom>
          <a:gradFill flip="none" rotWithShape="1">
            <a:gsLst>
              <a:gs pos="0">
                <a:srgbClr val="FFEFD1">
                  <a:alpha val="1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 smtClean="0">
                <a:solidFill>
                  <a:schemeClr val="accent1">
                    <a:lumMod val="50000"/>
                  </a:schemeClr>
                </a:solidFill>
                <a:latin typeface="Wingdings 2" pitchFamily="18" charset="2"/>
                <a:cs typeface="Arial" pitchFamily="34" charset="0"/>
              </a:rPr>
              <a:t>P</a:t>
            </a:r>
            <a:endParaRPr lang="ru-RU" sz="8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1643050"/>
            <a:ext cx="1928826" cy="11110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L -2.00799 -1.11111E-6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repeatCount="indefinite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animMotion origin="layout" path="M 0 -1.11111E-6 L -2.00799 -1.11111E-6 " pathEditMode="relative" rAng="0" ptsTypes="AA">
                                      <p:cBhvr>
                                        <p:cTn id="8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bird2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1571612"/>
            <a:ext cx="1343025" cy="1181100"/>
          </a:xfrm>
          <a:prstGeom prst="rect">
            <a:avLst/>
          </a:prstGeom>
        </p:spPr>
      </p:pic>
      <p:pic>
        <p:nvPicPr>
          <p:cNvPr id="11" name="Рисунок 10" descr="car-42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694" y="2643182"/>
            <a:ext cx="1828800" cy="571500"/>
          </a:xfrm>
          <a:prstGeom prst="rect">
            <a:avLst/>
          </a:prstGeom>
        </p:spPr>
      </p:pic>
      <p:sp>
        <p:nvSpPr>
          <p:cNvPr id="3" name="Прямоугольник 2">
            <a:hlinkClick r:id="rId4" action="ppaction://hlinksldjump"/>
          </p:cNvPr>
          <p:cNvSpPr/>
          <p:nvPr/>
        </p:nvSpPr>
        <p:spPr>
          <a:xfrm>
            <a:off x="72001" y="72000"/>
            <a:ext cx="4428562" cy="3312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Вопрос 1</a:t>
            </a:r>
            <a:endParaRPr lang="en-US" sz="2400" dirty="0" smtClean="0">
              <a:solidFill>
                <a:srgbClr val="C00000"/>
              </a:solidFill>
            </a:endParaRPr>
          </a:p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Как называют векторную величину, равную отношению пройденного пути ко времени ?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>
            <a:hlinkClick r:id="rId5" action="ppaction://hlinksldjump"/>
          </p:cNvPr>
          <p:cNvSpPr/>
          <p:nvPr/>
        </p:nvSpPr>
        <p:spPr>
          <a:xfrm>
            <a:off x="4644000" y="72000"/>
            <a:ext cx="4428562" cy="3312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r"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Вопрос 2</a:t>
            </a: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r"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При каком условии птица может сесть на крышу автомобиля, движущегося по шоссе?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>
            <a:hlinkClick r:id="rId6" action="ppaction://hlinksldjump"/>
          </p:cNvPr>
          <p:cNvSpPr/>
          <p:nvPr/>
        </p:nvSpPr>
        <p:spPr>
          <a:xfrm>
            <a:off x="4644000" y="3456000"/>
            <a:ext cx="4428562" cy="334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r"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Вопрос 4</a:t>
            </a:r>
          </a:p>
          <a:p>
            <a:pPr algn="r"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Фамилия ученого, сформулировавшего основные принципы механики. Он открыл закон всемирного тяготения, разработал теорию движения планет.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Прямоугольник 7">
            <a:hlinkClick r:id="rId7" action="ppaction://hlinksldjump"/>
          </p:cNvPr>
          <p:cNvSpPr/>
          <p:nvPr/>
        </p:nvSpPr>
        <p:spPr>
          <a:xfrm>
            <a:off x="72000" y="3456000"/>
            <a:ext cx="4428562" cy="334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ru-RU" sz="2400" dirty="0" smtClean="0">
                <a:solidFill>
                  <a:srgbClr val="026E17"/>
                </a:solidFill>
              </a:rPr>
              <a:t>Вопрос 3</a:t>
            </a:r>
            <a:endParaRPr lang="en-US" sz="2400" dirty="0" smtClean="0">
              <a:solidFill>
                <a:srgbClr val="026E17"/>
              </a:solidFill>
            </a:endParaRPr>
          </a:p>
          <a:p>
            <a:pPr>
              <a:defRPr/>
            </a:pPr>
            <a:r>
              <a:rPr lang="ru-RU" sz="2400" dirty="0" smtClean="0">
                <a:solidFill>
                  <a:srgbClr val="026E17"/>
                </a:solidFill>
              </a:rPr>
              <a:t>К наклонной плоскости по инерции подъезжает тележка. В какую сторону отклонится нить с шариком?</a:t>
            </a:r>
            <a:endParaRPr lang="ru-RU" sz="2400" dirty="0">
              <a:solidFill>
                <a:srgbClr val="026E17"/>
              </a:solidFill>
            </a:endParaRPr>
          </a:p>
        </p:txBody>
      </p:sp>
      <p:sp>
        <p:nvSpPr>
          <p:cNvPr id="9" name="Овал 8">
            <a:hlinkClick r:id="rId8" action="ppaction://hlinksldjump"/>
          </p:cNvPr>
          <p:cNvSpPr/>
          <p:nvPr/>
        </p:nvSpPr>
        <p:spPr>
          <a:xfrm>
            <a:off x="3857620" y="3000372"/>
            <a:ext cx="1428760" cy="857256"/>
          </a:xfrm>
          <a:prstGeom prst="ellipse">
            <a:avLst/>
          </a:prstGeom>
          <a:gradFill>
            <a:gsLst>
              <a:gs pos="0">
                <a:srgbClr val="92D050"/>
              </a:gs>
              <a:gs pos="50000">
                <a:srgbClr val="128420"/>
              </a:gs>
              <a:gs pos="100000">
                <a:srgbClr val="0E470D"/>
              </a:gs>
            </a:gsLst>
            <a:lin ang="5400000" scaled="0"/>
          </a:gradFill>
          <a:ln w="12700">
            <a:solidFill>
              <a:srgbClr val="01470E"/>
            </a:solidFill>
          </a:ln>
          <a:effectLst>
            <a:outerShdw blurRad="190500" dist="63500" dir="2700000" algn="tl" rotWithShape="0">
              <a:prstClr val="black">
                <a:alpha val="8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Тур </a:t>
            </a:r>
            <a:r>
              <a:rPr lang="en-US" sz="2800" dirty="0" smtClean="0">
                <a:solidFill>
                  <a:schemeClr val="bg1"/>
                </a:solidFill>
              </a:rPr>
              <a:t>2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1.bmp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28662" y="5357826"/>
            <a:ext cx="2562225" cy="1304925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847</TotalTime>
  <Words>846</Words>
  <Application>Microsoft Office PowerPoint</Application>
  <PresentationFormat>Экран (4:3)</PresentationFormat>
  <Paragraphs>232</Paragraphs>
  <Slides>32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9" baseType="lpstr">
      <vt:lpstr>Arial</vt:lpstr>
      <vt:lpstr>Calibri</vt:lpstr>
      <vt:lpstr>Impact</vt:lpstr>
      <vt:lpstr>Mistral</vt:lpstr>
      <vt:lpstr>Wingdings 2</vt:lpstr>
      <vt:lpstr>Тема Office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BEST_XP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</dc:creator>
  <cp:lastModifiedBy>Милана</cp:lastModifiedBy>
  <cp:revision>146</cp:revision>
  <dcterms:created xsi:type="dcterms:W3CDTF">2009-12-02T07:09:21Z</dcterms:created>
  <dcterms:modified xsi:type="dcterms:W3CDTF">2020-07-14T17:29:45Z</dcterms:modified>
</cp:coreProperties>
</file>