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7" r:id="rId3"/>
    <p:sldId id="268" r:id="rId4"/>
    <p:sldId id="269" r:id="rId5"/>
    <p:sldId id="264" r:id="rId6"/>
    <p:sldId id="263" r:id="rId7"/>
    <p:sldId id="262" r:id="rId8"/>
    <p:sldId id="270" r:id="rId9"/>
    <p:sldId id="271" r:id="rId10"/>
    <p:sldId id="280" r:id="rId11"/>
    <p:sldId id="284" r:id="rId12"/>
    <p:sldId id="281" r:id="rId13"/>
    <p:sldId id="275" r:id="rId14"/>
    <p:sldId id="273" r:id="rId15"/>
    <p:sldId id="274" r:id="rId16"/>
    <p:sldId id="286" r:id="rId17"/>
    <p:sldId id="283" r:id="rId18"/>
    <p:sldId id="272" r:id="rId19"/>
    <p:sldId id="279" r:id="rId20"/>
    <p:sldId id="282" r:id="rId21"/>
    <p:sldId id="288" r:id="rId22"/>
    <p:sldId id="260" r:id="rId23"/>
    <p:sldId id="276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1D8E526-F92D-4A0F-B38A-EEFFD6835617}" type="datetimeFigureOut">
              <a:rPr lang="ru-RU" smtClean="0"/>
              <a:pPr/>
              <a:t>18.03.2017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64288E6E-F632-43F0-8EFC-8408F00427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8E526-F92D-4A0F-B38A-EEFFD6835617}" type="datetimeFigureOut">
              <a:rPr lang="ru-RU" smtClean="0"/>
              <a:pPr/>
              <a:t>18.03.2017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88E6E-F632-43F0-8EFC-8408F00427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8E526-F92D-4A0F-B38A-EEFFD6835617}" type="datetimeFigureOut">
              <a:rPr lang="ru-RU" smtClean="0"/>
              <a:pPr/>
              <a:t>18.03.2017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88E6E-F632-43F0-8EFC-8408F00427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1D8E526-F92D-4A0F-B38A-EEFFD6835617}" type="datetimeFigureOut">
              <a:rPr lang="ru-RU" smtClean="0"/>
              <a:pPr/>
              <a:t>18.03.2017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88E6E-F632-43F0-8EFC-8408F00427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1D8E526-F92D-4A0F-B38A-EEFFD6835617}" type="datetimeFigureOut">
              <a:rPr lang="ru-RU" smtClean="0"/>
              <a:pPr/>
              <a:t>18.03.2017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64288E6E-F632-43F0-8EFC-8408F004277D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1D8E526-F92D-4A0F-B38A-EEFFD6835617}" type="datetimeFigureOut">
              <a:rPr lang="ru-RU" smtClean="0"/>
              <a:pPr/>
              <a:t>18.03.2017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64288E6E-F632-43F0-8EFC-8408F00427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1D8E526-F92D-4A0F-B38A-EEFFD6835617}" type="datetimeFigureOut">
              <a:rPr lang="ru-RU" smtClean="0"/>
              <a:pPr/>
              <a:t>18.03.2017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64288E6E-F632-43F0-8EFC-8408F00427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8E526-F92D-4A0F-B38A-EEFFD6835617}" type="datetimeFigureOut">
              <a:rPr lang="ru-RU" smtClean="0"/>
              <a:pPr/>
              <a:t>18.03.2017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88E6E-F632-43F0-8EFC-8408F00427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1D8E526-F92D-4A0F-B38A-EEFFD6835617}" type="datetimeFigureOut">
              <a:rPr lang="ru-RU" smtClean="0"/>
              <a:pPr/>
              <a:t>18.03.2017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64288E6E-F632-43F0-8EFC-8408F00427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1D8E526-F92D-4A0F-B38A-EEFFD6835617}" type="datetimeFigureOut">
              <a:rPr lang="ru-RU" smtClean="0"/>
              <a:pPr/>
              <a:t>18.03.2017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64288E6E-F632-43F0-8EFC-8408F00427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1D8E526-F92D-4A0F-B38A-EEFFD6835617}" type="datetimeFigureOut">
              <a:rPr lang="ru-RU" smtClean="0"/>
              <a:pPr/>
              <a:t>18.03.2017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64288E6E-F632-43F0-8EFC-8408F00427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1D8E526-F92D-4A0F-B38A-EEFFD6835617}" type="datetimeFigureOut">
              <a:rPr lang="ru-RU" smtClean="0"/>
              <a:pPr/>
              <a:t>18.03.2017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64288E6E-F632-43F0-8EFC-8408F004277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3509968"/>
          </a:xfrm>
        </p:spPr>
        <p:txBody>
          <a:bodyPr>
            <a:normAutofit/>
          </a:bodyPr>
          <a:lstStyle/>
          <a:p>
            <a:r>
              <a:rPr lang="ru-RU" sz="6600" dirty="0" smtClean="0"/>
              <a:t>Урок  русского языка  в  5 классе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0544" y="4929198"/>
            <a:ext cx="8062912" cy="1571636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resiz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1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 smtClean="0"/>
              <a:t>Работа с учебником в парах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 smtClean="0"/>
              <a:t>Упр. </a:t>
            </a:r>
            <a:r>
              <a:rPr lang="ru-RU" sz="4800" dirty="0" smtClean="0"/>
              <a:t>550</a:t>
            </a:r>
          </a:p>
          <a:p>
            <a:r>
              <a:rPr lang="ru-RU" sz="3200" dirty="0" smtClean="0"/>
              <a:t>Запишите существительные в именительном падеже множественного числа в алфавитном порядке.</a:t>
            </a:r>
          </a:p>
          <a:p>
            <a:endParaRPr lang="ru-RU" dirty="0"/>
          </a:p>
        </p:txBody>
      </p:sp>
      <p:pic>
        <p:nvPicPr>
          <p:cNvPr id="4" name="Picture 7" descr="25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60" y="4143380"/>
            <a:ext cx="2643206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С Ь или без Ь?  Обозначьте условия выбора этих букв.</a:t>
            </a:r>
            <a:endParaRPr lang="ru-RU" sz="4000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С крыш(?), около дач (?), много </a:t>
            </a:r>
          </a:p>
          <a:p>
            <a:pPr>
              <a:buNone/>
            </a:pPr>
            <a:r>
              <a:rPr lang="ru-RU" sz="3600" dirty="0" smtClean="0"/>
              <a:t>    задач (?), нет передач (?), из училищ(?), длинная </a:t>
            </a:r>
            <a:r>
              <a:rPr lang="ru-RU" sz="3600" dirty="0" err="1" smtClean="0"/>
              <a:t>реч</a:t>
            </a:r>
            <a:r>
              <a:rPr lang="ru-RU" sz="3600" dirty="0" smtClean="0"/>
              <a:t>(?), из-за туч (?), густая рож(?), наша </a:t>
            </a:r>
            <a:r>
              <a:rPr lang="ru-RU" sz="3600" dirty="0" err="1" smtClean="0"/>
              <a:t>молодеж</a:t>
            </a:r>
            <a:r>
              <a:rPr lang="ru-RU" sz="3600" dirty="0" smtClean="0"/>
              <a:t>(?).</a:t>
            </a:r>
            <a:endParaRPr lang="ru-RU" sz="3600" dirty="0"/>
          </a:p>
        </p:txBody>
      </p:sp>
      <p:pic>
        <p:nvPicPr>
          <p:cNvPr id="9" name="Picture 3" descr="124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4714884"/>
            <a:ext cx="3357586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2" y="267494"/>
            <a:ext cx="6329378" cy="1399032"/>
          </a:xfrm>
        </p:spPr>
        <p:txBody>
          <a:bodyPr>
            <a:normAutofit/>
          </a:bodyPr>
          <a:lstStyle/>
          <a:p>
            <a:r>
              <a:rPr lang="ru-RU" sz="6600" dirty="0" smtClean="0"/>
              <a:t>Много</a:t>
            </a:r>
            <a:endParaRPr lang="ru-RU" sz="6600" dirty="0"/>
          </a:p>
        </p:txBody>
      </p:sp>
      <p:pic>
        <p:nvPicPr>
          <p:cNvPr id="4" name="Содержимое 3" descr="f91e9e983d71a49f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2071679"/>
            <a:ext cx="2143140" cy="1643074"/>
          </a:xfrm>
          <a:prstGeom prst="rect">
            <a:avLst/>
          </a:prstGeom>
        </p:spPr>
      </p:pic>
      <p:pic>
        <p:nvPicPr>
          <p:cNvPr id="5" name="Рисунок 4" descr="14с48_en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72198" y="4643446"/>
            <a:ext cx="2571768" cy="1785950"/>
          </a:xfrm>
          <a:prstGeom prst="rect">
            <a:avLst/>
          </a:prstGeom>
        </p:spPr>
      </p:pic>
      <p:pic>
        <p:nvPicPr>
          <p:cNvPr id="6" name="Рисунок 5" descr="imgpreview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0760" y="2143116"/>
            <a:ext cx="2571768" cy="1571637"/>
          </a:xfrm>
          <a:prstGeom prst="rect">
            <a:avLst/>
          </a:prstGeom>
        </p:spPr>
      </p:pic>
      <p:pic>
        <p:nvPicPr>
          <p:cNvPr id="7" name="Содержимое 3" descr="чулки.jpe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4283" y="4643446"/>
            <a:ext cx="2071701" cy="164307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714612" y="2285992"/>
            <a:ext cx="2928958" cy="1428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Яблок</a:t>
            </a:r>
          </a:p>
          <a:p>
            <a:pPr algn="ctr"/>
            <a:endParaRPr lang="ru-RU" dirty="0" smtClean="0"/>
          </a:p>
          <a:p>
            <a:pPr algn="ctr"/>
            <a:r>
              <a:rPr lang="ru-RU" sz="3600" dirty="0" smtClean="0"/>
              <a:t>помидоров </a:t>
            </a:r>
            <a:endParaRPr lang="ru-RU" sz="36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786050" y="4857760"/>
            <a:ext cx="2771788" cy="15001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Носков</a:t>
            </a:r>
          </a:p>
          <a:p>
            <a:pPr algn="ctr"/>
            <a:endParaRPr lang="ru-RU" dirty="0" smtClean="0"/>
          </a:p>
          <a:p>
            <a:pPr algn="ctr"/>
            <a:r>
              <a:rPr lang="ru-RU" sz="4000" dirty="0" smtClean="0"/>
              <a:t>чулок</a:t>
            </a:r>
            <a:endParaRPr lang="ru-RU" sz="4000" dirty="0"/>
          </a:p>
        </p:txBody>
      </p:sp>
      <p:cxnSp>
        <p:nvCxnSpPr>
          <p:cNvPr id="11" name="Прямая со стрелкой 10"/>
          <p:cNvCxnSpPr/>
          <p:nvPr/>
        </p:nvCxnSpPr>
        <p:spPr>
          <a:xfrm rot="10800000" flipV="1">
            <a:off x="2571736" y="2857496"/>
            <a:ext cx="1143008" cy="14287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4214810" y="2928934"/>
            <a:ext cx="1571636" cy="35719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4214810" y="5429264"/>
            <a:ext cx="1643074" cy="7143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10800000">
            <a:off x="2357422" y="5572140"/>
            <a:ext cx="1643074" cy="28575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noski-vo-mnojestvennom-chisle-rod-padeje-97072-larg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71480"/>
            <a:ext cx="9001156" cy="1399032"/>
          </a:xfrm>
        </p:spPr>
        <p:txBody>
          <a:bodyPr>
            <a:noAutofit/>
          </a:bodyPr>
          <a:lstStyle/>
          <a:p>
            <a:r>
              <a:rPr lang="ru-RU" sz="4400" dirty="0" smtClean="0"/>
              <a:t>Работа с учебником в парах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3116"/>
            <a:ext cx="8229600" cy="4311692"/>
          </a:xfrm>
        </p:spPr>
        <p:txBody>
          <a:bodyPr/>
          <a:lstStyle/>
          <a:p>
            <a:r>
              <a:rPr lang="ru-RU" sz="4400" dirty="0" smtClean="0"/>
              <a:t>Упр. </a:t>
            </a:r>
            <a:r>
              <a:rPr lang="ru-RU" sz="6000" dirty="0" smtClean="0"/>
              <a:t>554</a:t>
            </a:r>
          </a:p>
          <a:p>
            <a:pPr>
              <a:buNone/>
            </a:pPr>
            <a:r>
              <a:rPr lang="ru-RU" sz="6000" dirty="0" smtClean="0"/>
              <a:t>  </a:t>
            </a:r>
            <a:r>
              <a:rPr lang="ru-RU" sz="4000" dirty="0" smtClean="0"/>
              <a:t>Перепишите, раскрывая скобки.</a:t>
            </a:r>
            <a:endParaRPr lang="ru-RU" sz="4000" dirty="0"/>
          </a:p>
        </p:txBody>
      </p:sp>
      <p:pic>
        <p:nvPicPr>
          <p:cNvPr id="4" name="Picture 7" descr="25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4714884"/>
            <a:ext cx="3429024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 smtClean="0"/>
              <a:t>Обозначьте  склонения имен существительных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454568"/>
          </a:xfrm>
        </p:spPr>
        <p:txBody>
          <a:bodyPr>
            <a:normAutofit fontScale="85000" lnSpcReduction="20000"/>
          </a:bodyPr>
          <a:lstStyle/>
          <a:p>
            <a:r>
              <a:rPr lang="ru-RU" sz="4400" b="1" i="1" dirty="0" smtClean="0"/>
              <a:t> Друг, окно, солнце, работа, помощь, дядя,</a:t>
            </a:r>
            <a:r>
              <a:rPr lang="ru-RU" sz="4400" dirty="0" smtClean="0"/>
              <a:t> </a:t>
            </a:r>
            <a:r>
              <a:rPr lang="ru-RU" sz="4400" b="1" i="1" dirty="0" smtClean="0"/>
              <a:t>снегирь, тетрадь, дружба</a:t>
            </a:r>
            <a:r>
              <a:rPr lang="ru-RU" sz="4400" b="1" dirty="0" smtClean="0"/>
              <a:t>, ручка, пенал, книги, карандаш, линейка</a:t>
            </a:r>
          </a:p>
          <a:p>
            <a:pPr>
              <a:buNone/>
            </a:pPr>
            <a:endParaRPr lang="ru-RU" sz="4400" b="1" dirty="0" smtClean="0"/>
          </a:p>
          <a:p>
            <a:r>
              <a:rPr lang="ru-RU" b="1" dirty="0" smtClean="0"/>
              <a:t>Какое слово здесь лишнее и почему?</a:t>
            </a:r>
          </a:p>
          <a:p>
            <a:endParaRPr lang="ru-RU" b="1" dirty="0" smtClean="0"/>
          </a:p>
          <a:p>
            <a:r>
              <a:rPr lang="ru-RU" b="1" dirty="0" smtClean="0"/>
              <a:t>Определите тему сегодняшнего урока.</a:t>
            </a:r>
            <a:endParaRPr lang="ru-RU" dirty="0" smtClean="0"/>
          </a:p>
          <a:p>
            <a:pPr>
              <a:buNone/>
            </a:pPr>
            <a:r>
              <a:rPr lang="ru-RU" sz="2200" b="1" i="1" dirty="0" smtClean="0"/>
              <a:t> </a:t>
            </a:r>
            <a:endParaRPr lang="ru-RU" sz="2200" dirty="0" smtClean="0"/>
          </a:p>
          <a:p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39950-0cf50-79582532-m750x740-ucd7d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Самостоятельная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Выполнить тест, распечатка на столе, вариант №1 – ученики 1,2;</a:t>
            </a:r>
          </a:p>
          <a:p>
            <a:r>
              <a:rPr lang="ru-RU" dirty="0" smtClean="0"/>
              <a:t>Вариант №2 – ученики 3,4.</a:t>
            </a:r>
          </a:p>
          <a:p>
            <a:r>
              <a:rPr lang="ru-RU" dirty="0" smtClean="0"/>
              <a:t>Работу подписать.</a:t>
            </a: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Итог урока.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-</a:t>
            </a:r>
            <a:r>
              <a:rPr lang="ru-RU" sz="3200" b="1" dirty="0" smtClean="0"/>
              <a:t> Чему учились на уроке?</a:t>
            </a:r>
          </a:p>
          <a:p>
            <a:pPr>
              <a:defRPr/>
            </a:pPr>
            <a:endParaRPr lang="ru-RU" sz="3200" b="1" dirty="0" smtClean="0"/>
          </a:p>
          <a:p>
            <a:pPr>
              <a:defRPr/>
            </a:pPr>
            <a:r>
              <a:rPr lang="ru-RU" sz="3200" b="1" dirty="0" smtClean="0"/>
              <a:t>- Что больше всего понравилось на уроке?</a:t>
            </a:r>
          </a:p>
          <a:p>
            <a:pPr>
              <a:defRPr/>
            </a:pPr>
            <a:endParaRPr lang="ru-RU" sz="3200" b="1" dirty="0" smtClean="0"/>
          </a:p>
          <a:p>
            <a:pPr>
              <a:defRPr/>
            </a:pPr>
            <a:r>
              <a:rPr lang="ru-RU" sz="3200" b="1" dirty="0" smtClean="0"/>
              <a:t>- Ваши предложения.</a:t>
            </a:r>
            <a:endParaRPr lang="ru-RU" dirty="0"/>
          </a:p>
        </p:txBody>
      </p:sp>
      <p:pic>
        <p:nvPicPr>
          <p:cNvPr id="4" name="Picture 7" descr="B_Fly0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3714752"/>
            <a:ext cx="2571768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Параграф </a:t>
            </a:r>
            <a:r>
              <a:rPr lang="ru-RU" sz="7200" dirty="0" smtClean="0"/>
              <a:t>98</a:t>
            </a:r>
          </a:p>
          <a:p>
            <a:r>
              <a:rPr lang="ru-RU" sz="4800" dirty="0" smtClean="0"/>
              <a:t>Упр. </a:t>
            </a:r>
            <a:r>
              <a:rPr lang="ru-RU" sz="7200" dirty="0" smtClean="0"/>
              <a:t>555</a:t>
            </a:r>
            <a:endParaRPr lang="ru-RU" sz="7200" dirty="0"/>
          </a:p>
        </p:txBody>
      </p:sp>
      <p:pic>
        <p:nvPicPr>
          <p:cNvPr id="4" name="Рисунок 3" descr="images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6314" y="4000504"/>
            <a:ext cx="3714776" cy="22145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776288"/>
            <a:ext cx="8174860" cy="3795720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/>
              <a:t>Множественное число имен существительных.</a:t>
            </a:r>
            <a:endParaRPr lang="ru-RU" sz="5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0544" y="3643314"/>
            <a:ext cx="8062912" cy="359566"/>
          </a:xfrm>
        </p:spPr>
        <p:txBody>
          <a:bodyPr>
            <a:normAutofit fontScale="70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Цели урока: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Познакомиться  со склонением имен существительных во множественном числе. </a:t>
            </a:r>
          </a:p>
          <a:p>
            <a:r>
              <a:rPr lang="ru-RU" dirty="0" smtClean="0"/>
              <a:t>Познакомиться  с особенностями окончаний имен существительных в именительном падеже множественного числа.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Единственное и множественное число имен существительных</a:t>
            </a:r>
            <a:endParaRPr lang="ru-RU" sz="36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Имена существительные, обозначающие </a:t>
            </a:r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один</a:t>
            </a:r>
            <a:r>
              <a:rPr lang="ru-RU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предмет, находятся в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единственном числе.</a:t>
            </a:r>
          </a:p>
          <a:p>
            <a:pPr>
              <a:buNone/>
            </a:pPr>
            <a:r>
              <a:rPr lang="ru-RU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r>
              <a:rPr lang="ru-RU" sz="2400" dirty="0" smtClean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Имена существительные, обозначающие </a:t>
            </a:r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несколько</a:t>
            </a:r>
            <a:r>
              <a:rPr lang="ru-RU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 </a:t>
            </a:r>
            <a:r>
              <a:rPr lang="ru-RU" sz="2400" dirty="0" smtClean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предметов, находятся во </a:t>
            </a:r>
            <a:r>
              <a:rPr lang="ru-RU" sz="2400" b="1" dirty="0" smtClean="0">
                <a:solidFill>
                  <a:srgbClr val="FF0000"/>
                </a:solidFill>
                <a:cs typeface="Arial" charset="0"/>
              </a:rPr>
              <a:t>множественном  числе.  </a:t>
            </a:r>
          </a:p>
          <a:p>
            <a:endParaRPr lang="ru-RU" dirty="0"/>
          </a:p>
        </p:txBody>
      </p:sp>
      <p:pic>
        <p:nvPicPr>
          <p:cNvPr id="6" name="Picture 6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286512" y="1928801"/>
            <a:ext cx="1571636" cy="142876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50" y="4357694"/>
            <a:ext cx="1285884" cy="17859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5214950"/>
            <a:ext cx="1785950" cy="150019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29520" y="4786322"/>
            <a:ext cx="1335068" cy="18573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cxnSp>
        <p:nvCxnSpPr>
          <p:cNvPr id="11" name="Прямая со стрелкой 10"/>
          <p:cNvCxnSpPr/>
          <p:nvPr/>
        </p:nvCxnSpPr>
        <p:spPr>
          <a:xfrm flipV="1">
            <a:off x="4500562" y="2571744"/>
            <a:ext cx="1428760" cy="642942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4572000" y="4714884"/>
            <a:ext cx="1214446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3" dur="1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6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1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 smtClean="0"/>
              <a:t>Заполнить таблицу по образцу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882775"/>
          <a:ext cx="8229600" cy="3627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cs typeface="Arial" pitchFamily="34" charset="0"/>
                        </a:rPr>
                        <a:t>Падежи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  <a:cs typeface="Arial" pitchFamily="34" charset="0"/>
                      </a:endParaRPr>
                    </a:p>
                  </a:txBody>
                  <a:tcPr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cs typeface="Arial" pitchFamily="34" charset="0"/>
                        </a:rPr>
                        <a:t>И. п.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cs typeface="Arial" pitchFamily="34" charset="0"/>
                        </a:rPr>
                        <a:t>воробьи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cs typeface="Arial" pitchFamily="34" charset="0"/>
                        </a:rPr>
                        <a:t>цветы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cs typeface="Arial" pitchFamily="34" charset="0"/>
                        </a:rPr>
                        <a:t>листья</a:t>
                      </a:r>
                    </a:p>
                  </a:txBody>
                  <a:tcPr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cs typeface="Arial" pitchFamily="34" charset="0"/>
                        </a:rPr>
                        <a:t>Р. п.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cs typeface="Arial" pitchFamily="34" charset="0"/>
                        </a:rPr>
                        <a:t>воробьёв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  <a:cs typeface="Arial" pitchFamily="34" charset="0"/>
                      </a:endParaRPr>
                    </a:p>
                  </a:txBody>
                  <a:tcPr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cs typeface="Arial" pitchFamily="34" charset="0"/>
                        </a:rPr>
                        <a:t>Д. п.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  <a:cs typeface="Arial" pitchFamily="34" charset="0"/>
                      </a:endParaRPr>
                    </a:p>
                  </a:txBody>
                  <a:tcPr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cs typeface="Arial" pitchFamily="34" charset="0"/>
                        </a:rPr>
                        <a:t>В. п.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cs typeface="Arial" pitchFamily="34" charset="0"/>
                        </a:rPr>
                        <a:t>листья</a:t>
                      </a:r>
                    </a:p>
                  </a:txBody>
                  <a:tcPr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cs typeface="Arial" pitchFamily="34" charset="0"/>
                        </a:rPr>
                        <a:t>Т. п.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  <a:cs typeface="Arial" pitchFamily="34" charset="0"/>
                      </a:endParaRPr>
                    </a:p>
                  </a:txBody>
                  <a:tcPr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cs typeface="Arial" pitchFamily="34" charset="0"/>
                        </a:rPr>
                        <a:t>П. п.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cs typeface="Arial" pitchFamily="34" charset="0"/>
                        </a:rPr>
                        <a:t>о цветах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  <a:cs typeface="Arial" pitchFamily="34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2357454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>Проверь!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sz="2700" dirty="0" smtClean="0">
                <a:solidFill>
                  <a:schemeClr val="tx1"/>
                </a:solidFill>
              </a:rPr>
              <a:t>При склонении имена сущ. во множественном числе не делятся на 1,2,3 склонение.</a:t>
            </a:r>
            <a:r>
              <a:rPr lang="ru-RU" sz="2700" dirty="0" smtClean="0"/>
              <a:t/>
            </a:r>
            <a:br>
              <a:rPr lang="ru-RU" sz="2700" dirty="0" smtClean="0"/>
            </a:br>
            <a:endParaRPr lang="ru-RU" sz="27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2285992"/>
          <a:ext cx="8229600" cy="43323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6189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cs typeface="Arial" pitchFamily="34" charset="0"/>
                        </a:rPr>
                        <a:t>Падежи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  <a:cs typeface="Arial" pitchFamily="34" charset="0"/>
                      </a:endParaRPr>
                    </a:p>
                  </a:txBody>
                  <a:tcPr horzOverflow="overflow"/>
                </a:tc>
              </a:tr>
              <a:tr h="6189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cs typeface="Arial" pitchFamily="34" charset="0"/>
                        </a:rPr>
                        <a:t>И. п.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cs typeface="Arial" pitchFamily="34" charset="0"/>
                        </a:rPr>
                        <a:t>воробьи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cs typeface="Arial" pitchFamily="34" charset="0"/>
                        </a:rPr>
                        <a:t>цветы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cs typeface="Arial" pitchFamily="34" charset="0"/>
                        </a:rPr>
                        <a:t>листья</a:t>
                      </a:r>
                    </a:p>
                  </a:txBody>
                  <a:tcPr horzOverflow="overflow"/>
                </a:tc>
              </a:tr>
              <a:tr h="6189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cs typeface="Arial" pitchFamily="34" charset="0"/>
                        </a:rPr>
                        <a:t>Р. п.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cs typeface="Arial" pitchFamily="34" charset="0"/>
                        </a:rPr>
                        <a:t>воробьёв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cs typeface="Arial" pitchFamily="34" charset="0"/>
                        </a:rPr>
                        <a:t>цветов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cs typeface="Arial" pitchFamily="34" charset="0"/>
                        </a:rPr>
                        <a:t>листьев</a:t>
                      </a:r>
                    </a:p>
                  </a:txBody>
                  <a:tcPr horzOverflow="overflow"/>
                </a:tc>
              </a:tr>
              <a:tr h="6189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cs typeface="Arial" pitchFamily="34" charset="0"/>
                        </a:rPr>
                        <a:t>Д. п.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cs typeface="Arial" pitchFamily="34" charset="0"/>
                        </a:rPr>
                        <a:t>воробьям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cs typeface="Arial" pitchFamily="34" charset="0"/>
                        </a:rPr>
                        <a:t>цветам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cs typeface="Arial" pitchFamily="34" charset="0"/>
                        </a:rPr>
                        <a:t>листьям</a:t>
                      </a:r>
                    </a:p>
                  </a:txBody>
                  <a:tcPr horzOverflow="overflow"/>
                </a:tc>
              </a:tr>
              <a:tr h="6189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cs typeface="Arial" pitchFamily="34" charset="0"/>
                        </a:rPr>
                        <a:t>В. п.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cs typeface="Arial" pitchFamily="34" charset="0"/>
                        </a:rPr>
                        <a:t>воробьёв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cs typeface="Arial" pitchFamily="34" charset="0"/>
                        </a:rPr>
                        <a:t>цветы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cs typeface="Arial" pitchFamily="34" charset="0"/>
                        </a:rPr>
                        <a:t>листья</a:t>
                      </a:r>
                    </a:p>
                  </a:txBody>
                  <a:tcPr horzOverflow="overflow"/>
                </a:tc>
              </a:tr>
              <a:tr h="6189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cs typeface="Arial" pitchFamily="34" charset="0"/>
                        </a:rPr>
                        <a:t>Т. п.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cs typeface="Arial" pitchFamily="34" charset="0"/>
                        </a:rPr>
                        <a:t>воробьями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cs typeface="Arial" pitchFamily="34" charset="0"/>
                        </a:rPr>
                        <a:t>цветами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cs typeface="Arial" pitchFamily="34" charset="0"/>
                        </a:rPr>
                        <a:t>листьями</a:t>
                      </a:r>
                    </a:p>
                  </a:txBody>
                  <a:tcPr horzOverflow="overflow"/>
                </a:tc>
              </a:tr>
              <a:tr h="6189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cs typeface="Arial" pitchFamily="34" charset="0"/>
                        </a:rPr>
                        <a:t>П. п.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cs typeface="Arial" pitchFamily="34" charset="0"/>
                        </a:rPr>
                        <a:t>о воробьях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cs typeface="Arial" pitchFamily="34" charset="0"/>
                        </a:rPr>
                        <a:t>о цветах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cs typeface="Arial" pitchFamily="34" charset="0"/>
                        </a:rPr>
                        <a:t>о листьях</a:t>
                      </a:r>
                    </a:p>
                  </a:txBody>
                  <a:tcPr horzOverflow="overflow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Именительный падеж множественного числа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2357430"/>
          <a:ext cx="8229600" cy="238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Женский род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Мужской род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Средний род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Книги, буквы, мысли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Словари, алфавиты;</a:t>
                      </a:r>
                    </a:p>
                    <a:p>
                      <a:r>
                        <a:rPr lang="ru-RU" dirty="0" smtClean="0"/>
                        <a:t>Профессора, 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Слова, предложения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-и (-</a:t>
                      </a:r>
                      <a:r>
                        <a:rPr lang="ru-RU" dirty="0" err="1" smtClean="0"/>
                        <a:t>ы</a:t>
                      </a:r>
                      <a:r>
                        <a:rPr lang="ru-RU" dirty="0" smtClean="0"/>
                        <a:t>)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-и (-</a:t>
                      </a:r>
                      <a:r>
                        <a:rPr lang="ru-RU" dirty="0" err="1" smtClean="0"/>
                        <a:t>ы</a:t>
                      </a:r>
                      <a:r>
                        <a:rPr lang="ru-RU" dirty="0" smtClean="0"/>
                        <a:t> )</a:t>
                      </a:r>
                    </a:p>
                    <a:p>
                      <a:r>
                        <a:rPr lang="ru-RU" dirty="0" smtClean="0"/>
                        <a:t>-а (-я</a:t>
                      </a:r>
                      <a:r>
                        <a:rPr lang="ru-RU" baseline="0" dirty="0" smtClean="0"/>
                        <a:t> )</a:t>
                      </a:r>
                    </a:p>
                    <a:p>
                      <a:endParaRPr lang="ru-RU" baseline="0" dirty="0" smtClean="0"/>
                    </a:p>
                    <a:p>
                      <a:endParaRPr lang="ru-RU" baseline="0" dirty="0" smtClean="0"/>
                    </a:p>
                    <a:p>
                      <a:r>
                        <a:rPr lang="ru-RU" baseline="0" dirty="0" smtClean="0"/>
                        <a:t>-а (-я )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/>
              <a:t>Составьте и запишите словосочетания</a:t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4" name="Содержимое 3" descr="бумага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0" y="1785926"/>
            <a:ext cx="1928826" cy="1643075"/>
          </a:xfrm>
        </p:spPr>
      </p:pic>
      <p:pic>
        <p:nvPicPr>
          <p:cNvPr id="5" name="Рисунок 4" descr="листья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7884" y="1928802"/>
            <a:ext cx="2357454" cy="1500198"/>
          </a:xfrm>
          <a:prstGeom prst="rect">
            <a:avLst/>
          </a:prstGeom>
        </p:spPr>
      </p:pic>
      <p:pic>
        <p:nvPicPr>
          <p:cNvPr id="6" name="Рисунок 5" descr="x_4efae61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57884" y="4643446"/>
            <a:ext cx="2643206" cy="1643074"/>
          </a:xfrm>
          <a:prstGeom prst="rect">
            <a:avLst/>
          </a:prstGeom>
        </p:spPr>
      </p:pic>
      <p:pic>
        <p:nvPicPr>
          <p:cNvPr id="7" name="Рисунок 6" descr="пила.jpe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1472" y="4572008"/>
            <a:ext cx="2071702" cy="164307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000364" y="1857364"/>
            <a:ext cx="2428892" cy="16430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листы </a:t>
            </a:r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r>
              <a:rPr lang="ru-RU" sz="3600" dirty="0" smtClean="0"/>
              <a:t>листья</a:t>
            </a:r>
            <a:endParaRPr lang="ru-RU" sz="3600" dirty="0"/>
          </a:p>
        </p:txBody>
      </p:sp>
      <p:cxnSp>
        <p:nvCxnSpPr>
          <p:cNvPr id="10" name="Прямая со стрелкой 9"/>
          <p:cNvCxnSpPr/>
          <p:nvPr/>
        </p:nvCxnSpPr>
        <p:spPr>
          <a:xfrm rot="10800000" flipV="1">
            <a:off x="2714612" y="2357430"/>
            <a:ext cx="1428760" cy="28575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4214810" y="2643182"/>
            <a:ext cx="1500198" cy="50006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3071802" y="4643446"/>
            <a:ext cx="2428892" cy="16430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Зубы</a:t>
            </a:r>
          </a:p>
          <a:p>
            <a:pPr algn="ctr"/>
            <a:endParaRPr lang="ru-RU" dirty="0"/>
          </a:p>
          <a:p>
            <a:pPr algn="ctr"/>
            <a:r>
              <a:rPr lang="ru-RU" dirty="0" smtClean="0"/>
              <a:t> </a:t>
            </a:r>
          </a:p>
          <a:p>
            <a:pPr algn="ctr"/>
            <a:r>
              <a:rPr lang="ru-RU" sz="3600" dirty="0" smtClean="0"/>
              <a:t>зубья</a:t>
            </a:r>
            <a:endParaRPr lang="ru-RU" sz="3600" dirty="0"/>
          </a:p>
        </p:txBody>
      </p:sp>
      <p:cxnSp>
        <p:nvCxnSpPr>
          <p:cNvPr id="15" name="Прямая со стрелкой 14"/>
          <p:cNvCxnSpPr/>
          <p:nvPr/>
        </p:nvCxnSpPr>
        <p:spPr>
          <a:xfrm>
            <a:off x="4357686" y="5143512"/>
            <a:ext cx="1428760" cy="42862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10800000">
            <a:off x="2714612" y="5286388"/>
            <a:ext cx="1428760" cy="57150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253</TotalTime>
  <Words>382</Words>
  <Application>Microsoft Office PowerPoint</Application>
  <PresentationFormat>Экран (4:3)</PresentationFormat>
  <Paragraphs>117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Яркая</vt:lpstr>
      <vt:lpstr>Урок  русского языка  в  5 классе</vt:lpstr>
      <vt:lpstr>Обозначьте  склонения имен существительных</vt:lpstr>
      <vt:lpstr>Множественное число имен существительных.</vt:lpstr>
      <vt:lpstr>Цели урока:</vt:lpstr>
      <vt:lpstr>Единственное и множественное число имен существительных</vt:lpstr>
      <vt:lpstr>Заполнить таблицу по образцу</vt:lpstr>
      <vt:lpstr>Проверь!   При склонении имена сущ. во множественном числе не делятся на 1,2,3 склонение. </vt:lpstr>
      <vt:lpstr>Именительный падеж множественного числа</vt:lpstr>
      <vt:lpstr>Составьте и запишите словосочетания </vt:lpstr>
      <vt:lpstr>Слайд 10</vt:lpstr>
      <vt:lpstr>Слайд 11</vt:lpstr>
      <vt:lpstr>Слайд 12</vt:lpstr>
      <vt:lpstr>Работа с учебником в парах</vt:lpstr>
      <vt:lpstr>С Ь или без Ь?  Обозначьте условия выбора этих букв.</vt:lpstr>
      <vt:lpstr>Много</vt:lpstr>
      <vt:lpstr>Слайд 16</vt:lpstr>
      <vt:lpstr>Слайд 17</vt:lpstr>
      <vt:lpstr>Работа с учебником в парах</vt:lpstr>
      <vt:lpstr>Слайд 19</vt:lpstr>
      <vt:lpstr>Слайд 20</vt:lpstr>
      <vt:lpstr>Самостоятельная работа</vt:lpstr>
      <vt:lpstr>Итог урока.</vt:lpstr>
      <vt:lpstr>Домашнее задание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61</cp:revision>
  <dcterms:created xsi:type="dcterms:W3CDTF">2015-02-23T12:35:53Z</dcterms:created>
  <dcterms:modified xsi:type="dcterms:W3CDTF">2017-03-18T16:34:39Z</dcterms:modified>
</cp:coreProperties>
</file>