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3" r:id="rId17"/>
    <p:sldId id="275" r:id="rId18"/>
    <p:sldId id="276" r:id="rId19"/>
    <p:sldId id="277" r:id="rId20"/>
    <p:sldId id="278" r:id="rId21"/>
    <p:sldId id="279" r:id="rId22"/>
    <p:sldId id="280" r:id="rId23"/>
    <p:sldId id="281" r:id="rId24"/>
    <p:sldId id="282" r:id="rId25"/>
    <p:sldId id="274" r:id="rId26"/>
    <p:sldId id="283" r:id="rId27"/>
    <p:sldId id="284" r:id="rId28"/>
    <p:sldId id="285" r:id="rId29"/>
    <p:sldId id="286" r:id="rId30"/>
    <p:sldId id="287" r:id="rId31"/>
    <p:sldId id="288" r:id="rId32"/>
    <p:sldId id="289"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18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13.10.2015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4C71EC6-210F-42DE-9C53-41977AD35B3D}" type="datetimeFigureOut">
              <a:rPr lang="ru-RU" smtClean="0"/>
              <a:t>13.10.2015</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5" Type="http://schemas.openxmlformats.org/officeDocument/2006/relationships/image" Target="../media/image51.jpeg"/><Relationship Id="rId4" Type="http://schemas.openxmlformats.org/officeDocument/2006/relationships/image" Target="../media/image50.jpeg"/></Relationships>
</file>

<file path=ppt/slides/_rels/slide26.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27.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image" Target="../media/image62.jpeg"/><Relationship Id="rId7" Type="http://schemas.openxmlformats.org/officeDocument/2006/relationships/image" Target="../media/image66.jpeg"/><Relationship Id="rId2" Type="http://schemas.openxmlformats.org/officeDocument/2006/relationships/image" Target="../media/image61.jpeg"/><Relationship Id="rId1" Type="http://schemas.openxmlformats.org/officeDocument/2006/relationships/slideLayout" Target="../slideLayouts/slideLayout7.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 Id="rId9" Type="http://schemas.openxmlformats.org/officeDocument/2006/relationships/image" Target="../media/image68.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55576" y="2060848"/>
            <a:ext cx="6400800" cy="17526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«Собака – друг человека» </a:t>
            </a:r>
          </a:p>
        </p:txBody>
      </p:sp>
    </p:spTree>
    <p:extLst>
      <p:ext uri="{BB962C8B-B14F-4D97-AF65-F5344CB8AC3E}">
        <p14:creationId xmlns:p14="http://schemas.microsoft.com/office/powerpoint/2010/main" val="3491963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4111" y="5627975"/>
            <a:ext cx="7848872" cy="861774"/>
          </a:xfrm>
          <a:prstGeom prst="rect">
            <a:avLst/>
          </a:prstGeom>
        </p:spPr>
        <p:txBody>
          <a:bodyPr wrap="square">
            <a:spAutoFit/>
          </a:bodyPr>
          <a:lstStyle/>
          <a:p>
            <a:r>
              <a:rPr lang="ru-RU" sz="1400" dirty="0"/>
              <a:t>Как называется собака,  которая служит на границе</a:t>
            </a:r>
            <a:r>
              <a:rPr lang="ru-RU" sz="1400" dirty="0" smtClean="0"/>
              <a:t>?</a:t>
            </a:r>
          </a:p>
          <a:p>
            <a:endParaRPr lang="ru-RU" dirty="0"/>
          </a:p>
          <a:p>
            <a:endParaRPr lang="ru-RU" dirty="0"/>
          </a:p>
        </p:txBody>
      </p:sp>
      <p:pic>
        <p:nvPicPr>
          <p:cNvPr id="3" name="Рисунок 2" descr="2.jpg"/>
          <p:cNvPicPr>
            <a:picLocks noChangeAspect="1"/>
          </p:cNvPicPr>
          <p:nvPr/>
        </p:nvPicPr>
        <p:blipFill>
          <a:blip r:embed="rId2" cstate="screen"/>
          <a:stretch>
            <a:fillRect/>
          </a:stretch>
        </p:blipFill>
        <p:spPr>
          <a:xfrm flipH="1">
            <a:off x="4662314" y="548680"/>
            <a:ext cx="4009503" cy="4396111"/>
          </a:xfrm>
          <a:prstGeom prst="rect">
            <a:avLst/>
          </a:prstGeom>
          <a:ln>
            <a:noFill/>
          </a:ln>
          <a:effectLst>
            <a:softEdge rad="112500"/>
          </a:effectLst>
        </p:spPr>
      </p:pic>
      <p:sp>
        <p:nvSpPr>
          <p:cNvPr id="6" name="Прямоугольник 5"/>
          <p:cNvSpPr/>
          <p:nvPr/>
        </p:nvSpPr>
        <p:spPr>
          <a:xfrm>
            <a:off x="176547" y="1340768"/>
            <a:ext cx="4572000" cy="1754326"/>
          </a:xfrm>
          <a:prstGeom prst="rect">
            <a:avLst/>
          </a:prstGeom>
        </p:spPr>
        <p:txBody>
          <a:bodyPr>
            <a:spAutoFit/>
          </a:bodyPr>
          <a:lstStyle/>
          <a:p>
            <a:pPr algn="ctr"/>
            <a:r>
              <a:rPr lang="ru-RU" dirty="0"/>
              <a:t>На границе служит пёс. </a:t>
            </a:r>
          </a:p>
          <a:p>
            <a:pPr algn="ctr"/>
            <a:r>
              <a:rPr lang="ru-RU" dirty="0"/>
              <a:t>Он службу верную несёт.</a:t>
            </a:r>
          </a:p>
          <a:p>
            <a:pPr algn="ctr"/>
            <a:r>
              <a:rPr lang="ru-RU" dirty="0"/>
              <a:t>Вперёд! Сомнений больше нет! </a:t>
            </a:r>
          </a:p>
          <a:p>
            <a:pPr algn="ctr"/>
            <a:r>
              <a:rPr lang="ru-RU" dirty="0"/>
              <a:t>Настроен пёс решительно.  </a:t>
            </a:r>
          </a:p>
          <a:p>
            <a:pPr algn="ctr"/>
            <a:r>
              <a:rPr lang="ru-RU" dirty="0"/>
              <a:t>Сперва взяла собака след,  </a:t>
            </a:r>
          </a:p>
          <a:p>
            <a:pPr algn="ctr"/>
            <a:r>
              <a:rPr lang="ru-RU" dirty="0"/>
              <a:t>И следом – нарушителя </a:t>
            </a:r>
          </a:p>
        </p:txBody>
      </p:sp>
    </p:spTree>
    <p:extLst>
      <p:ext uri="{BB962C8B-B14F-4D97-AF65-F5344CB8AC3E}">
        <p14:creationId xmlns:p14="http://schemas.microsoft.com/office/powerpoint/2010/main" val="173051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517232"/>
            <a:ext cx="8568952" cy="954107"/>
          </a:xfrm>
          <a:prstGeom prst="rect">
            <a:avLst/>
          </a:prstGeom>
        </p:spPr>
        <p:txBody>
          <a:bodyPr wrap="square">
            <a:spAutoFit/>
          </a:bodyPr>
          <a:lstStyle/>
          <a:p>
            <a:r>
              <a:rPr lang="ru-RU" sz="1400" dirty="0"/>
              <a:t>Обученная собака улавливает запах человека и его вещей даже под двухметровым слоем снега, она бесстрашна, не боится ни снежной пурги, ни метели, поэтому собак, названных впоследствии сенбернарами, учат  находить людей, попавших в беду после схода лавины или снежной бури. Это собака – спасатель</a:t>
            </a:r>
            <a:r>
              <a:rPr lang="ru-RU" sz="1400" dirty="0" smtClean="0"/>
              <a:t>.</a:t>
            </a:r>
            <a:endParaRPr lang="ru-RU" sz="1400" dirty="0"/>
          </a:p>
        </p:txBody>
      </p:sp>
      <p:sp>
        <p:nvSpPr>
          <p:cNvPr id="3" name="Прямоугольник 2"/>
          <p:cNvSpPr/>
          <p:nvPr/>
        </p:nvSpPr>
        <p:spPr>
          <a:xfrm>
            <a:off x="2987824" y="332656"/>
            <a:ext cx="2303516" cy="369332"/>
          </a:xfrm>
          <a:prstGeom prst="rect">
            <a:avLst/>
          </a:prstGeom>
        </p:spPr>
        <p:txBody>
          <a:bodyPr wrap="none">
            <a:spAutoFit/>
          </a:bodyPr>
          <a:lstStyle/>
          <a:p>
            <a:r>
              <a:rPr lang="ru-RU" dirty="0"/>
              <a:t>Спасатель  и  водолаз</a:t>
            </a:r>
          </a:p>
        </p:txBody>
      </p:sp>
      <p:pic>
        <p:nvPicPr>
          <p:cNvPr id="4" name="Содержимое 4" descr="8-342h5.jpg"/>
          <p:cNvPicPr>
            <a:picLocks noChangeAspect="1"/>
          </p:cNvPicPr>
          <p:nvPr/>
        </p:nvPicPr>
        <p:blipFill>
          <a:blip r:embed="rId2" cstate="screen"/>
          <a:stretch>
            <a:fillRect/>
          </a:stretch>
        </p:blipFill>
        <p:spPr>
          <a:xfrm>
            <a:off x="467544" y="690558"/>
            <a:ext cx="3213957" cy="4680520"/>
          </a:xfrm>
          <a:prstGeom prst="rect">
            <a:avLst/>
          </a:prstGeom>
          <a:effectLst>
            <a:softEdge rad="112500"/>
          </a:effectLst>
        </p:spPr>
      </p:pic>
      <p:sp>
        <p:nvSpPr>
          <p:cNvPr id="5" name="TextBox 4"/>
          <p:cNvSpPr txBox="1"/>
          <p:nvPr/>
        </p:nvSpPr>
        <p:spPr>
          <a:xfrm>
            <a:off x="3923928" y="1700808"/>
            <a:ext cx="3600400" cy="1200329"/>
          </a:xfrm>
          <a:prstGeom prst="rect">
            <a:avLst/>
          </a:prstGeom>
          <a:noFill/>
        </p:spPr>
        <p:txBody>
          <a:bodyPr wrap="square" rtlCol="0">
            <a:spAutoFit/>
          </a:bodyPr>
          <a:lstStyle/>
          <a:p>
            <a:r>
              <a:rPr lang="ru-RU" dirty="0"/>
              <a:t>Если в горах беда случится с вами</a:t>
            </a:r>
          </a:p>
          <a:p>
            <a:r>
              <a:rPr lang="ru-RU" dirty="0"/>
              <a:t>Спасение не за горами, </a:t>
            </a:r>
          </a:p>
          <a:p>
            <a:r>
              <a:rPr lang="ru-RU" dirty="0"/>
              <a:t>Спешит в пургу, в метель, в мороз </a:t>
            </a:r>
          </a:p>
          <a:p>
            <a:r>
              <a:rPr lang="ru-RU" dirty="0"/>
              <a:t>На помощь людям добрый пёс.</a:t>
            </a:r>
          </a:p>
        </p:txBody>
      </p:sp>
    </p:spTree>
    <p:extLst>
      <p:ext uri="{BB962C8B-B14F-4D97-AF65-F5344CB8AC3E}">
        <p14:creationId xmlns:p14="http://schemas.microsoft.com/office/powerpoint/2010/main" val="1345976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969045"/>
            <a:ext cx="8280920" cy="738664"/>
          </a:xfrm>
          <a:prstGeom prst="rect">
            <a:avLst/>
          </a:prstGeom>
        </p:spPr>
        <p:txBody>
          <a:bodyPr wrap="square">
            <a:spAutoFit/>
          </a:bodyPr>
          <a:lstStyle/>
          <a:p>
            <a:r>
              <a:rPr lang="ru-RU" sz="1400" dirty="0" smtClean="0"/>
              <a:t>Как </a:t>
            </a:r>
            <a:r>
              <a:rPr lang="ru-RU" sz="1400" dirty="0"/>
              <a:t>человеку в горах может помочь собака-спасатель (найти, отрыть из снега, позвать людей…)</a:t>
            </a:r>
          </a:p>
          <a:p>
            <a:r>
              <a:rPr lang="ru-RU" sz="1400" dirty="0"/>
              <a:t>И на воде может приключиться беда. И вот тогда вам поможет собака - </a:t>
            </a:r>
            <a:r>
              <a:rPr lang="ru-RU" sz="1400" b="1" dirty="0"/>
              <a:t>водолаз</a:t>
            </a:r>
            <a:r>
              <a:rPr lang="ru-RU" sz="1400" dirty="0"/>
              <a:t>. </a:t>
            </a:r>
          </a:p>
        </p:txBody>
      </p:sp>
      <p:pic>
        <p:nvPicPr>
          <p:cNvPr id="3" name="Содержимое 5" descr="1512864.jpg"/>
          <p:cNvPicPr>
            <a:picLocks noChangeAspect="1"/>
          </p:cNvPicPr>
          <p:nvPr/>
        </p:nvPicPr>
        <p:blipFill>
          <a:blip r:embed="rId2" cstate="screen"/>
          <a:stretch>
            <a:fillRect/>
          </a:stretch>
        </p:blipFill>
        <p:spPr>
          <a:xfrm>
            <a:off x="4211960" y="548680"/>
            <a:ext cx="4469391" cy="4322474"/>
          </a:xfrm>
          <a:prstGeom prst="rect">
            <a:avLst/>
          </a:prstGeom>
          <a:effectLst>
            <a:softEdge rad="112500"/>
          </a:effectLst>
        </p:spPr>
      </p:pic>
      <p:sp>
        <p:nvSpPr>
          <p:cNvPr id="4" name="TextBox 3"/>
          <p:cNvSpPr txBox="1"/>
          <p:nvPr/>
        </p:nvSpPr>
        <p:spPr>
          <a:xfrm>
            <a:off x="683568" y="1124744"/>
            <a:ext cx="3168352" cy="1477328"/>
          </a:xfrm>
          <a:prstGeom prst="rect">
            <a:avLst/>
          </a:prstGeom>
          <a:noFill/>
        </p:spPr>
        <p:txBody>
          <a:bodyPr wrap="square" rtlCol="0">
            <a:spAutoFit/>
          </a:bodyPr>
          <a:lstStyle/>
          <a:p>
            <a:r>
              <a:rPr lang="ru-RU" dirty="0"/>
              <a:t>Если кто попал в беду —</a:t>
            </a:r>
          </a:p>
          <a:p>
            <a:r>
              <a:rPr lang="ru-RU" dirty="0"/>
              <a:t>Скажем, тонет он в пруду,</a:t>
            </a:r>
          </a:p>
          <a:p>
            <a:r>
              <a:rPr lang="ru-RU" dirty="0"/>
              <a:t>В одно мгновенье  пёс в воде </a:t>
            </a:r>
          </a:p>
          <a:p>
            <a:r>
              <a:rPr lang="ru-RU" dirty="0"/>
              <a:t>Придёт на выручку в беде </a:t>
            </a:r>
          </a:p>
          <a:p>
            <a:r>
              <a:rPr lang="ru-RU" dirty="0"/>
              <a:t> </a:t>
            </a:r>
          </a:p>
        </p:txBody>
      </p:sp>
    </p:spTree>
    <p:extLst>
      <p:ext uri="{BB962C8B-B14F-4D97-AF65-F5344CB8AC3E}">
        <p14:creationId xmlns:p14="http://schemas.microsoft.com/office/powerpoint/2010/main" val="347423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013176"/>
            <a:ext cx="8280920" cy="1169551"/>
          </a:xfrm>
          <a:prstGeom prst="rect">
            <a:avLst/>
          </a:prstGeom>
        </p:spPr>
        <p:txBody>
          <a:bodyPr wrap="square">
            <a:spAutoFit/>
          </a:bodyPr>
          <a:lstStyle/>
          <a:p>
            <a:r>
              <a:rPr lang="ru-RU" sz="1400" dirty="0"/>
              <a:t>Специально обученные собаки помогают человеку с различными физическими недостатками, слепым, глухим, инвалидам. Незрячие люди используют собак-поводырей для передвижения и защиты в путешествиях. Собаки-терапевты,  широко используются для реабилитации больных,  где больным людям не дают грустить, помогают забыть о болезни.</a:t>
            </a:r>
          </a:p>
        </p:txBody>
      </p:sp>
      <p:sp>
        <p:nvSpPr>
          <p:cNvPr id="3" name="Прямоугольник 2"/>
          <p:cNvSpPr/>
          <p:nvPr/>
        </p:nvSpPr>
        <p:spPr>
          <a:xfrm>
            <a:off x="3131840" y="404664"/>
            <a:ext cx="2345066" cy="369332"/>
          </a:xfrm>
          <a:prstGeom prst="rect">
            <a:avLst/>
          </a:prstGeom>
        </p:spPr>
        <p:txBody>
          <a:bodyPr wrap="none">
            <a:spAutoFit/>
          </a:bodyPr>
          <a:lstStyle/>
          <a:p>
            <a:r>
              <a:rPr lang="ru-RU" dirty="0"/>
              <a:t>Поводырь  и терапевт</a:t>
            </a:r>
          </a:p>
        </p:txBody>
      </p:sp>
      <p:pic>
        <p:nvPicPr>
          <p:cNvPr id="4" name="Содержимое 5" descr="21.jpg"/>
          <p:cNvPicPr>
            <a:picLocks noChangeAspect="1"/>
          </p:cNvPicPr>
          <p:nvPr/>
        </p:nvPicPr>
        <p:blipFill>
          <a:blip r:embed="rId2" cstate="screen"/>
          <a:stretch>
            <a:fillRect/>
          </a:stretch>
        </p:blipFill>
        <p:spPr>
          <a:xfrm flipH="1">
            <a:off x="539551" y="753428"/>
            <a:ext cx="2888317" cy="4294282"/>
          </a:xfrm>
          <a:prstGeom prst="rect">
            <a:avLst/>
          </a:prstGeom>
          <a:effectLst>
            <a:softEdge rad="112500"/>
          </a:effectLst>
        </p:spPr>
      </p:pic>
      <p:pic>
        <p:nvPicPr>
          <p:cNvPr id="5" name="Содержимое 4" descr="собака терапевт.jpg"/>
          <p:cNvPicPr>
            <a:picLocks noChangeAspect="1"/>
          </p:cNvPicPr>
          <p:nvPr/>
        </p:nvPicPr>
        <p:blipFill>
          <a:blip r:embed="rId3" cstate="screen"/>
          <a:srcRect/>
          <a:stretch>
            <a:fillRect/>
          </a:stretch>
        </p:blipFill>
        <p:spPr>
          <a:xfrm>
            <a:off x="3860798" y="808286"/>
            <a:ext cx="5019085" cy="4104456"/>
          </a:xfrm>
          <a:prstGeom prst="rect">
            <a:avLst/>
          </a:prstGeom>
          <a:effectLst>
            <a:softEdge rad="112500"/>
          </a:effectLst>
        </p:spPr>
      </p:pic>
    </p:spTree>
    <p:extLst>
      <p:ext uri="{BB962C8B-B14F-4D97-AF65-F5344CB8AC3E}">
        <p14:creationId xmlns:p14="http://schemas.microsoft.com/office/powerpoint/2010/main" val="1560793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8845" y="5301208"/>
            <a:ext cx="8712967" cy="1169551"/>
          </a:xfrm>
          <a:prstGeom prst="rect">
            <a:avLst/>
          </a:prstGeom>
        </p:spPr>
        <p:txBody>
          <a:bodyPr wrap="square">
            <a:spAutoFit/>
          </a:bodyPr>
          <a:lstStyle/>
          <a:p>
            <a:r>
              <a:rPr lang="ru-RU" sz="1400" dirty="0"/>
              <a:t>Ну, а что за цирк без собачьих номеров?! Это цирковая собака.</a:t>
            </a:r>
          </a:p>
          <a:p>
            <a:r>
              <a:rPr lang="ru-RU" sz="1400" dirty="0"/>
              <a:t>Зал аплодирует, хохочет:  </a:t>
            </a:r>
          </a:p>
          <a:p>
            <a:r>
              <a:rPr lang="ru-RU" sz="1400" dirty="0"/>
              <a:t>Что за прыжки! Что за повадки! </a:t>
            </a:r>
          </a:p>
          <a:p>
            <a:r>
              <a:rPr lang="ru-RU" sz="1400" dirty="0"/>
              <a:t>В награду – сахару </a:t>
            </a:r>
            <a:r>
              <a:rPr lang="ru-RU" sz="1400" dirty="0" err="1" smtClean="0"/>
              <a:t>кусочекНо</a:t>
            </a:r>
            <a:r>
              <a:rPr lang="ru-RU" sz="1400" dirty="0" smtClean="0"/>
              <a:t> </a:t>
            </a:r>
            <a:r>
              <a:rPr lang="ru-RU" sz="1400" dirty="0"/>
              <a:t>труд артиста, ох, не сладок! </a:t>
            </a:r>
          </a:p>
          <a:p>
            <a:r>
              <a:rPr lang="ru-RU" sz="1400" dirty="0"/>
              <a:t> </a:t>
            </a:r>
          </a:p>
        </p:txBody>
      </p:sp>
      <p:pic>
        <p:nvPicPr>
          <p:cNvPr id="3" name="Содержимое 6" descr="_DSC4405ss.jpg"/>
          <p:cNvPicPr>
            <a:picLocks noChangeAspect="1"/>
          </p:cNvPicPr>
          <p:nvPr/>
        </p:nvPicPr>
        <p:blipFill>
          <a:blip r:embed="rId2" cstate="screen"/>
          <a:srcRect/>
          <a:stretch>
            <a:fillRect/>
          </a:stretch>
        </p:blipFill>
        <p:spPr>
          <a:xfrm>
            <a:off x="545721" y="2492896"/>
            <a:ext cx="5148191" cy="2639144"/>
          </a:xfrm>
          <a:prstGeom prst="rect">
            <a:avLst/>
          </a:prstGeom>
          <a:effectLst>
            <a:softEdge rad="112500"/>
          </a:effectLst>
        </p:spPr>
      </p:pic>
      <p:sp>
        <p:nvSpPr>
          <p:cNvPr id="4" name="Прямоугольник 3"/>
          <p:cNvSpPr/>
          <p:nvPr/>
        </p:nvSpPr>
        <p:spPr>
          <a:xfrm>
            <a:off x="3834936" y="402154"/>
            <a:ext cx="841897" cy="369332"/>
          </a:xfrm>
          <a:prstGeom prst="rect">
            <a:avLst/>
          </a:prstGeom>
        </p:spPr>
        <p:txBody>
          <a:bodyPr wrap="none">
            <a:spAutoFit/>
          </a:bodyPr>
          <a:lstStyle/>
          <a:p>
            <a:pPr lvl="0"/>
            <a:r>
              <a:rPr lang="ru-RU" dirty="0" smtClean="0">
                <a:solidFill>
                  <a:prstClr val="black"/>
                </a:solidFill>
              </a:rPr>
              <a:t>Артист</a:t>
            </a:r>
            <a:endParaRPr lang="ru-RU" dirty="0">
              <a:solidFill>
                <a:prstClr val="black"/>
              </a:solidFill>
            </a:endParaRPr>
          </a:p>
        </p:txBody>
      </p:sp>
      <p:pic>
        <p:nvPicPr>
          <p:cNvPr id="5" name="Содержимое 4" descr="ris7-7.JPG"/>
          <p:cNvPicPr>
            <a:picLocks noChangeAspect="1"/>
          </p:cNvPicPr>
          <p:nvPr/>
        </p:nvPicPr>
        <p:blipFill>
          <a:blip r:embed="rId3" cstate="screen"/>
          <a:stretch>
            <a:fillRect/>
          </a:stretch>
        </p:blipFill>
        <p:spPr>
          <a:xfrm>
            <a:off x="5940152" y="930199"/>
            <a:ext cx="2745305" cy="4022957"/>
          </a:xfrm>
          <a:prstGeom prst="rect">
            <a:avLst/>
          </a:prstGeom>
          <a:effectLst>
            <a:softEdge rad="112500"/>
          </a:effectLst>
        </p:spPr>
      </p:pic>
      <p:pic>
        <p:nvPicPr>
          <p:cNvPr id="6" name="Рисунок 5" descr="sobachka1.jpg"/>
          <p:cNvPicPr>
            <a:picLocks noChangeAspect="1"/>
          </p:cNvPicPr>
          <p:nvPr/>
        </p:nvPicPr>
        <p:blipFill>
          <a:blip r:embed="rId4" cstate="screen"/>
          <a:srcRect/>
          <a:stretch>
            <a:fillRect/>
          </a:stretch>
        </p:blipFill>
        <p:spPr>
          <a:xfrm>
            <a:off x="637865" y="476672"/>
            <a:ext cx="967909" cy="2016224"/>
          </a:xfrm>
          <a:prstGeom prst="rect">
            <a:avLst/>
          </a:prstGeom>
          <a:ln>
            <a:noFill/>
          </a:ln>
          <a:effectLst>
            <a:softEdge rad="112500"/>
          </a:effectLst>
        </p:spPr>
      </p:pic>
    </p:spTree>
    <p:extLst>
      <p:ext uri="{BB962C8B-B14F-4D97-AF65-F5344CB8AC3E}">
        <p14:creationId xmlns:p14="http://schemas.microsoft.com/office/powerpoint/2010/main" val="1294282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92458" y="126812"/>
            <a:ext cx="2150332" cy="369332"/>
          </a:xfrm>
          <a:prstGeom prst="rect">
            <a:avLst/>
          </a:prstGeom>
        </p:spPr>
        <p:txBody>
          <a:bodyPr wrap="none">
            <a:spAutoFit/>
          </a:bodyPr>
          <a:lstStyle/>
          <a:p>
            <a:r>
              <a:rPr lang="ru-RU" dirty="0"/>
              <a:t>Пастух   и  охранник</a:t>
            </a:r>
          </a:p>
        </p:txBody>
      </p:sp>
      <p:pic>
        <p:nvPicPr>
          <p:cNvPr id="3" name="Содержимое 5" descr="263GR.jpg"/>
          <p:cNvPicPr>
            <a:picLocks noChangeAspect="1"/>
          </p:cNvPicPr>
          <p:nvPr/>
        </p:nvPicPr>
        <p:blipFill>
          <a:blip r:embed="rId2" cstate="screen"/>
          <a:srcRect/>
          <a:stretch>
            <a:fillRect/>
          </a:stretch>
        </p:blipFill>
        <p:spPr>
          <a:xfrm>
            <a:off x="642489" y="836713"/>
            <a:ext cx="3825788" cy="3672408"/>
          </a:xfrm>
          <a:prstGeom prst="rect">
            <a:avLst/>
          </a:prstGeom>
          <a:effectLst>
            <a:softEdge rad="112500"/>
          </a:effectLst>
        </p:spPr>
      </p:pic>
      <p:pic>
        <p:nvPicPr>
          <p:cNvPr id="4" name="Содержимое 4" descr="f20111005190719-5.jpg"/>
          <p:cNvPicPr>
            <a:picLocks noChangeAspect="1"/>
          </p:cNvPicPr>
          <p:nvPr/>
        </p:nvPicPr>
        <p:blipFill>
          <a:blip r:embed="rId3" cstate="screen"/>
          <a:stretch>
            <a:fillRect/>
          </a:stretch>
        </p:blipFill>
        <p:spPr>
          <a:xfrm>
            <a:off x="4771460" y="847209"/>
            <a:ext cx="3866163" cy="3733920"/>
          </a:xfrm>
          <a:prstGeom prst="rect">
            <a:avLst/>
          </a:prstGeom>
          <a:effectLst>
            <a:softEdge rad="112500"/>
          </a:effectLst>
        </p:spPr>
      </p:pic>
      <p:sp>
        <p:nvSpPr>
          <p:cNvPr id="5" name="Прямоугольник 4"/>
          <p:cNvSpPr/>
          <p:nvPr/>
        </p:nvSpPr>
        <p:spPr>
          <a:xfrm>
            <a:off x="467544" y="5229200"/>
            <a:ext cx="8496944" cy="1169551"/>
          </a:xfrm>
          <a:prstGeom prst="rect">
            <a:avLst/>
          </a:prstGeom>
        </p:spPr>
        <p:txBody>
          <a:bodyPr wrap="square">
            <a:spAutoFit/>
          </a:bodyPr>
          <a:lstStyle/>
          <a:p>
            <a:r>
              <a:rPr lang="ru-RU" sz="1400" dirty="0"/>
              <a:t>Собака и в дождь, и в мороз помогает человеку пасти стада домашних животных.  </a:t>
            </a:r>
          </a:p>
          <a:p>
            <a:r>
              <a:rPr lang="ru-RU" sz="1400" dirty="0"/>
              <a:t>Стадо овечье собаке послушно.  </a:t>
            </a:r>
          </a:p>
          <a:p>
            <a:r>
              <a:rPr lang="ru-RU" sz="1400" dirty="0"/>
              <a:t>Собака справлялась с работой пастушьей.</a:t>
            </a:r>
          </a:p>
          <a:p>
            <a:r>
              <a:rPr lang="ru-RU" sz="1400" dirty="0"/>
              <a:t>Каких домашних животных помогает пасти собака? </a:t>
            </a:r>
            <a:r>
              <a:rPr lang="ru-RU" sz="1400" dirty="0" smtClean="0"/>
              <a:t>Ну </a:t>
            </a:r>
            <a:r>
              <a:rPr lang="ru-RU" sz="1400" dirty="0"/>
              <a:t>а если в доме вор, </a:t>
            </a:r>
          </a:p>
          <a:p>
            <a:r>
              <a:rPr lang="ru-RU" sz="1400" dirty="0" smtClean="0"/>
              <a:t>Что </a:t>
            </a:r>
            <a:r>
              <a:rPr lang="ru-RU" sz="1400" dirty="0"/>
              <a:t>охраняют собаки?</a:t>
            </a:r>
          </a:p>
        </p:txBody>
      </p:sp>
    </p:spTree>
    <p:extLst>
      <p:ext uri="{BB962C8B-B14F-4D97-AF65-F5344CB8AC3E}">
        <p14:creationId xmlns:p14="http://schemas.microsoft.com/office/powerpoint/2010/main" val="1600481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13553" y="332656"/>
            <a:ext cx="1237775" cy="369332"/>
          </a:xfrm>
          <a:prstGeom prst="rect">
            <a:avLst/>
          </a:prstGeom>
        </p:spPr>
        <p:txBody>
          <a:bodyPr wrap="none">
            <a:spAutoFit/>
          </a:bodyPr>
          <a:lstStyle/>
          <a:p>
            <a:r>
              <a:rPr lang="ru-RU" dirty="0" smtClean="0"/>
              <a:t>Космонавт</a:t>
            </a:r>
            <a:endParaRPr lang="ru-RU" dirty="0"/>
          </a:p>
        </p:txBody>
      </p:sp>
      <p:pic>
        <p:nvPicPr>
          <p:cNvPr id="3" name="Содержимое 5" descr="laika.jpg"/>
          <p:cNvPicPr>
            <a:picLocks noChangeAspect="1"/>
          </p:cNvPicPr>
          <p:nvPr/>
        </p:nvPicPr>
        <p:blipFill>
          <a:blip r:embed="rId2" cstate="screen"/>
          <a:srcRect/>
          <a:stretch>
            <a:fillRect/>
          </a:stretch>
        </p:blipFill>
        <p:spPr>
          <a:xfrm>
            <a:off x="827584" y="980728"/>
            <a:ext cx="3929755" cy="4471972"/>
          </a:xfrm>
          <a:prstGeom prst="rect">
            <a:avLst/>
          </a:prstGeom>
          <a:effectLst>
            <a:softEdge rad="112500"/>
          </a:effectLst>
        </p:spPr>
      </p:pic>
      <p:sp>
        <p:nvSpPr>
          <p:cNvPr id="5" name="Прямоугольник 4"/>
          <p:cNvSpPr/>
          <p:nvPr/>
        </p:nvSpPr>
        <p:spPr>
          <a:xfrm>
            <a:off x="249760" y="5733256"/>
            <a:ext cx="8718353" cy="523220"/>
          </a:xfrm>
          <a:prstGeom prst="rect">
            <a:avLst/>
          </a:prstGeom>
        </p:spPr>
        <p:txBody>
          <a:bodyPr wrap="square">
            <a:spAutoFit/>
          </a:bodyPr>
          <a:lstStyle/>
          <a:p>
            <a:r>
              <a:rPr lang="ru-RU" sz="1400" dirty="0" smtClean="0"/>
              <a:t>Это </a:t>
            </a:r>
            <a:r>
              <a:rPr lang="ru-RU" sz="1400" dirty="0"/>
              <a:t>собаки – космонавты. В науке собаки – верные друзья. Часто они первопроходцы, а за ними следует человек. </a:t>
            </a:r>
          </a:p>
        </p:txBody>
      </p:sp>
      <p:sp>
        <p:nvSpPr>
          <p:cNvPr id="6" name="TextBox 5"/>
          <p:cNvSpPr txBox="1"/>
          <p:nvPr/>
        </p:nvSpPr>
        <p:spPr>
          <a:xfrm>
            <a:off x="5220072" y="1628800"/>
            <a:ext cx="3600400" cy="2031325"/>
          </a:xfrm>
          <a:prstGeom prst="rect">
            <a:avLst/>
          </a:prstGeom>
          <a:noFill/>
        </p:spPr>
        <p:txBody>
          <a:bodyPr wrap="square" rtlCol="0">
            <a:spAutoFit/>
          </a:bodyPr>
          <a:lstStyle/>
          <a:p>
            <a:r>
              <a:rPr lang="ru-RU" dirty="0"/>
              <a:t>Собаки способны не только на трюки. </a:t>
            </a:r>
          </a:p>
          <a:p>
            <a:r>
              <a:rPr lang="ru-RU" dirty="0"/>
              <a:t>А верно служили нашей науке. </a:t>
            </a:r>
          </a:p>
          <a:p>
            <a:r>
              <a:rPr lang="ru-RU" dirty="0"/>
              <a:t>Кто в космос летал раньше всех, угадай-ка?  </a:t>
            </a:r>
          </a:p>
          <a:p>
            <a:r>
              <a:rPr lang="ru-RU" dirty="0"/>
              <a:t>Звёздочка, Белка, Стрелка и Лайка!</a:t>
            </a:r>
          </a:p>
        </p:txBody>
      </p:sp>
    </p:spTree>
    <p:extLst>
      <p:ext uri="{BB962C8B-B14F-4D97-AF65-F5344CB8AC3E}">
        <p14:creationId xmlns:p14="http://schemas.microsoft.com/office/powerpoint/2010/main" val="584127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175776"/>
            <a:ext cx="8208912" cy="1169551"/>
          </a:xfrm>
          <a:prstGeom prst="rect">
            <a:avLst/>
          </a:prstGeom>
        </p:spPr>
        <p:txBody>
          <a:bodyPr wrap="square">
            <a:spAutoFit/>
          </a:bodyPr>
          <a:lstStyle/>
          <a:p>
            <a:r>
              <a:rPr lang="ru-RU" sz="1400" dirty="0"/>
              <a:t>В условиях крайнего Севера собаки в качестве ездовых животных для людей незаменимы: выносливы, безотказны, преданы хозяину, проходят по льду и рыхлому весеннему снегу — там, где более крупные животные (олени, лошади) скользят или проваливаются. С помощью собачьих упряжек проводились исследования Северного и Южного полюса</a:t>
            </a:r>
            <a:r>
              <a:rPr lang="ru-RU" sz="1400" dirty="0" smtClean="0"/>
              <a:t>.</a:t>
            </a:r>
            <a:endParaRPr lang="ru-RU" sz="1400" dirty="0"/>
          </a:p>
        </p:txBody>
      </p:sp>
      <p:pic>
        <p:nvPicPr>
          <p:cNvPr id="3" name="Содержимое 6" descr="0_8833_3862a202_XL.jpg"/>
          <p:cNvPicPr>
            <a:picLocks noChangeAspect="1"/>
          </p:cNvPicPr>
          <p:nvPr/>
        </p:nvPicPr>
        <p:blipFill>
          <a:blip r:embed="rId2" cstate="screen"/>
          <a:srcRect/>
          <a:stretch>
            <a:fillRect/>
          </a:stretch>
        </p:blipFill>
        <p:spPr>
          <a:xfrm>
            <a:off x="750191" y="799898"/>
            <a:ext cx="3893817" cy="4446120"/>
          </a:xfrm>
          <a:prstGeom prst="rect">
            <a:avLst/>
          </a:prstGeom>
          <a:effectLst>
            <a:softEdge rad="112500"/>
          </a:effectLst>
        </p:spPr>
      </p:pic>
      <p:sp>
        <p:nvSpPr>
          <p:cNvPr id="4" name="TextBox 3"/>
          <p:cNvSpPr txBox="1"/>
          <p:nvPr/>
        </p:nvSpPr>
        <p:spPr>
          <a:xfrm>
            <a:off x="4644008" y="2852936"/>
            <a:ext cx="4104456" cy="923330"/>
          </a:xfrm>
          <a:prstGeom prst="rect">
            <a:avLst/>
          </a:prstGeom>
          <a:noFill/>
        </p:spPr>
        <p:txBody>
          <a:bodyPr wrap="square" rtlCol="0">
            <a:spAutoFit/>
          </a:bodyPr>
          <a:lstStyle/>
          <a:p>
            <a:r>
              <a:rPr lang="ru-RU" dirty="0"/>
              <a:t>Несутся собаки тропой ледяной. </a:t>
            </a:r>
          </a:p>
          <a:p>
            <a:r>
              <a:rPr lang="ru-RU" dirty="0"/>
              <a:t>Терпенье и сила в упряжке одной.</a:t>
            </a:r>
          </a:p>
          <a:p>
            <a:r>
              <a:rPr lang="ru-RU" dirty="0"/>
              <a:t> </a:t>
            </a:r>
          </a:p>
        </p:txBody>
      </p:sp>
      <p:sp>
        <p:nvSpPr>
          <p:cNvPr id="5" name="Прямоугольник 4"/>
          <p:cNvSpPr/>
          <p:nvPr/>
        </p:nvSpPr>
        <p:spPr>
          <a:xfrm>
            <a:off x="5220072" y="773590"/>
            <a:ext cx="1104790" cy="369332"/>
          </a:xfrm>
          <a:prstGeom prst="rect">
            <a:avLst/>
          </a:prstGeom>
        </p:spPr>
        <p:txBody>
          <a:bodyPr wrap="none">
            <a:spAutoFit/>
          </a:bodyPr>
          <a:lstStyle/>
          <a:p>
            <a:r>
              <a:rPr lang="ru-RU" b="1" dirty="0" smtClean="0"/>
              <a:t>И</a:t>
            </a:r>
            <a:r>
              <a:rPr lang="ru-RU" dirty="0" smtClean="0"/>
              <a:t>звозчик</a:t>
            </a:r>
            <a:endParaRPr lang="ru-RU" dirty="0"/>
          </a:p>
        </p:txBody>
      </p:sp>
    </p:spTree>
    <p:extLst>
      <p:ext uri="{BB962C8B-B14F-4D97-AF65-F5344CB8AC3E}">
        <p14:creationId xmlns:p14="http://schemas.microsoft.com/office/powerpoint/2010/main" val="24044714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1760" y="4797152"/>
            <a:ext cx="6480720" cy="1600438"/>
          </a:xfrm>
          <a:prstGeom prst="rect">
            <a:avLst/>
          </a:prstGeom>
        </p:spPr>
        <p:txBody>
          <a:bodyPr wrap="square">
            <a:spAutoFit/>
          </a:bodyPr>
          <a:lstStyle/>
          <a:p>
            <a:r>
              <a:rPr lang="ru-RU" sz="1400" dirty="0"/>
              <a:t>В благодарность верным друзьям человека – собакам, ставятся памятники, которые можно встретить в самых различных странах мира. Есть памятник первой собаке-космонавту Лайке, образ пса </a:t>
            </a:r>
            <a:r>
              <a:rPr lang="ru-RU" sz="1400" dirty="0" err="1"/>
              <a:t>Хатико</a:t>
            </a:r>
            <a:r>
              <a:rPr lang="ru-RU" sz="1400" dirty="0"/>
              <a:t> в Японии стал примером беззаветной любви и верности. Память о собаках погибших во время войн увековечена в бронзе. В швейцарских Альпах помнят сенбернаров-спасателей.</a:t>
            </a:r>
          </a:p>
          <a:p>
            <a:r>
              <a:rPr lang="ru-RU" sz="1400" dirty="0"/>
              <a:t> </a:t>
            </a:r>
          </a:p>
        </p:txBody>
      </p:sp>
      <p:sp>
        <p:nvSpPr>
          <p:cNvPr id="4" name="Прямоугольник 3"/>
          <p:cNvSpPr/>
          <p:nvPr/>
        </p:nvSpPr>
        <p:spPr>
          <a:xfrm>
            <a:off x="3203848" y="332656"/>
            <a:ext cx="2204258" cy="369332"/>
          </a:xfrm>
          <a:prstGeom prst="rect">
            <a:avLst/>
          </a:prstGeom>
        </p:spPr>
        <p:txBody>
          <a:bodyPr wrap="none">
            <a:spAutoFit/>
          </a:bodyPr>
          <a:lstStyle/>
          <a:p>
            <a:r>
              <a:rPr lang="ru-RU" dirty="0"/>
              <a:t>Памятники  собакам</a:t>
            </a:r>
          </a:p>
        </p:txBody>
      </p:sp>
      <p:pic>
        <p:nvPicPr>
          <p:cNvPr id="5" name="Содержимое 6" descr="a1690a9b989c.jpg"/>
          <p:cNvPicPr>
            <a:picLocks noChangeAspect="1"/>
          </p:cNvPicPr>
          <p:nvPr/>
        </p:nvPicPr>
        <p:blipFill>
          <a:blip r:embed="rId2" cstate="screen"/>
          <a:srcRect/>
          <a:stretch>
            <a:fillRect/>
          </a:stretch>
        </p:blipFill>
        <p:spPr>
          <a:xfrm>
            <a:off x="228970" y="360080"/>
            <a:ext cx="2182790" cy="6290621"/>
          </a:xfrm>
          <a:prstGeom prst="rect">
            <a:avLst/>
          </a:prstGeom>
          <a:effectLst>
            <a:softEdge rad="112500"/>
          </a:effectLst>
        </p:spPr>
      </p:pic>
      <p:pic>
        <p:nvPicPr>
          <p:cNvPr id="6" name="Содержимое 4" descr="6a00d8341c009153ef00e5501491168834-640wi.jpg"/>
          <p:cNvPicPr>
            <a:picLocks noChangeAspect="1"/>
          </p:cNvPicPr>
          <p:nvPr/>
        </p:nvPicPr>
        <p:blipFill>
          <a:blip r:embed="rId3" cstate="screen"/>
          <a:srcRect/>
          <a:stretch>
            <a:fillRect/>
          </a:stretch>
        </p:blipFill>
        <p:spPr>
          <a:xfrm flipH="1">
            <a:off x="2441486" y="877335"/>
            <a:ext cx="1957231" cy="3919817"/>
          </a:xfrm>
          <a:prstGeom prst="rect">
            <a:avLst/>
          </a:prstGeom>
          <a:effectLst>
            <a:softEdge rad="112500"/>
          </a:effectLst>
        </p:spPr>
      </p:pic>
      <p:pic>
        <p:nvPicPr>
          <p:cNvPr id="7" name="Рисунок 6" descr="6971fef9a9de.jpg"/>
          <p:cNvPicPr>
            <a:picLocks noChangeAspect="1"/>
          </p:cNvPicPr>
          <p:nvPr/>
        </p:nvPicPr>
        <p:blipFill>
          <a:blip r:embed="rId4" cstate="screen"/>
          <a:stretch>
            <a:fillRect/>
          </a:stretch>
        </p:blipFill>
        <p:spPr>
          <a:xfrm>
            <a:off x="4324407" y="2407967"/>
            <a:ext cx="2338114" cy="2351475"/>
          </a:xfrm>
          <a:prstGeom prst="rect">
            <a:avLst/>
          </a:prstGeom>
          <a:ln>
            <a:noFill/>
          </a:ln>
          <a:effectLst>
            <a:softEdge rad="112500"/>
          </a:effectLst>
        </p:spPr>
      </p:pic>
      <p:pic>
        <p:nvPicPr>
          <p:cNvPr id="8" name="Рисунок 7" descr="411191.jpg"/>
          <p:cNvPicPr>
            <a:picLocks noChangeAspect="1"/>
          </p:cNvPicPr>
          <p:nvPr/>
        </p:nvPicPr>
        <p:blipFill>
          <a:blip r:embed="rId5" cstate="screen"/>
          <a:srcRect/>
          <a:stretch>
            <a:fillRect/>
          </a:stretch>
        </p:blipFill>
        <p:spPr>
          <a:xfrm>
            <a:off x="6492594" y="233645"/>
            <a:ext cx="2399886" cy="2403267"/>
          </a:xfrm>
          <a:prstGeom prst="rect">
            <a:avLst/>
          </a:prstGeom>
          <a:ln>
            <a:noFill/>
          </a:ln>
          <a:effectLst>
            <a:softEdge rad="112500"/>
          </a:effectLst>
        </p:spPr>
      </p:pic>
      <p:pic>
        <p:nvPicPr>
          <p:cNvPr id="9" name="Рисунок 8" descr="efd9201bbdf0.jpg"/>
          <p:cNvPicPr>
            <a:picLocks noChangeAspect="1"/>
          </p:cNvPicPr>
          <p:nvPr/>
        </p:nvPicPr>
        <p:blipFill>
          <a:blip r:embed="rId6" cstate="screen"/>
          <a:srcRect l="-1854"/>
          <a:stretch>
            <a:fillRect/>
          </a:stretch>
        </p:blipFill>
        <p:spPr>
          <a:xfrm flipH="1">
            <a:off x="7236296" y="2737985"/>
            <a:ext cx="1357102" cy="2044132"/>
          </a:xfrm>
          <a:prstGeom prst="rect">
            <a:avLst/>
          </a:prstGeom>
          <a:ln>
            <a:noFill/>
          </a:ln>
          <a:effectLst>
            <a:softEdge rad="112500"/>
          </a:effectLst>
        </p:spPr>
      </p:pic>
      <p:pic>
        <p:nvPicPr>
          <p:cNvPr id="10" name="Рисунок 9" descr="b0b65a1fc830.jpg"/>
          <p:cNvPicPr>
            <a:picLocks noChangeAspect="1"/>
          </p:cNvPicPr>
          <p:nvPr/>
        </p:nvPicPr>
        <p:blipFill>
          <a:blip r:embed="rId7" cstate="screen"/>
          <a:srcRect/>
          <a:stretch>
            <a:fillRect/>
          </a:stretch>
        </p:blipFill>
        <p:spPr>
          <a:xfrm>
            <a:off x="5099141" y="701988"/>
            <a:ext cx="1105957" cy="1656184"/>
          </a:xfrm>
          <a:prstGeom prst="rect">
            <a:avLst/>
          </a:prstGeom>
          <a:ln>
            <a:noFill/>
          </a:ln>
          <a:effectLst>
            <a:softEdge rad="112500"/>
          </a:effectLst>
        </p:spPr>
      </p:pic>
    </p:spTree>
    <p:extLst>
      <p:ext uri="{BB962C8B-B14F-4D97-AF65-F5344CB8AC3E}">
        <p14:creationId xmlns:p14="http://schemas.microsoft.com/office/powerpoint/2010/main" val="3918854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47864" y="404664"/>
            <a:ext cx="1961691" cy="369332"/>
          </a:xfrm>
          <a:prstGeom prst="rect">
            <a:avLst/>
          </a:prstGeom>
        </p:spPr>
        <p:txBody>
          <a:bodyPr wrap="none">
            <a:spAutoFit/>
          </a:bodyPr>
          <a:lstStyle/>
          <a:p>
            <a:r>
              <a:rPr lang="ru-RU" dirty="0" smtClean="0"/>
              <a:t>Физкультминутка</a:t>
            </a:r>
            <a:endParaRPr lang="ru-RU" dirty="0"/>
          </a:p>
        </p:txBody>
      </p:sp>
      <p:sp>
        <p:nvSpPr>
          <p:cNvPr id="3" name="Прямоугольник 2"/>
          <p:cNvSpPr/>
          <p:nvPr/>
        </p:nvSpPr>
        <p:spPr>
          <a:xfrm>
            <a:off x="251520" y="980728"/>
            <a:ext cx="4572000" cy="5078313"/>
          </a:xfrm>
          <a:prstGeom prst="rect">
            <a:avLst/>
          </a:prstGeom>
        </p:spPr>
        <p:txBody>
          <a:bodyPr>
            <a:spAutoFit/>
          </a:bodyPr>
          <a:lstStyle/>
          <a:p>
            <a:r>
              <a:rPr lang="ru-RU" dirty="0"/>
              <a:t>Дружок – собачка цирковая. </a:t>
            </a:r>
          </a:p>
          <a:p>
            <a:r>
              <a:rPr lang="ru-RU" dirty="0"/>
              <a:t>Зарядку сделать предлагает, </a:t>
            </a:r>
          </a:p>
          <a:p>
            <a:r>
              <a:rPr lang="ru-RU" dirty="0"/>
              <a:t>Это лёгкая забава — </a:t>
            </a:r>
            <a:br>
              <a:rPr lang="ru-RU" dirty="0"/>
            </a:br>
            <a:r>
              <a:rPr lang="ru-RU" dirty="0"/>
              <a:t>Повороты влево, вправо. </a:t>
            </a:r>
            <a:br>
              <a:rPr lang="ru-RU" dirty="0"/>
            </a:br>
            <a:r>
              <a:rPr lang="ru-RU" dirty="0"/>
              <a:t>Нам известно всем давно — </a:t>
            </a:r>
            <a:br>
              <a:rPr lang="ru-RU" dirty="0"/>
            </a:br>
            <a:r>
              <a:rPr lang="ru-RU" dirty="0"/>
              <a:t>Там стена, а там окно. </a:t>
            </a:r>
            <a:r>
              <a:rPr lang="ru-RU" i="1" dirty="0"/>
              <a:t>(Повороты туловища вправо и влево.)</a:t>
            </a:r>
            <a:r>
              <a:rPr lang="ru-RU" dirty="0"/>
              <a:t> </a:t>
            </a:r>
          </a:p>
          <a:p>
            <a:r>
              <a:rPr lang="ru-RU" dirty="0"/>
              <a:t>Приседаем быстро, ловко. </a:t>
            </a:r>
            <a:br>
              <a:rPr lang="ru-RU" dirty="0"/>
            </a:br>
            <a:r>
              <a:rPr lang="ru-RU" dirty="0"/>
              <a:t>Здесь видна уже сноровка. </a:t>
            </a:r>
            <a:br>
              <a:rPr lang="ru-RU" dirty="0"/>
            </a:br>
            <a:r>
              <a:rPr lang="ru-RU" dirty="0"/>
              <a:t>Чтобы мышцы развивать, </a:t>
            </a:r>
            <a:br>
              <a:rPr lang="ru-RU" dirty="0"/>
            </a:br>
            <a:r>
              <a:rPr lang="ru-RU" dirty="0"/>
              <a:t>Надо много приседать. </a:t>
            </a:r>
            <a:r>
              <a:rPr lang="ru-RU" i="1" dirty="0"/>
              <a:t>(Приседания.)</a:t>
            </a:r>
            <a:r>
              <a:rPr lang="ru-RU" dirty="0"/>
              <a:t> </a:t>
            </a:r>
          </a:p>
          <a:p>
            <a:r>
              <a:rPr lang="ru-RU" dirty="0"/>
              <a:t>А теперь ходьба на месте, </a:t>
            </a:r>
            <a:br>
              <a:rPr lang="ru-RU" dirty="0"/>
            </a:br>
            <a:r>
              <a:rPr lang="ru-RU" dirty="0"/>
              <a:t>Это тоже интересно. </a:t>
            </a:r>
            <a:r>
              <a:rPr lang="ru-RU" i="1" dirty="0"/>
              <a:t>(Ходьба на месте.)</a:t>
            </a:r>
            <a:endParaRPr lang="ru-RU" dirty="0"/>
          </a:p>
          <a:p>
            <a:r>
              <a:rPr lang="ru-RU" dirty="0"/>
              <a:t>Ох, как рад Дружочек</a:t>
            </a:r>
          </a:p>
          <a:p>
            <a:r>
              <a:rPr lang="ru-RU" dirty="0"/>
              <a:t>И рады ребятишки. </a:t>
            </a:r>
          </a:p>
          <a:p>
            <a:r>
              <a:rPr lang="ru-RU" dirty="0"/>
              <a:t>Вместе вы с Дружочком</a:t>
            </a:r>
          </a:p>
          <a:p>
            <a:r>
              <a:rPr lang="ru-RU" dirty="0"/>
              <a:t>Тихонечко садитесь. </a:t>
            </a:r>
          </a:p>
          <a:p>
            <a:r>
              <a:rPr lang="ru-RU" dirty="0"/>
              <a:t> </a:t>
            </a:r>
          </a:p>
        </p:txBody>
      </p:sp>
      <p:pic>
        <p:nvPicPr>
          <p:cNvPr id="4" name="Содержимое 4" descr="Muscle_boy.png"/>
          <p:cNvPicPr>
            <a:picLocks noChangeAspect="1"/>
          </p:cNvPicPr>
          <p:nvPr/>
        </p:nvPicPr>
        <p:blipFill>
          <a:blip r:embed="rId2" cstate="screen"/>
          <a:srcRect/>
          <a:stretch>
            <a:fillRect/>
          </a:stretch>
        </p:blipFill>
        <p:spPr>
          <a:xfrm>
            <a:off x="5868144" y="2348880"/>
            <a:ext cx="2993261" cy="3910709"/>
          </a:xfrm>
          <a:prstGeom prst="rect">
            <a:avLst/>
          </a:prstGeom>
        </p:spPr>
      </p:pic>
      <p:pic>
        <p:nvPicPr>
          <p:cNvPr id="5" name="Содержимое 5" descr="101222_06c79_n.jpg"/>
          <p:cNvPicPr>
            <a:picLocks noChangeAspect="1"/>
          </p:cNvPicPr>
          <p:nvPr/>
        </p:nvPicPr>
        <p:blipFill>
          <a:blip r:embed="rId3" cstate="screen"/>
          <a:srcRect/>
          <a:stretch>
            <a:fillRect/>
          </a:stretch>
        </p:blipFill>
        <p:spPr bwMode="auto">
          <a:xfrm>
            <a:off x="6566286" y="589330"/>
            <a:ext cx="1634740" cy="1683588"/>
          </a:xfrm>
          <a:prstGeom prst="rect">
            <a:avLst/>
          </a:prstGeom>
          <a:noFill/>
          <a:ln w="9525">
            <a:noFill/>
            <a:miter lim="800000"/>
            <a:headEnd/>
            <a:tailEnd/>
          </a:ln>
          <a:effectLst>
            <a:softEdge rad="112500"/>
          </a:effectLst>
        </p:spPr>
      </p:pic>
    </p:spTree>
    <p:extLst>
      <p:ext uri="{BB962C8B-B14F-4D97-AF65-F5344CB8AC3E}">
        <p14:creationId xmlns:p14="http://schemas.microsoft.com/office/powerpoint/2010/main" val="3325264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352928" cy="5355312"/>
          </a:xfrm>
          <a:prstGeom prst="rect">
            <a:avLst/>
          </a:prstGeom>
        </p:spPr>
        <p:txBody>
          <a:bodyPr wrap="square">
            <a:spAutoFit/>
          </a:bodyPr>
          <a:lstStyle/>
          <a:p>
            <a:r>
              <a:rPr lang="ru-RU" b="1" i="1" dirty="0"/>
              <a:t>«Подарок»</a:t>
            </a:r>
            <a:br>
              <a:rPr lang="ru-RU" b="1" i="1" dirty="0"/>
            </a:br>
            <a:endParaRPr lang="ru-RU" dirty="0"/>
          </a:p>
          <a:p>
            <a:r>
              <a:rPr lang="ru-RU" dirty="0" smtClean="0"/>
              <a:t>Раскрывается </a:t>
            </a:r>
            <a:r>
              <a:rPr lang="ru-RU" dirty="0"/>
              <a:t>корзинка.</a:t>
            </a:r>
            <a:br>
              <a:rPr lang="ru-RU" dirty="0"/>
            </a:br>
            <a:r>
              <a:rPr lang="ru-RU" dirty="0"/>
              <a:t>В ней подарок, да какой!</a:t>
            </a:r>
            <a:br>
              <a:rPr lang="ru-RU" dirty="0"/>
            </a:br>
            <a:r>
              <a:rPr lang="ru-RU" dirty="0"/>
              <a:t>Не игрушка, не картинка -</a:t>
            </a:r>
            <a:br>
              <a:rPr lang="ru-RU" dirty="0"/>
            </a:br>
            <a:r>
              <a:rPr lang="ru-RU" dirty="0"/>
              <a:t>Песик маленький, живой.</a:t>
            </a:r>
          </a:p>
          <a:p>
            <a:r>
              <a:rPr lang="ru-RU" dirty="0"/>
              <a:t>Уши мягкие, как тряпки,</a:t>
            </a:r>
            <a:br>
              <a:rPr lang="ru-RU" dirty="0"/>
            </a:br>
            <a:r>
              <a:rPr lang="ru-RU" dirty="0"/>
              <a:t>Нос как пуговка звонка,</a:t>
            </a:r>
            <a:br>
              <a:rPr lang="ru-RU" dirty="0"/>
            </a:br>
            <a:r>
              <a:rPr lang="ru-RU" dirty="0"/>
              <a:t>Неуверенные лапки</a:t>
            </a:r>
          </a:p>
          <a:p>
            <a:r>
              <a:rPr lang="ru-RU" dirty="0"/>
              <a:t>Разъезжаются слегка.</a:t>
            </a:r>
          </a:p>
          <a:p>
            <a:r>
              <a:rPr lang="ru-RU" dirty="0"/>
              <a:t>Шелковистой теплой спинкой</a:t>
            </a:r>
            <a:br>
              <a:rPr lang="ru-RU" dirty="0"/>
            </a:br>
            <a:r>
              <a:rPr lang="ru-RU" dirty="0"/>
              <a:t>Жмется ласково к ногам...</a:t>
            </a:r>
            <a:br>
              <a:rPr lang="ru-RU" dirty="0"/>
            </a:br>
            <a:r>
              <a:rPr lang="ru-RU" dirty="0"/>
              <a:t>Не игрушку, не картинку -</a:t>
            </a:r>
            <a:br>
              <a:rPr lang="ru-RU" dirty="0"/>
            </a:br>
            <a:r>
              <a:rPr lang="ru-RU" dirty="0"/>
              <a:t>Друга подарили нам!</a:t>
            </a:r>
          </a:p>
          <a:p>
            <a:r>
              <a:rPr lang="ru-RU" dirty="0"/>
              <a:t/>
            </a:r>
            <a:br>
              <a:rPr lang="ru-RU" dirty="0"/>
            </a:br>
            <a:r>
              <a:rPr lang="ru-RU" dirty="0"/>
              <a:t>Ребята, а у кого дома есть собака? Как её зовут? </a:t>
            </a:r>
          </a:p>
          <a:p>
            <a:r>
              <a:rPr lang="ru-RU" dirty="0"/>
              <a:t>А этого щенка зовут Дружок. </a:t>
            </a:r>
          </a:p>
          <a:p>
            <a:r>
              <a:rPr lang="ru-RU" dirty="0"/>
              <a:t> </a:t>
            </a:r>
          </a:p>
          <a:p>
            <a:endParaRPr lang="ru-RU" dirty="0"/>
          </a:p>
        </p:txBody>
      </p:sp>
      <p:pic>
        <p:nvPicPr>
          <p:cNvPr id="3" name="Рисунок 2" descr="P2059917.JPG"/>
          <p:cNvPicPr/>
          <p:nvPr/>
        </p:nvPicPr>
        <p:blipFill>
          <a:blip r:embed="rId2" cstate="print"/>
          <a:stretch>
            <a:fillRect/>
          </a:stretch>
        </p:blipFill>
        <p:spPr>
          <a:xfrm>
            <a:off x="5032508" y="1268760"/>
            <a:ext cx="2304415" cy="2998470"/>
          </a:xfrm>
          <a:prstGeom prst="rect">
            <a:avLst/>
          </a:prstGeom>
          <a:ln>
            <a:noFill/>
          </a:ln>
          <a:effectLst>
            <a:softEdge rad="112500"/>
          </a:effectLst>
        </p:spPr>
      </p:pic>
    </p:spTree>
    <p:extLst>
      <p:ext uri="{BB962C8B-B14F-4D97-AF65-F5344CB8AC3E}">
        <p14:creationId xmlns:p14="http://schemas.microsoft.com/office/powerpoint/2010/main" val="34591962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45052" y="405498"/>
            <a:ext cx="2392001" cy="369332"/>
          </a:xfrm>
          <a:prstGeom prst="rect">
            <a:avLst/>
          </a:prstGeom>
        </p:spPr>
        <p:txBody>
          <a:bodyPr wrap="none">
            <a:spAutoFit/>
          </a:bodyPr>
          <a:lstStyle/>
          <a:p>
            <a:r>
              <a:rPr lang="ru-RU" dirty="0"/>
              <a:t>Разнообразие    пород</a:t>
            </a:r>
          </a:p>
        </p:txBody>
      </p:sp>
      <p:pic>
        <p:nvPicPr>
          <p:cNvPr id="4" name="Содержимое 5" descr="bonsheri.ru_dog_057.jpg"/>
          <p:cNvPicPr>
            <a:picLocks noChangeAspect="1"/>
          </p:cNvPicPr>
          <p:nvPr/>
        </p:nvPicPr>
        <p:blipFill>
          <a:blip r:embed="rId2" cstate="screen"/>
          <a:srcRect/>
          <a:stretch>
            <a:fillRect/>
          </a:stretch>
        </p:blipFill>
        <p:spPr>
          <a:xfrm>
            <a:off x="4710124" y="2405478"/>
            <a:ext cx="4445778" cy="2840195"/>
          </a:xfrm>
          <a:prstGeom prst="rect">
            <a:avLst/>
          </a:prstGeom>
          <a:effectLst>
            <a:softEdge rad="112500"/>
          </a:effectLst>
        </p:spPr>
      </p:pic>
      <p:pic>
        <p:nvPicPr>
          <p:cNvPr id="5" name="Рисунок 4" descr="Animals_Dogs__001810_1.jpg"/>
          <p:cNvPicPr>
            <a:picLocks noChangeAspect="1"/>
          </p:cNvPicPr>
          <p:nvPr/>
        </p:nvPicPr>
        <p:blipFill>
          <a:blip r:embed="rId3" cstate="screen"/>
          <a:srcRect r="-1107"/>
          <a:stretch>
            <a:fillRect/>
          </a:stretch>
        </p:blipFill>
        <p:spPr>
          <a:xfrm>
            <a:off x="323528" y="1044744"/>
            <a:ext cx="5004048" cy="2835093"/>
          </a:xfrm>
          <a:prstGeom prst="rect">
            <a:avLst/>
          </a:prstGeom>
          <a:ln>
            <a:noFill/>
          </a:ln>
          <a:effectLst>
            <a:softEdge rad="112500"/>
          </a:effectLst>
        </p:spPr>
      </p:pic>
      <p:sp>
        <p:nvSpPr>
          <p:cNvPr id="6" name="Прямоугольник 5"/>
          <p:cNvSpPr/>
          <p:nvPr/>
        </p:nvSpPr>
        <p:spPr>
          <a:xfrm>
            <a:off x="467543" y="5103674"/>
            <a:ext cx="8424937" cy="1384995"/>
          </a:xfrm>
          <a:prstGeom prst="rect">
            <a:avLst/>
          </a:prstGeom>
        </p:spPr>
        <p:txBody>
          <a:bodyPr wrap="square">
            <a:spAutoFit/>
          </a:bodyPr>
          <a:lstStyle/>
          <a:p>
            <a:r>
              <a:rPr lang="ru-RU" sz="1400" dirty="0"/>
              <a:t>Посмотрите на эти картинки. Кто на них изображён? Какие они? </a:t>
            </a:r>
          </a:p>
          <a:p>
            <a:r>
              <a:rPr lang="ru-RU" sz="1400" dirty="0"/>
              <a:t>Вы правильно заметили, что все собаки разные, у них разная порода. А какие породы собак вы знаете? </a:t>
            </a:r>
            <a:endParaRPr lang="ru-RU" sz="1400" dirty="0" smtClean="0"/>
          </a:p>
          <a:p>
            <a:r>
              <a:rPr lang="ru-RU" sz="1400" dirty="0" smtClean="0"/>
              <a:t>Ребята</a:t>
            </a:r>
            <a:r>
              <a:rPr lang="ru-RU" sz="1400" dirty="0"/>
              <a:t>, посмотрите внимательно и скажите, чем отличаются собаки друг от друга. (Окраской, длиной шерсти, формой ушей, головы и тела, цветом глаз, хвостом, характером). </a:t>
            </a:r>
          </a:p>
        </p:txBody>
      </p:sp>
    </p:spTree>
    <p:extLst>
      <p:ext uri="{BB962C8B-B14F-4D97-AF65-F5344CB8AC3E}">
        <p14:creationId xmlns:p14="http://schemas.microsoft.com/office/powerpoint/2010/main" val="4013010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5157192"/>
            <a:ext cx="8712968" cy="738664"/>
          </a:xfrm>
          <a:prstGeom prst="rect">
            <a:avLst/>
          </a:prstGeom>
        </p:spPr>
        <p:txBody>
          <a:bodyPr wrap="square">
            <a:spAutoFit/>
          </a:bodyPr>
          <a:lstStyle/>
          <a:p>
            <a:r>
              <a:rPr lang="ru-RU" sz="1400" dirty="0"/>
              <a:t>Невозможно сказать, какая порода собак лучше, умнее, красивее. Каждый владелец выбирает собаку по своему вкусу, практическим потребностям. Она дарит людям много прекрасных минут жизни, платит за заботу безграничной преданностью</a:t>
            </a:r>
          </a:p>
        </p:txBody>
      </p:sp>
      <p:pic>
        <p:nvPicPr>
          <p:cNvPr id="3" name="Содержимое 4" descr="00000197_800.jpg"/>
          <p:cNvPicPr>
            <a:picLocks noChangeAspect="1"/>
          </p:cNvPicPr>
          <p:nvPr/>
        </p:nvPicPr>
        <p:blipFill>
          <a:blip r:embed="rId2" cstate="screen"/>
          <a:srcRect/>
          <a:stretch>
            <a:fillRect/>
          </a:stretch>
        </p:blipFill>
        <p:spPr>
          <a:xfrm>
            <a:off x="1619672" y="476672"/>
            <a:ext cx="6240694" cy="4680520"/>
          </a:xfrm>
          <a:prstGeom prst="rect">
            <a:avLst/>
          </a:prstGeom>
          <a:effectLst>
            <a:softEdge rad="112500"/>
          </a:effectLst>
        </p:spPr>
      </p:pic>
    </p:spTree>
    <p:extLst>
      <p:ext uri="{BB962C8B-B14F-4D97-AF65-F5344CB8AC3E}">
        <p14:creationId xmlns:p14="http://schemas.microsoft.com/office/powerpoint/2010/main" val="36885972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75856" y="445314"/>
            <a:ext cx="2184124" cy="369332"/>
          </a:xfrm>
          <a:prstGeom prst="rect">
            <a:avLst/>
          </a:prstGeom>
        </p:spPr>
        <p:txBody>
          <a:bodyPr wrap="none">
            <a:spAutoFit/>
          </a:bodyPr>
          <a:lstStyle/>
          <a:p>
            <a:r>
              <a:rPr lang="ru-RU" dirty="0"/>
              <a:t>Служебные  породы</a:t>
            </a:r>
          </a:p>
        </p:txBody>
      </p:sp>
      <p:sp>
        <p:nvSpPr>
          <p:cNvPr id="3" name="Прямоугольник 2"/>
          <p:cNvSpPr/>
          <p:nvPr/>
        </p:nvSpPr>
        <p:spPr>
          <a:xfrm>
            <a:off x="467544" y="1344226"/>
            <a:ext cx="4572000" cy="2308324"/>
          </a:xfrm>
          <a:prstGeom prst="rect">
            <a:avLst/>
          </a:prstGeom>
        </p:spPr>
        <p:txBody>
          <a:bodyPr>
            <a:spAutoFit/>
          </a:bodyPr>
          <a:lstStyle/>
          <a:p>
            <a:r>
              <a:rPr lang="ru-RU" dirty="0"/>
              <a:t>Есть служебные  собаки,</a:t>
            </a:r>
            <a:br>
              <a:rPr lang="ru-RU" dirty="0"/>
            </a:br>
            <a:r>
              <a:rPr lang="ru-RU" dirty="0"/>
              <a:t>Есть  собаки-сторожа .</a:t>
            </a:r>
            <a:br>
              <a:rPr lang="ru-RU" dirty="0"/>
            </a:br>
            <a:r>
              <a:rPr lang="ru-RU" dirty="0"/>
              <a:t>Их работу – знает всякий –</a:t>
            </a:r>
            <a:br>
              <a:rPr lang="ru-RU" dirty="0"/>
            </a:br>
            <a:r>
              <a:rPr lang="ru-RU" dirty="0"/>
              <a:t>Можно только уважать…</a:t>
            </a:r>
            <a:br>
              <a:rPr lang="ru-RU" dirty="0"/>
            </a:br>
            <a:r>
              <a:rPr lang="ru-RU" dirty="0"/>
              <a:t>Есть  собаки-водолазы ,</a:t>
            </a:r>
            <a:br>
              <a:rPr lang="ru-RU" dirty="0"/>
            </a:br>
            <a:r>
              <a:rPr lang="ru-RU" dirty="0"/>
              <a:t>Есть – спасатели в горах.</a:t>
            </a:r>
            <a:br>
              <a:rPr lang="ru-RU" dirty="0"/>
            </a:br>
            <a:r>
              <a:rPr lang="ru-RU" dirty="0"/>
              <a:t>Им – героям, скажем сразу,</a:t>
            </a:r>
            <a:br>
              <a:rPr lang="ru-RU" dirty="0"/>
            </a:br>
            <a:r>
              <a:rPr lang="ru-RU" dirty="0"/>
              <a:t>Незнакомо слово «страх»…</a:t>
            </a:r>
          </a:p>
        </p:txBody>
      </p:sp>
      <p:pic>
        <p:nvPicPr>
          <p:cNvPr id="4" name="Содержимое 4" descr="post-3-13096420363116.jpg"/>
          <p:cNvPicPr>
            <a:picLocks noChangeAspect="1"/>
          </p:cNvPicPr>
          <p:nvPr/>
        </p:nvPicPr>
        <p:blipFill>
          <a:blip r:embed="rId2" cstate="screen"/>
          <a:srcRect/>
          <a:stretch>
            <a:fillRect/>
          </a:stretch>
        </p:blipFill>
        <p:spPr>
          <a:xfrm>
            <a:off x="4067944" y="1078738"/>
            <a:ext cx="3614996" cy="2839299"/>
          </a:xfrm>
          <a:prstGeom prst="rect">
            <a:avLst/>
          </a:prstGeom>
          <a:effectLst>
            <a:softEdge rad="112500"/>
          </a:effectLst>
        </p:spPr>
      </p:pic>
      <p:pic>
        <p:nvPicPr>
          <p:cNvPr id="5" name="Рисунок 4" descr="00000015_800.jpg"/>
          <p:cNvPicPr>
            <a:picLocks noChangeAspect="1"/>
          </p:cNvPicPr>
          <p:nvPr/>
        </p:nvPicPr>
        <p:blipFill>
          <a:blip r:embed="rId3" cstate="screen"/>
          <a:stretch>
            <a:fillRect/>
          </a:stretch>
        </p:blipFill>
        <p:spPr>
          <a:xfrm>
            <a:off x="4647038" y="4098133"/>
            <a:ext cx="3072172" cy="2303111"/>
          </a:xfrm>
          <a:prstGeom prst="rect">
            <a:avLst/>
          </a:prstGeom>
          <a:ln>
            <a:noFill/>
          </a:ln>
          <a:effectLst>
            <a:softEdge rad="112500"/>
          </a:effectLst>
        </p:spPr>
      </p:pic>
      <p:pic>
        <p:nvPicPr>
          <p:cNvPr id="8" name="Рисунок 7" descr="doberman.jpg"/>
          <p:cNvPicPr>
            <a:picLocks noChangeAspect="1"/>
          </p:cNvPicPr>
          <p:nvPr/>
        </p:nvPicPr>
        <p:blipFill>
          <a:blip r:embed="rId4" cstate="screen"/>
          <a:stretch>
            <a:fillRect/>
          </a:stretch>
        </p:blipFill>
        <p:spPr>
          <a:xfrm flipH="1">
            <a:off x="1158854" y="3783606"/>
            <a:ext cx="1958684" cy="2792802"/>
          </a:xfrm>
          <a:prstGeom prst="rect">
            <a:avLst/>
          </a:prstGeom>
          <a:ln>
            <a:noFill/>
          </a:ln>
          <a:effectLst>
            <a:softEdge rad="112500"/>
          </a:effectLst>
        </p:spPr>
      </p:pic>
    </p:spTree>
    <p:extLst>
      <p:ext uri="{BB962C8B-B14F-4D97-AF65-F5344CB8AC3E}">
        <p14:creationId xmlns:p14="http://schemas.microsoft.com/office/powerpoint/2010/main" val="1261929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5589240"/>
            <a:ext cx="7128792" cy="738664"/>
          </a:xfrm>
          <a:prstGeom prst="rect">
            <a:avLst/>
          </a:prstGeom>
        </p:spPr>
        <p:txBody>
          <a:bodyPr wrap="square">
            <a:spAutoFit/>
          </a:bodyPr>
          <a:lstStyle/>
          <a:p>
            <a:r>
              <a:rPr lang="ru-RU" sz="1400" dirty="0" smtClean="0"/>
              <a:t>- Каких </a:t>
            </a:r>
            <a:r>
              <a:rPr lang="ru-RU" sz="1400" dirty="0"/>
              <a:t>служебных собак вы можете назвать? </a:t>
            </a:r>
            <a:endParaRPr lang="ru-RU" sz="1400" dirty="0" smtClean="0"/>
          </a:p>
          <a:p>
            <a:r>
              <a:rPr lang="ru-RU" sz="1400" dirty="0" smtClean="0"/>
              <a:t>- Чем </a:t>
            </a:r>
            <a:r>
              <a:rPr lang="ru-RU" sz="1400" dirty="0"/>
              <a:t>помогают людям служебные собаки?</a:t>
            </a:r>
          </a:p>
          <a:p>
            <a:r>
              <a:rPr lang="ru-RU" sz="1400" dirty="0"/>
              <a:t> </a:t>
            </a:r>
          </a:p>
        </p:txBody>
      </p:sp>
      <p:sp>
        <p:nvSpPr>
          <p:cNvPr id="3" name="Прямоугольник 2"/>
          <p:cNvSpPr/>
          <p:nvPr/>
        </p:nvSpPr>
        <p:spPr>
          <a:xfrm>
            <a:off x="2286000" y="2828836"/>
            <a:ext cx="4572000" cy="369332"/>
          </a:xfrm>
          <a:prstGeom prst="rect">
            <a:avLst/>
          </a:prstGeom>
        </p:spPr>
        <p:txBody>
          <a:bodyPr>
            <a:spAutoFit/>
          </a:bodyPr>
          <a:lstStyle/>
          <a:p>
            <a:endParaRPr lang="ru-RU" dirty="0"/>
          </a:p>
        </p:txBody>
      </p:sp>
      <p:pic>
        <p:nvPicPr>
          <p:cNvPr id="4" name="Рисунок 3" descr="goldenretrievervb6.jpg"/>
          <p:cNvPicPr>
            <a:picLocks noChangeAspect="1"/>
          </p:cNvPicPr>
          <p:nvPr/>
        </p:nvPicPr>
        <p:blipFill>
          <a:blip r:embed="rId2" cstate="screen"/>
          <a:stretch>
            <a:fillRect/>
          </a:stretch>
        </p:blipFill>
        <p:spPr>
          <a:xfrm flipH="1">
            <a:off x="1342727" y="1695046"/>
            <a:ext cx="3240743" cy="2636912"/>
          </a:xfrm>
          <a:prstGeom prst="rect">
            <a:avLst/>
          </a:prstGeom>
          <a:ln>
            <a:noFill/>
          </a:ln>
          <a:effectLst>
            <a:softEdge rad="112500"/>
          </a:effectLst>
        </p:spPr>
      </p:pic>
      <p:pic>
        <p:nvPicPr>
          <p:cNvPr id="5" name="Рисунок 4" descr="ht_Boxer6_090121_ssh.jpg"/>
          <p:cNvPicPr>
            <a:picLocks noChangeAspect="1"/>
          </p:cNvPicPr>
          <p:nvPr/>
        </p:nvPicPr>
        <p:blipFill>
          <a:blip r:embed="rId3" cstate="screen"/>
          <a:srcRect/>
          <a:stretch>
            <a:fillRect/>
          </a:stretch>
        </p:blipFill>
        <p:spPr>
          <a:xfrm>
            <a:off x="5652120" y="3356992"/>
            <a:ext cx="2601811" cy="2749522"/>
          </a:xfrm>
          <a:prstGeom prst="rect">
            <a:avLst/>
          </a:prstGeom>
          <a:ln>
            <a:noFill/>
          </a:ln>
          <a:effectLst>
            <a:softEdge rad="112500"/>
          </a:effectLst>
        </p:spPr>
      </p:pic>
      <p:pic>
        <p:nvPicPr>
          <p:cNvPr id="6" name="Содержимое 5" descr="deb9895f0103.jpg"/>
          <p:cNvPicPr>
            <a:picLocks noChangeAspect="1"/>
          </p:cNvPicPr>
          <p:nvPr/>
        </p:nvPicPr>
        <p:blipFill>
          <a:blip r:embed="rId4" cstate="screen"/>
          <a:stretch>
            <a:fillRect/>
          </a:stretch>
        </p:blipFill>
        <p:spPr>
          <a:xfrm>
            <a:off x="5724128" y="450796"/>
            <a:ext cx="3096344" cy="2638373"/>
          </a:xfrm>
          <a:prstGeom prst="rect">
            <a:avLst/>
          </a:prstGeom>
          <a:effectLst>
            <a:softEdge rad="112500"/>
          </a:effectLst>
        </p:spPr>
      </p:pic>
    </p:spTree>
    <p:extLst>
      <p:ext uri="{BB962C8B-B14F-4D97-AF65-F5344CB8AC3E}">
        <p14:creationId xmlns:p14="http://schemas.microsoft.com/office/powerpoint/2010/main" val="727901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16351" y="554088"/>
            <a:ext cx="2207207" cy="369332"/>
          </a:xfrm>
          <a:prstGeom prst="rect">
            <a:avLst/>
          </a:prstGeom>
        </p:spPr>
        <p:txBody>
          <a:bodyPr wrap="none">
            <a:spAutoFit/>
          </a:bodyPr>
          <a:lstStyle/>
          <a:p>
            <a:r>
              <a:rPr lang="ru-RU" dirty="0"/>
              <a:t>Охотничьи    породы</a:t>
            </a:r>
          </a:p>
        </p:txBody>
      </p:sp>
      <p:sp>
        <p:nvSpPr>
          <p:cNvPr id="3" name="Прямоугольник 2"/>
          <p:cNvSpPr/>
          <p:nvPr/>
        </p:nvSpPr>
        <p:spPr>
          <a:xfrm>
            <a:off x="1043608" y="1052736"/>
            <a:ext cx="8640960" cy="1754326"/>
          </a:xfrm>
          <a:prstGeom prst="rect">
            <a:avLst/>
          </a:prstGeom>
        </p:spPr>
        <p:txBody>
          <a:bodyPr wrap="square">
            <a:spAutoFit/>
          </a:bodyPr>
          <a:lstStyle/>
          <a:p>
            <a:r>
              <a:rPr lang="ru-RU" dirty="0"/>
              <a:t>Бродить, утопая в болотах и травах, </a:t>
            </a:r>
            <a:br>
              <a:rPr lang="ru-RU" dirty="0"/>
            </a:br>
            <a:r>
              <a:rPr lang="ru-RU" dirty="0"/>
              <a:t>Готов он и счастлив и нет ему равных. </a:t>
            </a:r>
            <a:br>
              <a:rPr lang="ru-RU" dirty="0"/>
            </a:br>
            <a:r>
              <a:rPr lang="ru-RU" dirty="0"/>
              <a:t>А в стойке замрёт на охоте весенней - </a:t>
            </a:r>
            <a:br>
              <a:rPr lang="ru-RU" dirty="0"/>
            </a:br>
            <a:r>
              <a:rPr lang="ru-RU" dirty="0"/>
              <a:t>Замрешь от восторга и сам - загляденье</a:t>
            </a:r>
            <a:r>
              <a:rPr lang="ru-RU" dirty="0" smtClean="0"/>
              <a:t>!</a:t>
            </a:r>
          </a:p>
          <a:p>
            <a:endParaRPr lang="ru-RU" dirty="0"/>
          </a:p>
          <a:p>
            <a:r>
              <a:rPr lang="ru-RU" dirty="0"/>
              <a:t> </a:t>
            </a:r>
          </a:p>
        </p:txBody>
      </p:sp>
      <p:pic>
        <p:nvPicPr>
          <p:cNvPr id="4" name="Рисунок 3" descr="1_5y.png.jpg"/>
          <p:cNvPicPr>
            <a:picLocks noChangeAspect="1"/>
          </p:cNvPicPr>
          <p:nvPr/>
        </p:nvPicPr>
        <p:blipFill>
          <a:blip r:embed="rId2" cstate="screen"/>
          <a:srcRect/>
          <a:stretch>
            <a:fillRect/>
          </a:stretch>
        </p:blipFill>
        <p:spPr>
          <a:xfrm>
            <a:off x="1187624" y="2366558"/>
            <a:ext cx="3744416" cy="3258461"/>
          </a:xfrm>
          <a:prstGeom prst="rect">
            <a:avLst/>
          </a:prstGeom>
          <a:ln>
            <a:noFill/>
          </a:ln>
          <a:effectLst>
            <a:softEdge rad="112500"/>
          </a:effectLst>
        </p:spPr>
      </p:pic>
      <p:pic>
        <p:nvPicPr>
          <p:cNvPr id="5" name="Рисунок 4" descr="3449e23e936c.jpg"/>
          <p:cNvPicPr>
            <a:picLocks noChangeAspect="1"/>
          </p:cNvPicPr>
          <p:nvPr/>
        </p:nvPicPr>
        <p:blipFill>
          <a:blip r:embed="rId3" cstate="screen"/>
          <a:srcRect/>
          <a:stretch>
            <a:fillRect/>
          </a:stretch>
        </p:blipFill>
        <p:spPr>
          <a:xfrm>
            <a:off x="6012161" y="941118"/>
            <a:ext cx="2603614" cy="4330764"/>
          </a:xfrm>
          <a:prstGeom prst="rect">
            <a:avLst/>
          </a:prstGeom>
          <a:ln>
            <a:noFill/>
          </a:ln>
          <a:effectLst>
            <a:softEdge rad="112500"/>
          </a:effectLst>
        </p:spPr>
      </p:pic>
      <p:sp>
        <p:nvSpPr>
          <p:cNvPr id="7" name="TextBox 6"/>
          <p:cNvSpPr txBox="1"/>
          <p:nvPr/>
        </p:nvSpPr>
        <p:spPr>
          <a:xfrm>
            <a:off x="461881" y="5805264"/>
            <a:ext cx="8220238" cy="523220"/>
          </a:xfrm>
          <a:prstGeom prst="rect">
            <a:avLst/>
          </a:prstGeom>
          <a:noFill/>
        </p:spPr>
        <p:txBody>
          <a:bodyPr wrap="square" rtlCol="0">
            <a:spAutoFit/>
          </a:bodyPr>
          <a:lstStyle/>
          <a:p>
            <a:r>
              <a:rPr lang="ru-RU" sz="1400" dirty="0"/>
              <a:t>Каких охотничьих собак вы знаете? (спаниель, гончая, такса, борзая…)</a:t>
            </a:r>
          </a:p>
          <a:p>
            <a:r>
              <a:rPr lang="ru-RU" sz="1400" dirty="0"/>
              <a:t>Как помогают собаки людям во время охоты?</a:t>
            </a:r>
          </a:p>
        </p:txBody>
      </p:sp>
    </p:spTree>
    <p:extLst>
      <p:ext uri="{BB962C8B-B14F-4D97-AF65-F5344CB8AC3E}">
        <p14:creationId xmlns:p14="http://schemas.microsoft.com/office/powerpoint/2010/main" val="16088650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amoyed11.jpg"/>
          <p:cNvPicPr>
            <a:picLocks noChangeAspect="1"/>
          </p:cNvPicPr>
          <p:nvPr/>
        </p:nvPicPr>
        <p:blipFill>
          <a:blip r:embed="rId2" cstate="screen"/>
          <a:srcRect/>
          <a:stretch>
            <a:fillRect/>
          </a:stretch>
        </p:blipFill>
        <p:spPr>
          <a:xfrm>
            <a:off x="683568" y="548680"/>
            <a:ext cx="3168352" cy="3139255"/>
          </a:xfrm>
          <a:prstGeom prst="rect">
            <a:avLst/>
          </a:prstGeom>
          <a:ln>
            <a:noFill/>
          </a:ln>
          <a:effectLst>
            <a:softEdge rad="112500"/>
          </a:effectLst>
        </p:spPr>
      </p:pic>
      <p:pic>
        <p:nvPicPr>
          <p:cNvPr id="3" name="Содержимое 4" descr="0_9146_8eaa5ece_XL.jpg"/>
          <p:cNvPicPr>
            <a:picLocks noChangeAspect="1"/>
          </p:cNvPicPr>
          <p:nvPr/>
        </p:nvPicPr>
        <p:blipFill>
          <a:blip r:embed="rId3" cstate="screen"/>
          <a:srcRect/>
          <a:stretch>
            <a:fillRect/>
          </a:stretch>
        </p:blipFill>
        <p:spPr>
          <a:xfrm flipH="1">
            <a:off x="611560" y="4221088"/>
            <a:ext cx="3384376" cy="2114630"/>
          </a:xfrm>
          <a:prstGeom prst="rect">
            <a:avLst/>
          </a:prstGeom>
          <a:effectLst>
            <a:softEdge rad="112500"/>
          </a:effectLst>
        </p:spPr>
      </p:pic>
      <p:pic>
        <p:nvPicPr>
          <p:cNvPr id="4" name="Рисунок 3" descr="640.up69516-____-1300073997.jpg"/>
          <p:cNvPicPr>
            <a:picLocks noChangeAspect="1"/>
          </p:cNvPicPr>
          <p:nvPr/>
        </p:nvPicPr>
        <p:blipFill>
          <a:blip r:embed="rId4" cstate="screen"/>
          <a:srcRect/>
          <a:stretch>
            <a:fillRect/>
          </a:stretch>
        </p:blipFill>
        <p:spPr>
          <a:xfrm>
            <a:off x="4667084" y="764704"/>
            <a:ext cx="3865356" cy="2936953"/>
          </a:xfrm>
          <a:prstGeom prst="rect">
            <a:avLst/>
          </a:prstGeom>
          <a:ln>
            <a:noFill/>
          </a:ln>
          <a:effectLst>
            <a:softEdge rad="112500"/>
          </a:effectLst>
        </p:spPr>
      </p:pic>
      <p:pic>
        <p:nvPicPr>
          <p:cNvPr id="5" name="Содержимое 7" descr="69132621.jpg"/>
          <p:cNvPicPr>
            <a:picLocks noChangeAspect="1"/>
          </p:cNvPicPr>
          <p:nvPr/>
        </p:nvPicPr>
        <p:blipFill>
          <a:blip r:embed="rId5" cstate="screen"/>
          <a:stretch>
            <a:fillRect/>
          </a:stretch>
        </p:blipFill>
        <p:spPr>
          <a:xfrm>
            <a:off x="5274920" y="3979340"/>
            <a:ext cx="3112384" cy="2193195"/>
          </a:xfrm>
          <a:prstGeom prst="rect">
            <a:avLst/>
          </a:prstGeom>
          <a:effectLst>
            <a:softEdge rad="112500"/>
          </a:effectLst>
        </p:spPr>
      </p:pic>
    </p:spTree>
    <p:extLst>
      <p:ext uri="{BB962C8B-B14F-4D97-AF65-F5344CB8AC3E}">
        <p14:creationId xmlns:p14="http://schemas.microsoft.com/office/powerpoint/2010/main" val="3904788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59832" y="270332"/>
            <a:ext cx="2437527" cy="369332"/>
          </a:xfrm>
          <a:prstGeom prst="rect">
            <a:avLst/>
          </a:prstGeom>
        </p:spPr>
        <p:txBody>
          <a:bodyPr wrap="none">
            <a:spAutoFit/>
          </a:bodyPr>
          <a:lstStyle/>
          <a:p>
            <a:r>
              <a:rPr lang="ru-RU" dirty="0"/>
              <a:t>Декоративные породы</a:t>
            </a:r>
          </a:p>
        </p:txBody>
      </p:sp>
      <p:sp>
        <p:nvSpPr>
          <p:cNvPr id="3" name="Прямоугольник 2"/>
          <p:cNvSpPr/>
          <p:nvPr/>
        </p:nvSpPr>
        <p:spPr>
          <a:xfrm>
            <a:off x="611560" y="5897332"/>
            <a:ext cx="8712968" cy="738664"/>
          </a:xfrm>
          <a:prstGeom prst="rect">
            <a:avLst/>
          </a:prstGeom>
        </p:spPr>
        <p:txBody>
          <a:bodyPr wrap="square">
            <a:spAutoFit/>
          </a:bodyPr>
          <a:lstStyle/>
          <a:p>
            <a:r>
              <a:rPr lang="ru-RU" sz="1400" dirty="0" smtClean="0"/>
              <a:t>- Какие </a:t>
            </a:r>
            <a:r>
              <a:rPr lang="ru-RU" sz="1400" dirty="0"/>
              <a:t>декоративно-комнатные собаки вам известны? </a:t>
            </a:r>
            <a:endParaRPr lang="ru-RU" sz="1400" dirty="0" smtClean="0"/>
          </a:p>
          <a:p>
            <a:r>
              <a:rPr lang="ru-RU" sz="1400" dirty="0" smtClean="0"/>
              <a:t>- Для </a:t>
            </a:r>
            <a:r>
              <a:rPr lang="ru-RU" sz="1400" dirty="0"/>
              <a:t>чего людям нужны комнатные собачки?</a:t>
            </a:r>
          </a:p>
          <a:p>
            <a:r>
              <a:rPr lang="ru-RU" sz="1400" dirty="0"/>
              <a:t> </a:t>
            </a:r>
          </a:p>
        </p:txBody>
      </p:sp>
      <p:pic>
        <p:nvPicPr>
          <p:cNvPr id="4" name="Рисунок 3" descr="00000007_800.jpg"/>
          <p:cNvPicPr>
            <a:picLocks noChangeAspect="1"/>
          </p:cNvPicPr>
          <p:nvPr/>
        </p:nvPicPr>
        <p:blipFill>
          <a:blip r:embed="rId2" cstate="screen"/>
          <a:stretch>
            <a:fillRect/>
          </a:stretch>
        </p:blipFill>
        <p:spPr>
          <a:xfrm>
            <a:off x="6260222" y="188640"/>
            <a:ext cx="2592288" cy="1997340"/>
          </a:xfrm>
          <a:prstGeom prst="rect">
            <a:avLst/>
          </a:prstGeom>
          <a:ln>
            <a:noFill/>
          </a:ln>
          <a:effectLst>
            <a:softEdge rad="112500"/>
          </a:effectLst>
        </p:spPr>
      </p:pic>
      <p:pic>
        <p:nvPicPr>
          <p:cNvPr id="5" name="Рисунок 4" descr="507866qh6pduapr2.jpg"/>
          <p:cNvPicPr>
            <a:picLocks noChangeAspect="1"/>
          </p:cNvPicPr>
          <p:nvPr/>
        </p:nvPicPr>
        <p:blipFill>
          <a:blip r:embed="rId3" cstate="screen"/>
          <a:stretch>
            <a:fillRect/>
          </a:stretch>
        </p:blipFill>
        <p:spPr>
          <a:xfrm>
            <a:off x="6673904" y="2348880"/>
            <a:ext cx="2303748" cy="3071663"/>
          </a:xfrm>
          <a:prstGeom prst="rect">
            <a:avLst/>
          </a:prstGeom>
          <a:ln>
            <a:noFill/>
          </a:ln>
          <a:effectLst>
            <a:softEdge rad="112500"/>
          </a:effectLst>
        </p:spPr>
      </p:pic>
      <p:pic>
        <p:nvPicPr>
          <p:cNvPr id="6" name="Содержимое 4" descr="00000078_800.jpg"/>
          <p:cNvPicPr>
            <a:picLocks noChangeAspect="1"/>
          </p:cNvPicPr>
          <p:nvPr/>
        </p:nvPicPr>
        <p:blipFill>
          <a:blip r:embed="rId4" cstate="screen"/>
          <a:srcRect/>
          <a:stretch>
            <a:fillRect/>
          </a:stretch>
        </p:blipFill>
        <p:spPr>
          <a:xfrm>
            <a:off x="571600" y="764704"/>
            <a:ext cx="2627757" cy="2232247"/>
          </a:xfrm>
          <a:prstGeom prst="rect">
            <a:avLst/>
          </a:prstGeom>
          <a:effectLst>
            <a:softEdge rad="112500"/>
          </a:effectLst>
        </p:spPr>
      </p:pic>
      <p:pic>
        <p:nvPicPr>
          <p:cNvPr id="7" name="Рисунок 6" descr="samtec.su.jpg"/>
          <p:cNvPicPr>
            <a:picLocks noChangeAspect="1"/>
          </p:cNvPicPr>
          <p:nvPr/>
        </p:nvPicPr>
        <p:blipFill>
          <a:blip r:embed="rId5" cstate="screen"/>
          <a:stretch>
            <a:fillRect/>
          </a:stretch>
        </p:blipFill>
        <p:spPr>
          <a:xfrm flipH="1">
            <a:off x="611560" y="3356992"/>
            <a:ext cx="3312368" cy="2512039"/>
          </a:xfrm>
          <a:prstGeom prst="rect">
            <a:avLst/>
          </a:prstGeom>
          <a:ln>
            <a:noFill/>
          </a:ln>
          <a:effectLst>
            <a:softEdge rad="112500"/>
          </a:effectLst>
        </p:spPr>
      </p:pic>
      <p:pic>
        <p:nvPicPr>
          <p:cNvPr id="8" name="Содержимое 5" descr="00000001_800.jpg"/>
          <p:cNvPicPr>
            <a:picLocks noChangeAspect="1"/>
          </p:cNvPicPr>
          <p:nvPr/>
        </p:nvPicPr>
        <p:blipFill>
          <a:blip r:embed="rId6" cstate="screen"/>
          <a:srcRect/>
          <a:stretch>
            <a:fillRect/>
          </a:stretch>
        </p:blipFill>
        <p:spPr>
          <a:xfrm>
            <a:off x="3106257" y="764704"/>
            <a:ext cx="3312368" cy="2234458"/>
          </a:xfrm>
          <a:prstGeom prst="rect">
            <a:avLst/>
          </a:prstGeom>
          <a:effectLst>
            <a:softEdge rad="112500"/>
          </a:effectLst>
        </p:spPr>
      </p:pic>
      <p:pic>
        <p:nvPicPr>
          <p:cNvPr id="9" name="Рисунок 8" descr="894071.jpg"/>
          <p:cNvPicPr>
            <a:picLocks noChangeAspect="1"/>
          </p:cNvPicPr>
          <p:nvPr/>
        </p:nvPicPr>
        <p:blipFill>
          <a:blip r:embed="rId7" cstate="screen"/>
          <a:srcRect/>
          <a:stretch>
            <a:fillRect/>
          </a:stretch>
        </p:blipFill>
        <p:spPr>
          <a:xfrm>
            <a:off x="4139952" y="2976353"/>
            <a:ext cx="2336294" cy="3079689"/>
          </a:xfrm>
          <a:prstGeom prst="rect">
            <a:avLst/>
          </a:prstGeom>
          <a:ln>
            <a:noFill/>
          </a:ln>
          <a:effectLst>
            <a:softEdge rad="112500"/>
          </a:effectLst>
        </p:spPr>
      </p:pic>
    </p:spTree>
    <p:extLst>
      <p:ext uri="{BB962C8B-B14F-4D97-AF65-F5344CB8AC3E}">
        <p14:creationId xmlns:p14="http://schemas.microsoft.com/office/powerpoint/2010/main" val="17764101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3645024"/>
            <a:ext cx="8263192" cy="2677656"/>
          </a:xfrm>
          <a:prstGeom prst="rect">
            <a:avLst/>
          </a:prstGeom>
        </p:spPr>
        <p:txBody>
          <a:bodyPr wrap="square">
            <a:spAutoFit/>
          </a:bodyPr>
          <a:lstStyle/>
          <a:p>
            <a:r>
              <a:rPr lang="ru-RU" sz="1400" dirty="0"/>
              <a:t>А теперь помогите решить спор мальчиков?</a:t>
            </a:r>
          </a:p>
          <a:p>
            <a:r>
              <a:rPr lang="ru-RU" sz="1400" dirty="0"/>
              <a:t>На одной улице жили три друга – Коля, Саша и Андрей. Они приходили в гости к старику, чтобы поиграть с его собакой. Вскоре у неё появился щенок. Старик пообещал отдать щенка одному из мальчиков. Но чтобы выбрать хозяина щенку, мудрый старик спросил друзей «Что вы сделаете для щенка, если он будет жить у вас?» </a:t>
            </a:r>
          </a:p>
          <a:p>
            <a:r>
              <a:rPr lang="ru-RU" sz="1400" dirty="0"/>
              <a:t>Коля сказал: «Я завяжу ему красивый бант!»</a:t>
            </a:r>
          </a:p>
          <a:p>
            <a:r>
              <a:rPr lang="ru-RU" sz="1400" dirty="0"/>
              <a:t>Саша сказал: «Я все время буду играть со щенком!»</a:t>
            </a:r>
          </a:p>
          <a:p>
            <a:r>
              <a:rPr lang="ru-RU" sz="1400" dirty="0"/>
              <a:t>Андрей сказал: «Я сделаю ему мягкую постельку в корзине, налью в миску тёплого молока, буду гулять с ним, а когда он подрастёт, буду заниматься с ним и сделаю всё, чтобы он не болел, был весёлым и радостным».</a:t>
            </a:r>
          </a:p>
          <a:p>
            <a:r>
              <a:rPr lang="ru-RU" sz="1400" dirty="0"/>
              <a:t>Как вы думаете, кому из мальчиков старик отдал щенка? Почему?</a:t>
            </a:r>
          </a:p>
        </p:txBody>
      </p:sp>
      <p:sp>
        <p:nvSpPr>
          <p:cNvPr id="4" name="Прямоугольник 3"/>
          <p:cNvSpPr/>
          <p:nvPr/>
        </p:nvSpPr>
        <p:spPr>
          <a:xfrm>
            <a:off x="2988980" y="395372"/>
            <a:ext cx="2903167" cy="369332"/>
          </a:xfrm>
          <a:prstGeom prst="rect">
            <a:avLst/>
          </a:prstGeom>
        </p:spPr>
        <p:txBody>
          <a:bodyPr wrap="none">
            <a:spAutoFit/>
          </a:bodyPr>
          <a:lstStyle/>
          <a:p>
            <a:r>
              <a:rPr lang="ru-RU" dirty="0"/>
              <a:t>Кто будет хозяином щенка?</a:t>
            </a:r>
          </a:p>
        </p:txBody>
      </p:sp>
      <p:pic>
        <p:nvPicPr>
          <p:cNvPr id="6" name="Содержимое 4" descr="dogs_2.jpg"/>
          <p:cNvPicPr>
            <a:picLocks noChangeAspect="1"/>
          </p:cNvPicPr>
          <p:nvPr/>
        </p:nvPicPr>
        <p:blipFill>
          <a:blip r:embed="rId2" cstate="screen"/>
          <a:stretch>
            <a:fillRect/>
          </a:stretch>
        </p:blipFill>
        <p:spPr>
          <a:xfrm flipH="1">
            <a:off x="4798064" y="1065449"/>
            <a:ext cx="3618168" cy="2579575"/>
          </a:xfrm>
          <a:prstGeom prst="rect">
            <a:avLst/>
          </a:prstGeom>
          <a:effectLst>
            <a:softEdge rad="112500"/>
          </a:effectLst>
        </p:spPr>
      </p:pic>
    </p:spTree>
    <p:extLst>
      <p:ext uri="{BB962C8B-B14F-4D97-AF65-F5344CB8AC3E}">
        <p14:creationId xmlns:p14="http://schemas.microsoft.com/office/powerpoint/2010/main" val="35650889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6" descr="1210610571_gpaddttspd.jpg"/>
          <p:cNvPicPr>
            <a:picLocks noChangeAspect="1"/>
          </p:cNvPicPr>
          <p:nvPr/>
        </p:nvPicPr>
        <p:blipFill>
          <a:blip r:embed="rId2" cstate="screen"/>
          <a:stretch>
            <a:fillRect/>
          </a:stretch>
        </p:blipFill>
        <p:spPr>
          <a:xfrm>
            <a:off x="3596684" y="2132856"/>
            <a:ext cx="4471515" cy="2976752"/>
          </a:xfrm>
          <a:prstGeom prst="rect">
            <a:avLst/>
          </a:prstGeom>
          <a:effectLst>
            <a:softEdge rad="112500"/>
          </a:effectLst>
        </p:spPr>
      </p:pic>
      <p:sp>
        <p:nvSpPr>
          <p:cNvPr id="3" name="Овал 2"/>
          <p:cNvSpPr/>
          <p:nvPr/>
        </p:nvSpPr>
        <p:spPr>
          <a:xfrm>
            <a:off x="755576" y="2612946"/>
            <a:ext cx="2252219" cy="2149434"/>
          </a:xfrm>
          <a:prstGeom prst="ellipse">
            <a:avLst/>
          </a:prstGeom>
          <a:blipFill rotWithShape="0">
            <a:blip r:embed="rId3"/>
            <a:stretch>
              <a:fillRect/>
            </a:stretch>
          </a:blip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2">
            <a:schemeClr val="accent2">
              <a:alpha val="90000"/>
              <a:hueOff val="0"/>
              <a:satOff val="0"/>
              <a:lumOff val="0"/>
              <a:alphaOff val="0"/>
            </a:schemeClr>
          </a:effectRef>
          <a:fontRef idx="minor">
            <a:schemeClr val="lt1"/>
          </a:fontRef>
        </p:style>
      </p:sp>
      <p:grpSp>
        <p:nvGrpSpPr>
          <p:cNvPr id="4" name="Группа 3"/>
          <p:cNvGrpSpPr/>
          <p:nvPr/>
        </p:nvGrpSpPr>
        <p:grpSpPr>
          <a:xfrm>
            <a:off x="3427307" y="836712"/>
            <a:ext cx="1626313" cy="758041"/>
            <a:chOff x="3052618" y="2440493"/>
            <a:chExt cx="1626313" cy="758041"/>
          </a:xfrm>
          <a:scene3d>
            <a:camera prst="orthographicFront">
              <a:rot lat="0" lon="0" rev="0"/>
            </a:camera>
            <a:lightRig rig="contrasting" dir="t">
              <a:rot lat="0" lon="0" rev="1200000"/>
            </a:lightRig>
          </a:scene3d>
        </p:grpSpPr>
        <p:sp>
          <p:nvSpPr>
            <p:cNvPr id="5" name="Овал 4"/>
            <p:cNvSpPr/>
            <p:nvPr/>
          </p:nvSpPr>
          <p:spPr>
            <a:xfrm>
              <a:off x="3052618" y="2440493"/>
              <a:ext cx="1626313" cy="758041"/>
            </a:xfrm>
            <a:prstGeom prst="ellipse">
              <a:avLst/>
            </a:prstGeom>
            <a:sp3d contourW="19050" prstMaterial="metal">
              <a:bevelT w="88900" h="203200"/>
              <a:bevelB w="165100" h="254000"/>
            </a:sp3d>
          </p:spPr>
          <p:style>
            <a:lnRef idx="1">
              <a:schemeClr val="accent2"/>
            </a:lnRef>
            <a:fillRef idx="2">
              <a:schemeClr val="accent2"/>
            </a:fillRef>
            <a:effectRef idx="1">
              <a:schemeClr val="accent2"/>
            </a:effectRef>
            <a:fontRef idx="minor">
              <a:schemeClr val="dk1"/>
            </a:fontRef>
          </p:style>
        </p:sp>
        <p:sp>
          <p:nvSpPr>
            <p:cNvPr id="6" name="Овал 4"/>
            <p:cNvSpPr/>
            <p:nvPr/>
          </p:nvSpPr>
          <p:spPr>
            <a:xfrm>
              <a:off x="3175420" y="2469666"/>
              <a:ext cx="1149977" cy="536015"/>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ru-RU" sz="2200" b="1" kern="1200" dirty="0" smtClean="0"/>
                <a:t>Коля?</a:t>
              </a:r>
              <a:endParaRPr lang="ru-RU" sz="2200" kern="1200" dirty="0"/>
            </a:p>
          </p:txBody>
        </p:sp>
      </p:grpSp>
      <p:grpSp>
        <p:nvGrpSpPr>
          <p:cNvPr id="7" name="Группа 6"/>
          <p:cNvGrpSpPr/>
          <p:nvPr/>
        </p:nvGrpSpPr>
        <p:grpSpPr>
          <a:xfrm>
            <a:off x="4788024" y="873003"/>
            <a:ext cx="1590972" cy="747177"/>
            <a:chOff x="2393683" y="964431"/>
            <a:chExt cx="1590972" cy="747177"/>
          </a:xfrm>
          <a:scene3d>
            <a:camera prst="orthographicFront">
              <a:rot lat="0" lon="0" rev="0"/>
            </a:camera>
            <a:lightRig rig="contrasting" dir="t">
              <a:rot lat="0" lon="0" rev="1200000"/>
            </a:lightRig>
          </a:scene3d>
        </p:grpSpPr>
        <p:sp>
          <p:nvSpPr>
            <p:cNvPr id="8" name="Овал 7"/>
            <p:cNvSpPr/>
            <p:nvPr/>
          </p:nvSpPr>
          <p:spPr>
            <a:xfrm>
              <a:off x="2393683" y="964431"/>
              <a:ext cx="1590972" cy="747177"/>
            </a:xfrm>
            <a:prstGeom prst="ellipse">
              <a:avLst/>
            </a:prstGeom>
            <a:sp3d contourW="19050" prstMaterial="metal">
              <a:bevelT w="88900" h="203200"/>
              <a:bevelB w="165100" h="254000"/>
            </a:sp3d>
          </p:spPr>
          <p:style>
            <a:lnRef idx="1">
              <a:schemeClr val="accent2"/>
            </a:lnRef>
            <a:fillRef idx="2">
              <a:schemeClr val="accent2"/>
            </a:fillRef>
            <a:effectRef idx="1">
              <a:schemeClr val="accent2"/>
            </a:effectRef>
            <a:fontRef idx="minor">
              <a:schemeClr val="dk1"/>
            </a:fontRef>
          </p:style>
        </p:sp>
        <p:sp>
          <p:nvSpPr>
            <p:cNvPr id="9" name="Овал 4"/>
            <p:cNvSpPr/>
            <p:nvPr/>
          </p:nvSpPr>
          <p:spPr>
            <a:xfrm>
              <a:off x="2626675" y="1073853"/>
              <a:ext cx="1124988" cy="52833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ru-RU" sz="2100" b="1" kern="1200" dirty="0" smtClean="0"/>
                <a:t>Саша? </a:t>
              </a:r>
              <a:endParaRPr lang="ru-RU" sz="2100" kern="1200" dirty="0"/>
            </a:p>
          </p:txBody>
        </p:sp>
      </p:grpSp>
      <p:grpSp>
        <p:nvGrpSpPr>
          <p:cNvPr id="10" name="Группа 9"/>
          <p:cNvGrpSpPr/>
          <p:nvPr/>
        </p:nvGrpSpPr>
        <p:grpSpPr>
          <a:xfrm>
            <a:off x="6319520" y="873003"/>
            <a:ext cx="1748679" cy="781734"/>
            <a:chOff x="2235976" y="1831607"/>
            <a:chExt cx="1748679" cy="781734"/>
          </a:xfrm>
          <a:scene3d>
            <a:camera prst="orthographicFront">
              <a:rot lat="0" lon="0" rev="0"/>
            </a:camera>
            <a:lightRig rig="contrasting" dir="t">
              <a:rot lat="0" lon="0" rev="1200000"/>
            </a:lightRig>
          </a:scene3d>
        </p:grpSpPr>
        <p:sp>
          <p:nvSpPr>
            <p:cNvPr id="11" name="Овал 10"/>
            <p:cNvSpPr/>
            <p:nvPr/>
          </p:nvSpPr>
          <p:spPr>
            <a:xfrm>
              <a:off x="2235976" y="1831607"/>
              <a:ext cx="1748679" cy="781734"/>
            </a:xfrm>
            <a:prstGeom prst="ellipse">
              <a:avLst/>
            </a:prstGeom>
            <a:sp3d contourW="19050" prstMaterial="metal">
              <a:bevelT w="88900" h="203200"/>
              <a:bevelB w="165100" h="254000"/>
            </a:sp3d>
          </p:spPr>
          <p:style>
            <a:lnRef idx="1">
              <a:schemeClr val="accent2"/>
            </a:lnRef>
            <a:fillRef idx="2">
              <a:schemeClr val="accent2"/>
            </a:fillRef>
            <a:effectRef idx="1">
              <a:schemeClr val="accent2"/>
            </a:effectRef>
            <a:fontRef idx="minor">
              <a:schemeClr val="dk1"/>
            </a:fontRef>
          </p:style>
        </p:sp>
        <p:sp>
          <p:nvSpPr>
            <p:cNvPr id="12" name="Овал 4"/>
            <p:cNvSpPr/>
            <p:nvPr/>
          </p:nvSpPr>
          <p:spPr>
            <a:xfrm>
              <a:off x="2492064" y="1946089"/>
              <a:ext cx="1236503" cy="552770"/>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ru-RU" sz="2000" b="1" kern="1200" dirty="0" smtClean="0"/>
                <a:t>Андрей?</a:t>
              </a:r>
              <a:endParaRPr lang="ru-RU" sz="2000" kern="1200" dirty="0"/>
            </a:p>
          </p:txBody>
        </p:sp>
      </p:grpSp>
    </p:spTree>
    <p:extLst>
      <p:ext uri="{BB962C8B-B14F-4D97-AF65-F5344CB8AC3E}">
        <p14:creationId xmlns:p14="http://schemas.microsoft.com/office/powerpoint/2010/main" val="29300772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87824" y="404664"/>
            <a:ext cx="2352567" cy="369332"/>
          </a:xfrm>
          <a:prstGeom prst="rect">
            <a:avLst/>
          </a:prstGeom>
        </p:spPr>
        <p:txBody>
          <a:bodyPr wrap="none">
            <a:spAutoFit/>
          </a:bodyPr>
          <a:lstStyle/>
          <a:p>
            <a:r>
              <a:rPr lang="ru-RU" dirty="0"/>
              <a:t>Что нужно для собаки</a:t>
            </a:r>
          </a:p>
        </p:txBody>
      </p:sp>
      <p:pic>
        <p:nvPicPr>
          <p:cNvPr id="3" name="Рисунок 2" descr="3553.jpg"/>
          <p:cNvPicPr>
            <a:picLocks noChangeAspect="1"/>
          </p:cNvPicPr>
          <p:nvPr/>
        </p:nvPicPr>
        <p:blipFill>
          <a:blip r:embed="rId2" cstate="screen"/>
          <a:stretch>
            <a:fillRect/>
          </a:stretch>
        </p:blipFill>
        <p:spPr>
          <a:xfrm flipH="1">
            <a:off x="409643" y="1053691"/>
            <a:ext cx="2303911" cy="1593725"/>
          </a:xfrm>
          <a:prstGeom prst="rect">
            <a:avLst/>
          </a:prstGeom>
          <a:ln>
            <a:noFill/>
          </a:ln>
          <a:effectLst>
            <a:softEdge rad="112500"/>
          </a:effectLst>
        </p:spPr>
      </p:pic>
      <p:pic>
        <p:nvPicPr>
          <p:cNvPr id="4" name="Рисунок 3" descr="1001910106.jpg"/>
          <p:cNvPicPr>
            <a:picLocks noChangeAspect="1"/>
          </p:cNvPicPr>
          <p:nvPr/>
        </p:nvPicPr>
        <p:blipFill>
          <a:blip r:embed="rId3" cstate="screen"/>
          <a:srcRect/>
          <a:stretch>
            <a:fillRect/>
          </a:stretch>
        </p:blipFill>
        <p:spPr>
          <a:xfrm flipH="1">
            <a:off x="5508104" y="3025469"/>
            <a:ext cx="3312368" cy="2691149"/>
          </a:xfrm>
          <a:prstGeom prst="rect">
            <a:avLst/>
          </a:prstGeom>
          <a:ln>
            <a:noFill/>
          </a:ln>
          <a:effectLst>
            <a:softEdge rad="112500"/>
          </a:effectLst>
        </p:spPr>
      </p:pic>
      <p:pic>
        <p:nvPicPr>
          <p:cNvPr id="5" name="Содержимое 10" descr="712005 гантель с шипами.jpg"/>
          <p:cNvPicPr>
            <a:picLocks noChangeAspect="1"/>
          </p:cNvPicPr>
          <p:nvPr/>
        </p:nvPicPr>
        <p:blipFill>
          <a:blip r:embed="rId4" cstate="screen"/>
          <a:stretch>
            <a:fillRect/>
          </a:stretch>
        </p:blipFill>
        <p:spPr>
          <a:xfrm>
            <a:off x="3059832" y="1281873"/>
            <a:ext cx="2448272" cy="1334393"/>
          </a:xfrm>
          <a:prstGeom prst="rect">
            <a:avLst/>
          </a:prstGeom>
          <a:effectLst>
            <a:softEdge rad="112500"/>
          </a:effectLst>
        </p:spPr>
      </p:pic>
      <p:pic>
        <p:nvPicPr>
          <p:cNvPr id="6" name="Рисунок 5" descr="74cf2490ba6d.jpg"/>
          <p:cNvPicPr>
            <a:picLocks noChangeAspect="1"/>
          </p:cNvPicPr>
          <p:nvPr/>
        </p:nvPicPr>
        <p:blipFill>
          <a:blip r:embed="rId5" cstate="screen"/>
          <a:stretch>
            <a:fillRect/>
          </a:stretch>
        </p:blipFill>
        <p:spPr>
          <a:xfrm>
            <a:off x="539552" y="2826190"/>
            <a:ext cx="1944216" cy="1584176"/>
          </a:xfrm>
          <a:prstGeom prst="rect">
            <a:avLst/>
          </a:prstGeom>
          <a:ln>
            <a:noFill/>
          </a:ln>
          <a:effectLst>
            <a:softEdge rad="112500"/>
          </a:effectLst>
        </p:spPr>
      </p:pic>
      <p:pic>
        <p:nvPicPr>
          <p:cNvPr id="7" name="Содержимое 11" descr="9260919_0s809_1315508100.jpg"/>
          <p:cNvPicPr>
            <a:picLocks noChangeAspect="1"/>
          </p:cNvPicPr>
          <p:nvPr/>
        </p:nvPicPr>
        <p:blipFill>
          <a:blip r:embed="rId6" cstate="screen"/>
          <a:stretch>
            <a:fillRect/>
          </a:stretch>
        </p:blipFill>
        <p:spPr>
          <a:xfrm>
            <a:off x="3059832" y="2552328"/>
            <a:ext cx="2448272" cy="1818716"/>
          </a:xfrm>
          <a:prstGeom prst="rect">
            <a:avLst/>
          </a:prstGeom>
          <a:effectLst>
            <a:softEdge rad="112500"/>
          </a:effectLst>
        </p:spPr>
      </p:pic>
      <p:pic>
        <p:nvPicPr>
          <p:cNvPr id="8" name="Рисунок 7" descr="suhojkorm.jpg"/>
          <p:cNvPicPr>
            <a:picLocks noChangeAspect="1"/>
          </p:cNvPicPr>
          <p:nvPr/>
        </p:nvPicPr>
        <p:blipFill>
          <a:blip r:embed="rId7" cstate="screen"/>
          <a:srcRect/>
          <a:stretch>
            <a:fillRect/>
          </a:stretch>
        </p:blipFill>
        <p:spPr>
          <a:xfrm>
            <a:off x="431407" y="4371044"/>
            <a:ext cx="2664296" cy="1790689"/>
          </a:xfrm>
          <a:prstGeom prst="rect">
            <a:avLst/>
          </a:prstGeom>
          <a:ln>
            <a:noFill/>
          </a:ln>
          <a:effectLst>
            <a:softEdge rad="112500"/>
          </a:effectLst>
        </p:spPr>
      </p:pic>
      <p:pic>
        <p:nvPicPr>
          <p:cNvPr id="9" name="Рисунок 8" descr="picture.jpg"/>
          <p:cNvPicPr>
            <a:picLocks noChangeAspect="1"/>
          </p:cNvPicPr>
          <p:nvPr/>
        </p:nvPicPr>
        <p:blipFill>
          <a:blip r:embed="rId8" cstate="screen"/>
          <a:srcRect t="4632" b="6176"/>
          <a:stretch>
            <a:fillRect/>
          </a:stretch>
        </p:blipFill>
        <p:spPr>
          <a:xfrm>
            <a:off x="5665802" y="1127858"/>
            <a:ext cx="2880320" cy="1830449"/>
          </a:xfrm>
          <a:prstGeom prst="rect">
            <a:avLst/>
          </a:prstGeom>
          <a:ln>
            <a:noFill/>
          </a:ln>
          <a:effectLst>
            <a:softEdge rad="112500"/>
          </a:effectLst>
        </p:spPr>
      </p:pic>
      <p:pic>
        <p:nvPicPr>
          <p:cNvPr id="10" name="Рисунок 9" descr="Smalldog_cat Slicker brush_Blue.jpg"/>
          <p:cNvPicPr>
            <a:picLocks noChangeAspect="1"/>
          </p:cNvPicPr>
          <p:nvPr/>
        </p:nvPicPr>
        <p:blipFill>
          <a:blip r:embed="rId9" cstate="screen"/>
          <a:srcRect/>
          <a:stretch>
            <a:fillRect/>
          </a:stretch>
        </p:blipFill>
        <p:spPr>
          <a:xfrm>
            <a:off x="2987824" y="4619209"/>
            <a:ext cx="2592289" cy="1803800"/>
          </a:xfrm>
          <a:prstGeom prst="rect">
            <a:avLst/>
          </a:prstGeom>
          <a:ln>
            <a:noFill/>
          </a:ln>
          <a:effectLst>
            <a:softEdge rad="112500"/>
          </a:effectLst>
        </p:spPr>
      </p:pic>
    </p:spTree>
    <p:extLst>
      <p:ext uri="{BB962C8B-B14F-4D97-AF65-F5344CB8AC3E}">
        <p14:creationId xmlns:p14="http://schemas.microsoft.com/office/powerpoint/2010/main" val="2261171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34a5eed1f1f9.jpg"/>
          <p:cNvPicPr>
            <a:picLocks noChangeAspect="1"/>
          </p:cNvPicPr>
          <p:nvPr/>
        </p:nvPicPr>
        <p:blipFill>
          <a:blip r:embed="rId2" cstate="screen"/>
          <a:stretch>
            <a:fillRect/>
          </a:stretch>
        </p:blipFill>
        <p:spPr>
          <a:xfrm rot="21335999">
            <a:off x="393906" y="435324"/>
            <a:ext cx="4184008" cy="376090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 name="TextBox 2"/>
          <p:cNvSpPr txBox="1"/>
          <p:nvPr/>
        </p:nvSpPr>
        <p:spPr>
          <a:xfrm>
            <a:off x="611560" y="4725144"/>
            <a:ext cx="8208912" cy="1200329"/>
          </a:xfrm>
          <a:prstGeom prst="rect">
            <a:avLst/>
          </a:prstGeom>
          <a:noFill/>
        </p:spPr>
        <p:txBody>
          <a:bodyPr wrap="square" rtlCol="0">
            <a:spAutoFit/>
          </a:bodyPr>
          <a:lstStyle/>
          <a:p>
            <a:r>
              <a:rPr lang="ru-RU" dirty="0"/>
              <a:t>Говорят, что собака- друг человека. Как вы понимаете эти слова? </a:t>
            </a:r>
          </a:p>
          <a:p>
            <a:r>
              <a:rPr lang="ru-RU" dirty="0"/>
              <a:t>Почему собаку так называют? (С ней можно погулять, поиграть, пойти в гости; она может сторожить вещи,  защитить от хулиганов, встретить из садика, спасти в трудную минуту). </a:t>
            </a:r>
          </a:p>
        </p:txBody>
      </p:sp>
      <p:pic>
        <p:nvPicPr>
          <p:cNvPr id="4" name="Содержимое 6" descr="8406775.jpg"/>
          <p:cNvPicPr>
            <a:picLocks noGrp="1" noChangeAspect="1"/>
          </p:cNvPicPr>
          <p:nvPr/>
        </p:nvPicPr>
        <p:blipFill>
          <a:blip r:embed="rId3" cstate="screen"/>
          <a:srcRect/>
          <a:stretch>
            <a:fillRect/>
          </a:stretch>
        </p:blipFill>
        <p:spPr bwMode="auto">
          <a:xfrm rot="317433" flipH="1">
            <a:off x="4375617" y="479458"/>
            <a:ext cx="4491919" cy="375733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6874057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9872" y="332656"/>
            <a:ext cx="1837041" cy="369332"/>
          </a:xfrm>
          <a:prstGeom prst="rect">
            <a:avLst/>
          </a:prstGeom>
        </p:spPr>
        <p:txBody>
          <a:bodyPr wrap="none">
            <a:spAutoFit/>
          </a:bodyPr>
          <a:lstStyle/>
          <a:p>
            <a:r>
              <a:rPr lang="ru-RU" dirty="0"/>
              <a:t>Собака заболела</a:t>
            </a:r>
          </a:p>
        </p:txBody>
      </p:sp>
      <p:pic>
        <p:nvPicPr>
          <p:cNvPr id="3" name="Содержимое 7" descr="sobaka-veterinar.jpg"/>
          <p:cNvPicPr>
            <a:picLocks noChangeAspect="1"/>
          </p:cNvPicPr>
          <p:nvPr/>
        </p:nvPicPr>
        <p:blipFill>
          <a:blip r:embed="rId2" cstate="screen"/>
          <a:stretch>
            <a:fillRect/>
          </a:stretch>
        </p:blipFill>
        <p:spPr>
          <a:xfrm flipH="1">
            <a:off x="483566" y="1431166"/>
            <a:ext cx="3822848" cy="2762250"/>
          </a:xfrm>
          <a:prstGeom prst="rect">
            <a:avLst/>
          </a:prstGeom>
          <a:effectLst>
            <a:softEdge rad="112500"/>
          </a:effectLst>
        </p:spPr>
      </p:pic>
      <p:sp>
        <p:nvSpPr>
          <p:cNvPr id="4" name="Прямоугольник 3"/>
          <p:cNvSpPr/>
          <p:nvPr/>
        </p:nvSpPr>
        <p:spPr>
          <a:xfrm>
            <a:off x="575048" y="5170884"/>
            <a:ext cx="8568952" cy="1231106"/>
          </a:xfrm>
          <a:prstGeom prst="rect">
            <a:avLst/>
          </a:prstGeom>
        </p:spPr>
        <p:txBody>
          <a:bodyPr wrap="square">
            <a:spAutoFit/>
          </a:bodyPr>
          <a:lstStyle/>
          <a:p>
            <a:r>
              <a:rPr lang="ru-RU" sz="1400" dirty="0"/>
              <a:t>Ребята, представьте, что ваша собака заболела. Как вы об этом узнаете? </a:t>
            </a:r>
          </a:p>
          <a:p>
            <a:r>
              <a:rPr lang="ru-RU" sz="1400" dirty="0"/>
              <a:t>Как расскажет об этом ваш пёс? Как отразится болезнь на нём? </a:t>
            </a:r>
            <a:endParaRPr lang="ru-RU" sz="1400" dirty="0" smtClean="0"/>
          </a:p>
          <a:p>
            <a:r>
              <a:rPr lang="ru-RU" sz="1400" dirty="0" smtClean="0"/>
              <a:t>Что </a:t>
            </a:r>
            <a:r>
              <a:rPr lang="ru-RU" sz="1400" dirty="0"/>
              <a:t>надо сделать, чтобы вылечить собаку?  </a:t>
            </a:r>
            <a:endParaRPr lang="ru-RU" sz="1400" dirty="0" smtClean="0"/>
          </a:p>
          <a:p>
            <a:r>
              <a:rPr lang="ru-RU" sz="1400" dirty="0" smtClean="0"/>
              <a:t>Какой </a:t>
            </a:r>
            <a:r>
              <a:rPr lang="ru-RU" sz="1400" dirty="0"/>
              <a:t>врач лечит собак?  </a:t>
            </a:r>
          </a:p>
          <a:p>
            <a:endParaRPr lang="ru-RU" dirty="0"/>
          </a:p>
        </p:txBody>
      </p:sp>
      <p:pic>
        <p:nvPicPr>
          <p:cNvPr id="5" name="Рисунок 4" descr="0_6d426_dd814f02_XL.jpg"/>
          <p:cNvPicPr>
            <a:picLocks noChangeAspect="1"/>
          </p:cNvPicPr>
          <p:nvPr/>
        </p:nvPicPr>
        <p:blipFill>
          <a:blip r:embed="rId3" cstate="screen"/>
          <a:srcRect/>
          <a:stretch>
            <a:fillRect/>
          </a:stretch>
        </p:blipFill>
        <p:spPr>
          <a:xfrm>
            <a:off x="4514820" y="691704"/>
            <a:ext cx="4143916" cy="4241175"/>
          </a:xfrm>
          <a:prstGeom prst="rect">
            <a:avLst/>
          </a:prstGeom>
          <a:ln>
            <a:noFill/>
          </a:ln>
          <a:effectLst>
            <a:softEdge rad="112500"/>
          </a:effectLst>
        </p:spPr>
      </p:pic>
    </p:spTree>
    <p:extLst>
      <p:ext uri="{BB962C8B-B14F-4D97-AF65-F5344CB8AC3E}">
        <p14:creationId xmlns:p14="http://schemas.microsoft.com/office/powerpoint/2010/main" val="35022261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03848" y="404664"/>
            <a:ext cx="2485489" cy="369332"/>
          </a:xfrm>
          <a:prstGeom prst="rect">
            <a:avLst/>
          </a:prstGeom>
        </p:spPr>
        <p:txBody>
          <a:bodyPr wrap="none">
            <a:spAutoFit/>
          </a:bodyPr>
          <a:lstStyle/>
          <a:p>
            <a:r>
              <a:rPr lang="ru-RU" dirty="0"/>
              <a:t>Собака – друг человека</a:t>
            </a:r>
          </a:p>
        </p:txBody>
      </p:sp>
      <p:pic>
        <p:nvPicPr>
          <p:cNvPr id="4" name="Содержимое 3" descr="1223939846_dog_33.jpg"/>
          <p:cNvPicPr>
            <a:picLocks noChangeAspect="1"/>
          </p:cNvPicPr>
          <p:nvPr/>
        </p:nvPicPr>
        <p:blipFill>
          <a:blip r:embed="rId2" cstate="screen"/>
          <a:stretch>
            <a:fillRect/>
          </a:stretch>
        </p:blipFill>
        <p:spPr>
          <a:xfrm>
            <a:off x="899592" y="1124744"/>
            <a:ext cx="7344816" cy="4934799"/>
          </a:xfrm>
          <a:prstGeom prst="rect">
            <a:avLst/>
          </a:prstGeom>
          <a:effectLst>
            <a:softEdge rad="112500"/>
          </a:effectLst>
        </p:spPr>
      </p:pic>
    </p:spTree>
    <p:extLst>
      <p:ext uri="{BB962C8B-B14F-4D97-AF65-F5344CB8AC3E}">
        <p14:creationId xmlns:p14="http://schemas.microsoft.com/office/powerpoint/2010/main" val="31688407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12010" y="1396428"/>
            <a:ext cx="4572000" cy="1200329"/>
          </a:xfrm>
          <a:prstGeom prst="rect">
            <a:avLst/>
          </a:prstGeom>
        </p:spPr>
        <p:txBody>
          <a:bodyPr>
            <a:spAutoFit/>
          </a:bodyPr>
          <a:lstStyle/>
          <a:p>
            <a:r>
              <a:rPr lang="ru-RU" dirty="0"/>
              <a:t>Собаки! Бог вас людям дал в награду, </a:t>
            </a:r>
            <a:br>
              <a:rPr lang="ru-RU" dirty="0"/>
            </a:br>
            <a:r>
              <a:rPr lang="ru-RU" dirty="0"/>
              <a:t>Чтоб грели сердце, радовали глаз. </a:t>
            </a:r>
            <a:br>
              <a:rPr lang="ru-RU" dirty="0"/>
            </a:br>
            <a:r>
              <a:rPr lang="ru-RU" dirty="0"/>
              <a:t>Как мало вам от человека надо, </a:t>
            </a:r>
            <a:br>
              <a:rPr lang="ru-RU" dirty="0"/>
            </a:br>
            <a:r>
              <a:rPr lang="ru-RU" dirty="0"/>
              <a:t>Как много получает он от вас!</a:t>
            </a:r>
          </a:p>
        </p:txBody>
      </p:sp>
      <p:sp>
        <p:nvSpPr>
          <p:cNvPr id="3" name="Прямоугольник 2"/>
          <p:cNvSpPr/>
          <p:nvPr/>
        </p:nvSpPr>
        <p:spPr>
          <a:xfrm>
            <a:off x="291530" y="4365104"/>
            <a:ext cx="8640960" cy="1600438"/>
          </a:xfrm>
          <a:prstGeom prst="rect">
            <a:avLst/>
          </a:prstGeom>
        </p:spPr>
        <p:txBody>
          <a:bodyPr wrap="square">
            <a:spAutoFit/>
          </a:bodyPr>
          <a:lstStyle/>
          <a:p>
            <a:r>
              <a:rPr lang="ru-RU" sz="1400" dirty="0"/>
              <a:t>Мы любим собаку ради неё самой, ценим её доверчивость и непосредственность, её привязанность и верность. Собака и поныне служит человеку: помощником на охоте, сторожем, пастухом, ищейкой и поводырём, но главное – она стала ему спутником и другом. </a:t>
            </a:r>
          </a:p>
          <a:p>
            <a:r>
              <a:rPr lang="ru-RU" sz="1400" dirty="0"/>
              <a:t>Дети, как много интересного мы сегодня вспомнили о наших четвероногих друзьях. Чем больше вы будете знать о животных, тем крепче ваша дружба будет с ними.</a:t>
            </a:r>
          </a:p>
          <a:p>
            <a:r>
              <a:rPr lang="ru-RU" sz="1400" dirty="0"/>
              <a:t> </a:t>
            </a:r>
          </a:p>
        </p:txBody>
      </p:sp>
      <p:pic>
        <p:nvPicPr>
          <p:cNvPr id="4" name="Содержимое 4" descr="3646_NpAdvHover.jpg"/>
          <p:cNvPicPr>
            <a:picLocks noChangeAspect="1"/>
          </p:cNvPicPr>
          <p:nvPr/>
        </p:nvPicPr>
        <p:blipFill>
          <a:blip r:embed="rId2" cstate="screen"/>
          <a:srcRect t="-2814"/>
          <a:stretch>
            <a:fillRect/>
          </a:stretch>
        </p:blipFill>
        <p:spPr>
          <a:xfrm>
            <a:off x="395536" y="980728"/>
            <a:ext cx="4270206" cy="3168352"/>
          </a:xfrm>
          <a:prstGeom prst="rect">
            <a:avLst/>
          </a:prstGeom>
          <a:effectLst>
            <a:softEdge rad="112500"/>
          </a:effectLst>
        </p:spPr>
      </p:pic>
    </p:spTree>
    <p:extLst>
      <p:ext uri="{BB962C8B-B14F-4D97-AF65-F5344CB8AC3E}">
        <p14:creationId xmlns:p14="http://schemas.microsoft.com/office/powerpoint/2010/main" val="2468365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2716" y="5085184"/>
            <a:ext cx="7632848" cy="923330"/>
          </a:xfrm>
          <a:prstGeom prst="rect">
            <a:avLst/>
          </a:prstGeom>
        </p:spPr>
        <p:txBody>
          <a:bodyPr wrap="square">
            <a:spAutoFit/>
          </a:bodyPr>
          <a:lstStyle/>
          <a:p>
            <a:r>
              <a:rPr lang="ru-RU" dirty="0"/>
              <a:t>Дружба человека и собаки уходит своими корнями в далёкое прошлое. Дикие собаки  и волки жили с человеком по соседству. </a:t>
            </a:r>
          </a:p>
          <a:p>
            <a:r>
              <a:rPr lang="ru-RU" dirty="0"/>
              <a:t>Определите волка и дикую собаку! (Волк  </a:t>
            </a:r>
            <a:r>
              <a:rPr lang="ru-RU" i="1" dirty="0"/>
              <a:t>– </a:t>
            </a:r>
            <a:r>
              <a:rPr lang="ru-RU" dirty="0"/>
              <a:t>слева, собака – справа)</a:t>
            </a:r>
          </a:p>
        </p:txBody>
      </p:sp>
      <p:pic>
        <p:nvPicPr>
          <p:cNvPr id="3" name="Содержимое 4" descr="volk3.jpg"/>
          <p:cNvPicPr>
            <a:picLocks noChangeAspect="1"/>
          </p:cNvPicPr>
          <p:nvPr/>
        </p:nvPicPr>
        <p:blipFill>
          <a:blip r:embed="rId2" cstate="screen"/>
          <a:srcRect/>
          <a:stretch>
            <a:fillRect/>
          </a:stretch>
        </p:blipFill>
        <p:spPr>
          <a:xfrm>
            <a:off x="859232" y="388077"/>
            <a:ext cx="3117332" cy="4617660"/>
          </a:xfrm>
          <a:prstGeom prst="rect">
            <a:avLst/>
          </a:prstGeom>
          <a:effectLst>
            <a:softEdge rad="112500"/>
          </a:effectLst>
        </p:spPr>
      </p:pic>
      <p:pic>
        <p:nvPicPr>
          <p:cNvPr id="5" name="Содержимое 5" descr="0022-022-Dikaja-sobaka-dingo.jpg"/>
          <p:cNvPicPr>
            <a:picLocks noChangeAspect="1"/>
          </p:cNvPicPr>
          <p:nvPr/>
        </p:nvPicPr>
        <p:blipFill>
          <a:blip r:embed="rId3" cstate="screen"/>
          <a:srcRect/>
          <a:stretch>
            <a:fillRect/>
          </a:stretch>
        </p:blipFill>
        <p:spPr>
          <a:xfrm>
            <a:off x="5652120" y="438718"/>
            <a:ext cx="2968306" cy="4358433"/>
          </a:xfrm>
          <a:prstGeom prst="rect">
            <a:avLst/>
          </a:prstGeom>
          <a:effectLst>
            <a:softEdge rad="112500"/>
          </a:effectLst>
        </p:spPr>
      </p:pic>
    </p:spTree>
    <p:extLst>
      <p:ext uri="{BB962C8B-B14F-4D97-AF65-F5344CB8AC3E}">
        <p14:creationId xmlns:p14="http://schemas.microsoft.com/office/powerpoint/2010/main" val="243850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9116" y="5229200"/>
            <a:ext cx="8568952" cy="923330"/>
          </a:xfrm>
          <a:prstGeom prst="rect">
            <a:avLst/>
          </a:prstGeom>
        </p:spPr>
        <p:txBody>
          <a:bodyPr wrap="square">
            <a:spAutoFit/>
          </a:bodyPr>
          <a:lstStyle/>
          <a:p>
            <a:r>
              <a:rPr lang="ru-RU" dirty="0"/>
              <a:t>Люди в то время жили в пещерах и одевались в шкуры диких зверей. Именно тогда собака и стала другом человека.  Но произошло это не сразу. Вначале собака  следовала за человеком во время охоты, подбирая  остатки его добычи. </a:t>
            </a:r>
          </a:p>
        </p:txBody>
      </p:sp>
      <p:pic>
        <p:nvPicPr>
          <p:cNvPr id="3" name="Содержимое 6" descr="stone-age.jpg"/>
          <p:cNvPicPr>
            <a:picLocks noChangeAspect="1"/>
          </p:cNvPicPr>
          <p:nvPr/>
        </p:nvPicPr>
        <p:blipFill>
          <a:blip r:embed="rId2" cstate="screen"/>
          <a:stretch>
            <a:fillRect/>
          </a:stretch>
        </p:blipFill>
        <p:spPr>
          <a:xfrm>
            <a:off x="672991" y="773996"/>
            <a:ext cx="8121203" cy="4320480"/>
          </a:xfrm>
          <a:prstGeom prst="rect">
            <a:avLst/>
          </a:prstGeom>
          <a:effectLst>
            <a:softEdge rad="112500"/>
          </a:effectLst>
        </p:spPr>
      </p:pic>
      <p:sp>
        <p:nvSpPr>
          <p:cNvPr id="4" name="Прямоугольник 3"/>
          <p:cNvSpPr/>
          <p:nvPr/>
        </p:nvSpPr>
        <p:spPr>
          <a:xfrm>
            <a:off x="2771800" y="404664"/>
            <a:ext cx="3009927" cy="369332"/>
          </a:xfrm>
          <a:prstGeom prst="rect">
            <a:avLst/>
          </a:prstGeom>
        </p:spPr>
        <p:txBody>
          <a:bodyPr wrap="none">
            <a:spAutoFit/>
          </a:bodyPr>
          <a:lstStyle/>
          <a:p>
            <a:r>
              <a:rPr lang="ru-RU" dirty="0"/>
              <a:t>Первый помощник человека</a:t>
            </a:r>
          </a:p>
        </p:txBody>
      </p:sp>
    </p:spTree>
    <p:extLst>
      <p:ext uri="{BB962C8B-B14F-4D97-AF65-F5344CB8AC3E}">
        <p14:creationId xmlns:p14="http://schemas.microsoft.com/office/powerpoint/2010/main" val="1423222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229200"/>
            <a:ext cx="8496944" cy="923330"/>
          </a:xfrm>
          <a:prstGeom prst="rect">
            <a:avLst/>
          </a:prstGeom>
        </p:spPr>
        <p:txBody>
          <a:bodyPr wrap="square">
            <a:spAutoFit/>
          </a:bodyPr>
          <a:lstStyle/>
          <a:p>
            <a:r>
              <a:rPr lang="ru-RU" dirty="0"/>
              <a:t>Вскоре собака стала помощником человека на охоте и в домашнем хозяйстве.  Человек принял собаку в круг своей семьи, и она воспринимает эту семью как свою стаю, где хозяин – вожак.  Собака  стала человеку  настоящим другом. </a:t>
            </a:r>
          </a:p>
        </p:txBody>
      </p:sp>
      <p:pic>
        <p:nvPicPr>
          <p:cNvPr id="3" name="Содержимое 5" descr="1307910563_lgd_sheep_field.jpg"/>
          <p:cNvPicPr>
            <a:picLocks noChangeAspect="1"/>
          </p:cNvPicPr>
          <p:nvPr/>
        </p:nvPicPr>
        <p:blipFill>
          <a:blip r:embed="rId2" cstate="email">
            <a:duotone>
              <a:prstClr val="black"/>
              <a:srgbClr val="D9C3A5">
                <a:tint val="50000"/>
                <a:satMod val="180000"/>
              </a:srgbClr>
            </a:duotone>
          </a:blip>
          <a:stretch>
            <a:fillRect/>
          </a:stretch>
        </p:blipFill>
        <p:spPr>
          <a:xfrm>
            <a:off x="4427984" y="1040150"/>
            <a:ext cx="4320480" cy="3965658"/>
          </a:xfrm>
          <a:prstGeom prst="rect">
            <a:avLst/>
          </a:prstGeom>
          <a:effectLst>
            <a:softEdge rad="112500"/>
          </a:effectLst>
        </p:spPr>
      </p:pic>
      <p:pic>
        <p:nvPicPr>
          <p:cNvPr id="4" name="Содержимое 4" descr="10вапрт.jpg"/>
          <p:cNvPicPr>
            <a:picLocks noChangeAspect="1"/>
          </p:cNvPicPr>
          <p:nvPr/>
        </p:nvPicPr>
        <p:blipFill>
          <a:blip r:embed="rId3" cstate="email">
            <a:duotone>
              <a:prstClr val="black"/>
              <a:srgbClr val="D9C3A5">
                <a:tint val="50000"/>
                <a:satMod val="180000"/>
              </a:srgbClr>
            </a:duotone>
          </a:blip>
          <a:srcRect/>
          <a:stretch>
            <a:fillRect/>
          </a:stretch>
        </p:blipFill>
        <p:spPr>
          <a:xfrm>
            <a:off x="539552" y="1052736"/>
            <a:ext cx="3449104" cy="3976659"/>
          </a:xfrm>
          <a:prstGeom prst="rect">
            <a:avLst/>
          </a:prstGeom>
          <a:effectLst>
            <a:softEdge rad="112500"/>
          </a:effectLst>
        </p:spPr>
      </p:pic>
      <p:sp>
        <p:nvSpPr>
          <p:cNvPr id="5" name="Прямоугольник 4"/>
          <p:cNvSpPr/>
          <p:nvPr/>
        </p:nvSpPr>
        <p:spPr>
          <a:xfrm>
            <a:off x="3203848" y="548680"/>
            <a:ext cx="1933478" cy="369332"/>
          </a:xfrm>
          <a:prstGeom prst="rect">
            <a:avLst/>
          </a:prstGeom>
        </p:spPr>
        <p:txBody>
          <a:bodyPr wrap="none">
            <a:spAutoFit/>
          </a:bodyPr>
          <a:lstStyle/>
          <a:p>
            <a:r>
              <a:rPr lang="ru-RU" dirty="0"/>
              <a:t>Охрана    и   охота</a:t>
            </a:r>
          </a:p>
        </p:txBody>
      </p:sp>
    </p:spTree>
    <p:extLst>
      <p:ext uri="{BB962C8B-B14F-4D97-AF65-F5344CB8AC3E}">
        <p14:creationId xmlns:p14="http://schemas.microsoft.com/office/powerpoint/2010/main" val="3184949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797152"/>
            <a:ext cx="8712968" cy="1600438"/>
          </a:xfrm>
          <a:prstGeom prst="rect">
            <a:avLst/>
          </a:prstGeom>
        </p:spPr>
        <p:txBody>
          <a:bodyPr wrap="square">
            <a:spAutoFit/>
          </a:bodyPr>
          <a:lstStyle/>
          <a:p>
            <a:r>
              <a:rPr lang="ru-RU" sz="1400" dirty="0"/>
              <a:t>С древних времён люди стали использовать собак в военном деле. Такие собаки назывались боевыми псами. Они бросались на неприятеля во время  боевых сражений, кусали лошадей и наездников. На животных надевали панцири и кольчуги, защищавшие голову, грудь и спину от стрел, дротиков, копий, ударов мечей. Ошейники с большими шипами защищали их от вражеских собак. Но и наше время у служебных собак есть защитные жилеты. </a:t>
            </a:r>
          </a:p>
          <a:p>
            <a:r>
              <a:rPr lang="ru-RU" sz="1400" dirty="0"/>
              <a:t>Для чего на собаку надевают защитный жилет? </a:t>
            </a:r>
          </a:p>
        </p:txBody>
      </p:sp>
      <p:pic>
        <p:nvPicPr>
          <p:cNvPr id="3" name="Содержимое 14" descr="66e730fda429.jpg"/>
          <p:cNvPicPr>
            <a:picLocks noChangeAspect="1"/>
          </p:cNvPicPr>
          <p:nvPr/>
        </p:nvPicPr>
        <p:blipFill>
          <a:blip r:embed="rId2" cstate="email"/>
          <a:srcRect/>
          <a:stretch>
            <a:fillRect/>
          </a:stretch>
        </p:blipFill>
        <p:spPr>
          <a:xfrm>
            <a:off x="323658" y="260648"/>
            <a:ext cx="2736484" cy="3672408"/>
          </a:xfrm>
          <a:prstGeom prst="rect">
            <a:avLst/>
          </a:prstGeom>
          <a:effectLst>
            <a:softEdge rad="112500"/>
          </a:effectLst>
        </p:spPr>
      </p:pic>
      <p:pic>
        <p:nvPicPr>
          <p:cNvPr id="4" name="Рисунок 3" descr="d931b8232f72.jpg"/>
          <p:cNvPicPr>
            <a:picLocks noChangeAspect="1"/>
          </p:cNvPicPr>
          <p:nvPr/>
        </p:nvPicPr>
        <p:blipFill>
          <a:blip r:embed="rId3" cstate="screen">
            <a:duotone>
              <a:prstClr val="black"/>
              <a:srgbClr val="D9C3A5">
                <a:tint val="50000"/>
                <a:satMod val="180000"/>
              </a:srgbClr>
            </a:duotone>
          </a:blip>
          <a:srcRect/>
          <a:stretch>
            <a:fillRect/>
          </a:stretch>
        </p:blipFill>
        <p:spPr>
          <a:xfrm>
            <a:off x="4537670" y="1772816"/>
            <a:ext cx="4260293" cy="2850372"/>
          </a:xfrm>
          <a:prstGeom prst="rect">
            <a:avLst/>
          </a:prstGeom>
          <a:ln>
            <a:noFill/>
          </a:ln>
          <a:effectLst>
            <a:softEdge rad="112500"/>
          </a:effectLst>
        </p:spPr>
      </p:pic>
      <p:pic>
        <p:nvPicPr>
          <p:cNvPr id="5" name="Рисунок 4" descr="4b1d7454ff4342fdb7fc2cbefde4e74e.jpg"/>
          <p:cNvPicPr>
            <a:picLocks noChangeAspect="1"/>
          </p:cNvPicPr>
          <p:nvPr/>
        </p:nvPicPr>
        <p:blipFill>
          <a:blip r:embed="rId4" cstate="email">
            <a:duotone>
              <a:prstClr val="black"/>
              <a:srgbClr val="D9C3A5">
                <a:tint val="50000"/>
                <a:satMod val="180000"/>
              </a:srgbClr>
            </a:duotone>
          </a:blip>
          <a:srcRect/>
          <a:stretch>
            <a:fillRect/>
          </a:stretch>
        </p:blipFill>
        <p:spPr>
          <a:xfrm>
            <a:off x="323528" y="2499513"/>
            <a:ext cx="3783372" cy="2327365"/>
          </a:xfrm>
          <a:prstGeom prst="rect">
            <a:avLst/>
          </a:prstGeom>
          <a:ln>
            <a:noFill/>
          </a:ln>
          <a:effectLst>
            <a:softEdge rad="112500"/>
          </a:effectLst>
        </p:spPr>
      </p:pic>
      <p:sp>
        <p:nvSpPr>
          <p:cNvPr id="7" name="Прямоугольник 6"/>
          <p:cNvSpPr/>
          <p:nvPr/>
        </p:nvSpPr>
        <p:spPr>
          <a:xfrm>
            <a:off x="3347864" y="473780"/>
            <a:ext cx="4205703" cy="369332"/>
          </a:xfrm>
          <a:prstGeom prst="rect">
            <a:avLst/>
          </a:prstGeom>
        </p:spPr>
        <p:txBody>
          <a:bodyPr wrap="none">
            <a:spAutoFit/>
          </a:bodyPr>
          <a:lstStyle/>
          <a:p>
            <a:r>
              <a:rPr lang="ru-RU" dirty="0"/>
              <a:t>Во время Великой Отечественной войны</a:t>
            </a:r>
          </a:p>
        </p:txBody>
      </p:sp>
    </p:spTree>
    <p:extLst>
      <p:ext uri="{BB962C8B-B14F-4D97-AF65-F5344CB8AC3E}">
        <p14:creationId xmlns:p14="http://schemas.microsoft.com/office/powerpoint/2010/main" val="2302701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539229"/>
            <a:ext cx="8280920" cy="2031325"/>
          </a:xfrm>
          <a:prstGeom prst="rect">
            <a:avLst/>
          </a:prstGeom>
        </p:spPr>
        <p:txBody>
          <a:bodyPr wrap="square">
            <a:spAutoFit/>
          </a:bodyPr>
          <a:lstStyle/>
          <a:p>
            <a:r>
              <a:rPr lang="ru-RU" sz="1400" dirty="0"/>
              <a:t>В годы Великой Отечественной войны в Советской Армии служило около 70 тысяч собак, которые спасли жизни многим солдатам. Собаки являлись разведчиками, часовыми, связистами, переносили письма (депеши) через линию фронта, протягивали телефонные кабели, определяли местонахождение мин, помогали доставлять боеприпасы попавшим в окружение бойцам, работали санитарами. Собаки-санитары по-пластунски подползали к раненым и подставляли бок с медицинской сумкой, ожидая, пока боец перевяжет рану. Собака была спасением для раненых. </a:t>
            </a:r>
          </a:p>
          <a:p>
            <a:r>
              <a:rPr lang="ru-RU" sz="1400" dirty="0"/>
              <a:t> </a:t>
            </a:r>
          </a:p>
        </p:txBody>
      </p:sp>
      <p:pic>
        <p:nvPicPr>
          <p:cNvPr id="3" name="Содержимое 5" descr="a6db9270c6c4b76e2dd12a7a82a6ebd0_16325769664a167ee5b2091.jpg"/>
          <p:cNvPicPr>
            <a:picLocks noChangeAspect="1"/>
          </p:cNvPicPr>
          <p:nvPr/>
        </p:nvPicPr>
        <p:blipFill>
          <a:blip r:embed="rId2" cstate="screen"/>
          <a:srcRect/>
          <a:stretch>
            <a:fillRect/>
          </a:stretch>
        </p:blipFill>
        <p:spPr>
          <a:xfrm flipH="1">
            <a:off x="5580112" y="1037278"/>
            <a:ext cx="2790341" cy="3524811"/>
          </a:xfrm>
          <a:prstGeom prst="rect">
            <a:avLst/>
          </a:prstGeom>
          <a:effectLst>
            <a:softEdge rad="112500"/>
          </a:effectLst>
        </p:spPr>
      </p:pic>
      <p:pic>
        <p:nvPicPr>
          <p:cNvPr id="4" name="Рисунок 3" descr="DETAIL_PICTURE_594509.jpg"/>
          <p:cNvPicPr>
            <a:picLocks noChangeAspect="1"/>
          </p:cNvPicPr>
          <p:nvPr/>
        </p:nvPicPr>
        <p:blipFill>
          <a:blip r:embed="rId3" cstate="screen"/>
          <a:srcRect/>
          <a:stretch>
            <a:fillRect/>
          </a:stretch>
        </p:blipFill>
        <p:spPr>
          <a:xfrm>
            <a:off x="1009863" y="1145333"/>
            <a:ext cx="3645057" cy="3393896"/>
          </a:xfrm>
          <a:prstGeom prst="rect">
            <a:avLst/>
          </a:prstGeom>
          <a:ln>
            <a:noFill/>
          </a:ln>
          <a:effectLst>
            <a:softEdge rad="112500"/>
          </a:effectLst>
        </p:spPr>
      </p:pic>
      <p:sp>
        <p:nvSpPr>
          <p:cNvPr id="11" name="Прямоугольник 10"/>
          <p:cNvSpPr/>
          <p:nvPr/>
        </p:nvSpPr>
        <p:spPr>
          <a:xfrm>
            <a:off x="2692534" y="620688"/>
            <a:ext cx="2984150" cy="369332"/>
          </a:xfrm>
          <a:prstGeom prst="rect">
            <a:avLst/>
          </a:prstGeom>
        </p:spPr>
        <p:txBody>
          <a:bodyPr wrap="none">
            <a:spAutoFit/>
          </a:bodyPr>
          <a:lstStyle/>
          <a:p>
            <a:r>
              <a:rPr lang="ru-RU" dirty="0"/>
              <a:t>Защитно-караульная служба</a:t>
            </a:r>
          </a:p>
        </p:txBody>
      </p:sp>
    </p:spTree>
    <p:extLst>
      <p:ext uri="{BB962C8B-B14F-4D97-AF65-F5344CB8AC3E}">
        <p14:creationId xmlns:p14="http://schemas.microsoft.com/office/powerpoint/2010/main" val="754909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5720" y="4725144"/>
            <a:ext cx="8640960" cy="1169551"/>
          </a:xfrm>
          <a:prstGeom prst="rect">
            <a:avLst/>
          </a:prstGeom>
        </p:spPr>
        <p:txBody>
          <a:bodyPr wrap="square">
            <a:spAutoFit/>
          </a:bodyPr>
          <a:lstStyle/>
          <a:p>
            <a:r>
              <a:rPr lang="ru-RU" sz="1400" dirty="0"/>
              <a:t>В наши дни собаки тоже обучаются военному делу, проходят курс защитно-караульной дрессировки. Собак готовят, как розыскных (ищеек), сторожевых, караульных (телохранителей), так и конвойных. Учат искать человека по запаху его вещи, задерживать,  охранять и конвоировать (сопровождать).  Обученные собаки служат в полиции, на границе, аэропорте, таможне</a:t>
            </a:r>
            <a:r>
              <a:rPr lang="ru-RU" sz="1400" dirty="0" smtClean="0"/>
              <a:t>.</a:t>
            </a:r>
            <a:endParaRPr lang="ru-RU" sz="1400" dirty="0"/>
          </a:p>
        </p:txBody>
      </p:sp>
      <p:pic>
        <p:nvPicPr>
          <p:cNvPr id="4" name="Содержимое 6" descr="1303783907_narkotiki-1.jpg"/>
          <p:cNvPicPr>
            <a:picLocks noChangeAspect="1"/>
          </p:cNvPicPr>
          <p:nvPr/>
        </p:nvPicPr>
        <p:blipFill>
          <a:blip r:embed="rId2" cstate="screen"/>
          <a:stretch>
            <a:fillRect/>
          </a:stretch>
        </p:blipFill>
        <p:spPr>
          <a:xfrm>
            <a:off x="467544" y="692696"/>
            <a:ext cx="4052045" cy="3672408"/>
          </a:xfrm>
          <a:prstGeom prst="rect">
            <a:avLst/>
          </a:prstGeom>
          <a:effectLst>
            <a:softEdge rad="112500"/>
          </a:effectLst>
        </p:spPr>
      </p:pic>
      <p:pic>
        <p:nvPicPr>
          <p:cNvPr id="5" name="Рисунок 4" descr="1268859217_e3d84074c164.jpg"/>
          <p:cNvPicPr>
            <a:picLocks noChangeAspect="1"/>
          </p:cNvPicPr>
          <p:nvPr/>
        </p:nvPicPr>
        <p:blipFill>
          <a:blip r:embed="rId3" cstate="screen"/>
          <a:srcRect/>
          <a:stretch>
            <a:fillRect/>
          </a:stretch>
        </p:blipFill>
        <p:spPr>
          <a:xfrm>
            <a:off x="4434295" y="1196753"/>
            <a:ext cx="4363377" cy="3139792"/>
          </a:xfrm>
          <a:prstGeom prst="rect">
            <a:avLst/>
          </a:prstGeom>
          <a:ln>
            <a:noFill/>
          </a:ln>
          <a:effectLst>
            <a:softEdge rad="112500"/>
          </a:effectLst>
        </p:spPr>
      </p:pic>
    </p:spTree>
    <p:extLst>
      <p:ext uri="{BB962C8B-B14F-4D97-AF65-F5344CB8AC3E}">
        <p14:creationId xmlns:p14="http://schemas.microsoft.com/office/powerpoint/2010/main" val="18606729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84</TotalTime>
  <Words>1366</Words>
  <Application>Microsoft Office PowerPoint</Application>
  <PresentationFormat>Экран (4:3)</PresentationFormat>
  <Paragraphs>124</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Открытое занятие воспитателя  Базиной М.Н МКОУ для детей – сирот и детей, оставшихся без попечения родителей «Детский дом № 5 «Единство»</dc:title>
  <dc:creator>1</dc:creator>
  <cp:lastModifiedBy>Марина</cp:lastModifiedBy>
  <cp:revision>11</cp:revision>
  <dcterms:created xsi:type="dcterms:W3CDTF">2013-05-30T08:52:29Z</dcterms:created>
  <dcterms:modified xsi:type="dcterms:W3CDTF">2015-10-13T10:57:03Z</dcterms:modified>
</cp:coreProperties>
</file>