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9" r:id="rId3"/>
    <p:sldId id="258" r:id="rId4"/>
    <p:sldId id="261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EFC63C52-BF73-4700-8E81-807FCB62E7A0}" type="datetimeFigureOut">
              <a:rPr lang="ru-RU"/>
              <a:pPr>
                <a:defRPr/>
              </a:pPr>
              <a:t>15.07.2020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C591AD71-B52B-447D-AD19-519052707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3B864A-3585-4E3B-A3C8-D51BF3C92FE9}" type="slidenum">
              <a:rPr lang="en-US">
                <a:latin typeface="Arial" charset="0"/>
              </a:rPr>
              <a:pPr/>
              <a:t>26</a:t>
            </a:fld>
            <a:endParaRPr lang="en-US">
              <a:latin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5DFC5-298E-4543-B94B-CC0B82A2D898}" type="datetimeFigureOut">
              <a:rPr lang="ru-RU"/>
              <a:pPr>
                <a:defRPr/>
              </a:pPr>
              <a:t>15.07.2020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041F1-48B0-4F1B-9429-323EED51D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67229-F04B-4559-BA4C-3A5BE7D1AEF2}" type="datetimeFigureOut">
              <a:rPr lang="ru-RU"/>
              <a:pPr>
                <a:defRPr/>
              </a:pPr>
              <a:t>15.07.2020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3960B-FE35-4AB1-BC81-B8707509A7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1DE18-51D5-4188-A7CE-DFBF2722A51C}" type="datetimeFigureOut">
              <a:rPr lang="ru-RU"/>
              <a:pPr>
                <a:defRPr/>
              </a:pPr>
              <a:t>15.07.2020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1BF13-89BF-4698-96CA-179DFC1D2A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4478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4478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F0142-BB11-45E0-A66D-60034DCDE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FBECB-F794-4CA0-BAB0-2CE40808EB2A}" type="datetimeFigureOut">
              <a:rPr lang="ru-RU"/>
              <a:pPr>
                <a:defRPr/>
              </a:pPr>
              <a:t>15.07.2020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E6C42-2428-4C54-A8A4-FFFD2E679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1E10D-3272-409B-8CE3-CE76D68CEDAE}" type="datetimeFigureOut">
              <a:rPr lang="ru-RU"/>
              <a:pPr>
                <a:defRPr/>
              </a:pPr>
              <a:t>15.07.2020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F15A4-9991-434B-8E34-90EED7788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6E060-1784-45DD-9CDC-E6CB9CE11965}" type="datetimeFigureOut">
              <a:rPr lang="ru-RU"/>
              <a:pPr>
                <a:defRPr/>
              </a:pPr>
              <a:t>15.07.2020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8CC5C-DD6E-4C02-81DF-3B717339C3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4C77F-7606-4F5B-94B3-ECD6834F397A}" type="datetimeFigureOut">
              <a:rPr lang="ru-RU"/>
              <a:pPr>
                <a:defRPr/>
              </a:pPr>
              <a:t>15.07.2020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C612C-3F56-4E55-8A5F-7F2C6A8C9A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3DD1F-85ED-473C-B383-C8873024374E}" type="datetimeFigureOut">
              <a:rPr lang="ru-RU"/>
              <a:pPr>
                <a:defRPr/>
              </a:pPr>
              <a:t>15.07.2020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453DD-120E-49ED-947C-FFA452849B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DC544-E9EB-4DFA-8A0A-6109E7B95A97}" type="datetimeFigureOut">
              <a:rPr lang="ru-RU"/>
              <a:pPr>
                <a:defRPr/>
              </a:pPr>
              <a:t>15.07.2020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2699A-CF9A-471F-93B0-6AF888DE99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2029B-0709-4608-B2CD-9C214F07DDDD}" type="datetimeFigureOut">
              <a:rPr lang="ru-RU"/>
              <a:pPr>
                <a:defRPr/>
              </a:pPr>
              <a:t>15.07.2020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F43BE-4DB8-4CCC-AEA5-F8A3C6B36B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4A20D-032D-4C50-ABDF-E594E512F33E}" type="datetimeFigureOut">
              <a:rPr lang="ru-RU"/>
              <a:pPr>
                <a:defRPr/>
              </a:pPr>
              <a:t>15.07.2020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3779-6ACE-4C90-B3DA-22DCE9945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BCE54F-FF2D-47F4-B475-2A03EC8D5BCF}" type="datetimeFigureOut">
              <a:rPr lang="ru-RU"/>
              <a:pPr>
                <a:defRPr/>
              </a:pPr>
              <a:t>15.07.2020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14F340-EB2E-42D3-B9BF-21B9ACF6B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noreask=1&amp;lr=213&amp;ed=1&amp;text=%D0%B4%D0%B5%D1%82%D0%B8%20%D0%B2%20%D1%88%D0%BA%D0%BE%D0%BB%D0%B5&amp;p=80&amp;img_url=www.pomogi.org/f/1/actions/school2010/school-01.jpg&amp;rpt=simag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2411413" y="1052513"/>
            <a:ext cx="5832475" cy="1470025"/>
          </a:xfrm>
        </p:spPr>
        <p:txBody>
          <a:bodyPr/>
          <a:lstStyle/>
          <a:p>
            <a:pPr eaLnBrk="1" hangingPunct="1"/>
            <a:r>
              <a:rPr lang="ru-RU" smtClean="0"/>
              <a:t>Соловьёва А.А.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8538" y="2205038"/>
            <a:ext cx="6400800" cy="2255837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Заседание МО учителей начальной школы по теме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«Современные средства обучения русскому языку. Технология </a:t>
            </a:r>
            <a:r>
              <a:rPr lang="ru-RU" dirty="0" err="1" smtClean="0">
                <a:solidFill>
                  <a:schemeClr val="tx1"/>
                </a:solidFill>
              </a:rPr>
              <a:t>критериального</a:t>
            </a:r>
            <a:r>
              <a:rPr lang="ru-RU" dirty="0" smtClean="0">
                <a:solidFill>
                  <a:schemeClr val="tx1"/>
                </a:solidFill>
              </a:rPr>
              <a:t> оценивания».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95288" y="2636838"/>
            <a:ext cx="8229600" cy="3960812"/>
          </a:xfrm>
        </p:spPr>
        <p:txBody>
          <a:bodyPr/>
          <a:lstStyle/>
          <a:p>
            <a:r>
              <a:rPr lang="ru-RU" sz="3100" b="1" smtClean="0">
                <a:solidFill>
                  <a:srgbClr val="00B050"/>
                </a:solidFill>
              </a:rPr>
              <a:t>Перевод баллов в оценки:</a:t>
            </a:r>
            <a:br>
              <a:rPr lang="ru-RU" sz="3100" b="1" smtClean="0">
                <a:solidFill>
                  <a:srgbClr val="00B050"/>
                </a:solidFill>
              </a:rPr>
            </a:br>
            <a:r>
              <a:rPr lang="ru-RU" sz="3100" smtClean="0"/>
              <a:t>20-22 балла – «5»</a:t>
            </a:r>
            <a:br>
              <a:rPr lang="ru-RU" sz="3100" smtClean="0"/>
            </a:br>
            <a:r>
              <a:rPr lang="ru-RU" sz="3100" smtClean="0"/>
              <a:t>15-19 баллов – «4»</a:t>
            </a:r>
            <a:br>
              <a:rPr lang="ru-RU" sz="3100" smtClean="0"/>
            </a:br>
            <a:r>
              <a:rPr lang="ru-RU" sz="3100" smtClean="0"/>
              <a:t>10-14 баллов – «3»</a:t>
            </a:r>
            <a:br>
              <a:rPr lang="ru-RU" sz="3100" smtClean="0"/>
            </a:br>
            <a:r>
              <a:rPr lang="ru-RU" sz="3100" smtClean="0"/>
              <a:t>0-9 баллов – «2»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87450" y="692150"/>
          <a:ext cx="6913563" cy="1558926"/>
        </p:xfrm>
        <a:graphic>
          <a:graphicData uri="http://schemas.openxmlformats.org/drawingml/2006/table">
            <a:tbl>
              <a:tblPr/>
              <a:tblGrid>
                <a:gridCol w="1047750"/>
                <a:gridCol w="984250"/>
                <a:gridCol w="919163"/>
                <a:gridCol w="957262"/>
                <a:gridCol w="947738"/>
                <a:gridCol w="1047750"/>
                <a:gridCol w="1009650"/>
              </a:tblGrid>
              <a:tr h="77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К1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К2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К3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К4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К5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К6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К7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95288" y="-171450"/>
            <a:ext cx="8158162" cy="971550"/>
          </a:xfrm>
        </p:spPr>
        <p:txBody>
          <a:bodyPr/>
          <a:lstStyle/>
          <a:p>
            <a:r>
              <a:rPr lang="ru-RU" b="1" smtClean="0">
                <a:solidFill>
                  <a:srgbClr val="00B050"/>
                </a:solidFill>
              </a:rPr>
              <a:t>Оцените выполнение стенда</a:t>
            </a:r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68313" y="593725"/>
            <a:ext cx="8424862" cy="5930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39750" y="333375"/>
            <a:ext cx="8353425" cy="6191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8" name="Рисунок 1"/>
          <p:cNvPicPr>
            <a:picLocks noChangeAspect="1" noChangeArrowheads="1"/>
          </p:cNvPicPr>
          <p:nvPr/>
        </p:nvPicPr>
        <p:blipFill>
          <a:blip r:embed="rId2" cstate="screen"/>
          <a:srcRect l="5292" t="7545" r="4527"/>
          <a:stretch>
            <a:fillRect/>
          </a:stretch>
        </p:blipFill>
        <p:spPr bwMode="auto">
          <a:xfrm>
            <a:off x="323850" y="188913"/>
            <a:ext cx="8640763" cy="642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404813"/>
            <a:ext cx="7921625" cy="5762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Инструменты оценочной деятельности</a:t>
            </a:r>
            <a:endParaRPr lang="ru-RU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1268413"/>
            <a:ext cx="8137525" cy="501808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just"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 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Письменные комментарии </a:t>
            </a:r>
            <a:r>
              <a:rPr lang="ru-RU" sz="2400" dirty="0" smtClean="0">
                <a:solidFill>
                  <a:schemeClr val="tx1"/>
                </a:solidFill>
              </a:rPr>
              <a:t>(письменная обратная связь) - это «хорошие слова» или комплименты. Комплимент формирует у школьника уверенность в себе. Это важное качество помогает ему успешно учиться. При оценке письменной работы отмечаются не только ошибки и погрешности в выполнении работы, но и все удачные места, делаются поощрительные записи.</a:t>
            </a:r>
          </a:p>
          <a:p>
            <a:pPr algn="just">
              <a:buFont typeface="Arial" pitchFamily="34" charset="0"/>
              <a:buNone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None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188913"/>
            <a:ext cx="7921625" cy="863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Приемы </a:t>
            </a:r>
            <a:r>
              <a:rPr lang="ru-RU" sz="2800" dirty="0" err="1" smtClean="0">
                <a:solidFill>
                  <a:srgbClr val="00B050"/>
                </a:solidFill>
                <a:latin typeface="Arial Black" pitchFamily="34" charset="0"/>
              </a:rPr>
              <a:t>критериального</a:t>
            </a: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 оценивания</a:t>
            </a:r>
            <a:b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Карта понятий</a:t>
            </a:r>
            <a:endParaRPr lang="ru-RU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1268413"/>
            <a:ext cx="8137525" cy="501808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just">
              <a:buFont typeface="Arial" pitchFamily="34" charset="0"/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None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8313" y="1268413"/>
            <a:ext cx="8351837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404813"/>
            <a:ext cx="7921625" cy="5762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Приемы </a:t>
            </a:r>
            <a:r>
              <a:rPr lang="ru-RU" sz="2800" dirty="0" err="1" smtClean="0">
                <a:solidFill>
                  <a:srgbClr val="00B050"/>
                </a:solidFill>
                <a:latin typeface="Arial Black" pitchFamily="34" charset="0"/>
              </a:rPr>
              <a:t>критериального</a:t>
            </a: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 оценивания</a:t>
            </a:r>
            <a:endParaRPr lang="ru-RU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1268413"/>
            <a:ext cx="8137525" cy="501808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just"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«Закончи предложение»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Какие новые знания вы получили? Начните свой ответ со слов: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Я узнал…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Я теперь знаю…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Мне было интересно…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Я хочу еще узнать…</a:t>
            </a:r>
          </a:p>
          <a:p>
            <a:pPr algn="just">
              <a:buFont typeface="Arial" pitchFamily="34" charset="0"/>
              <a:buNone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404813"/>
            <a:ext cx="7921625" cy="5762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Инструменты оценочной деятельности</a:t>
            </a:r>
            <a:endParaRPr lang="ru-RU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1268413"/>
            <a:ext cx="8137525" cy="501808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just"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Символы </a:t>
            </a:r>
            <a:r>
              <a:rPr lang="ru-RU" sz="2400" dirty="0" smtClean="0">
                <a:solidFill>
                  <a:schemeClr val="tx1"/>
                </a:solidFill>
              </a:rPr>
              <a:t>– фиксация оценки производится следующим образом: 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«+» - ученик хорошо знает материал, умеет использовать знания в нестандартной ситуации 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« - » - ученик не знает материал и не справляется с заданием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 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Балловая оценка 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Процент выполнения 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 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None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None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404813"/>
            <a:ext cx="7921625" cy="5762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Техники формирующего оценивания</a:t>
            </a:r>
            <a:endParaRPr lang="ru-RU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1268413"/>
            <a:ext cx="8137525" cy="532923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just"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 «Волшебная линеечка» - 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на полях тетрадей ученики чертят шкалы и отмечают крестиком, на каком уровне, по их мнению, выполнена работа (внизу – не справился, посередине – выполнил, но допустил ошибку, вверху – справился без ошибок). При проверке учитель, если согласен с оценкой ученика, обводит крестик, если нет, то чертит свой крестик ниже или выше.</a:t>
            </a:r>
          </a:p>
          <a:p>
            <a:pPr algn="just">
              <a:buFont typeface="Arial" pitchFamily="34" charset="0"/>
              <a:buNone/>
              <a:defRPr/>
            </a:pPr>
            <a:endParaRPr lang="ru-RU" sz="2400" dirty="0" smtClean="0">
              <a:solidFill>
                <a:schemeClr val="tx1"/>
              </a:solidFill>
            </a:endParaRPr>
          </a:p>
        </p:txBody>
      </p:sp>
      <p:grpSp>
        <p:nvGrpSpPr>
          <p:cNvPr id="21508" name="Group 4"/>
          <p:cNvGrpSpPr>
            <a:grpSpLocks noChangeAspect="1"/>
          </p:cNvGrpSpPr>
          <p:nvPr/>
        </p:nvGrpSpPr>
        <p:grpSpPr bwMode="auto">
          <a:xfrm>
            <a:off x="1835150" y="2420938"/>
            <a:ext cx="11953875" cy="3887787"/>
            <a:chOff x="5849" y="-761"/>
            <a:chExt cx="10523" cy="4320"/>
          </a:xfrm>
        </p:grpSpPr>
        <p:sp>
          <p:nvSpPr>
            <p:cNvPr id="21509" name="AutoShape 5"/>
            <p:cNvSpPr>
              <a:spLocks noChangeAspect="1" noChangeArrowheads="1"/>
            </p:cNvSpPr>
            <p:nvPr/>
          </p:nvSpPr>
          <p:spPr bwMode="auto">
            <a:xfrm>
              <a:off x="9172" y="-761"/>
              <a:ext cx="720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omic Sans MS" pitchFamily="66" charset="0"/>
              </a:endParaRPr>
            </a:p>
          </p:txBody>
        </p:sp>
        <p:sp>
          <p:nvSpPr>
            <p:cNvPr id="21510" name="Line 6"/>
            <p:cNvSpPr>
              <a:spLocks noChangeShapeType="1"/>
            </p:cNvSpPr>
            <p:nvPr/>
          </p:nvSpPr>
          <p:spPr bwMode="auto">
            <a:xfrm>
              <a:off x="6036" y="1409"/>
              <a:ext cx="1" cy="162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1" name="Line 7"/>
            <p:cNvSpPr>
              <a:spLocks noChangeShapeType="1"/>
            </p:cNvSpPr>
            <p:nvPr/>
          </p:nvSpPr>
          <p:spPr bwMode="auto">
            <a:xfrm flipV="1">
              <a:off x="9006" y="1409"/>
              <a:ext cx="343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2" name="Line 8"/>
            <p:cNvSpPr>
              <a:spLocks noChangeShapeType="1"/>
            </p:cNvSpPr>
            <p:nvPr/>
          </p:nvSpPr>
          <p:spPr bwMode="auto">
            <a:xfrm flipV="1">
              <a:off x="5856" y="2579"/>
              <a:ext cx="343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3" name="Line 9"/>
            <p:cNvSpPr>
              <a:spLocks noChangeShapeType="1"/>
            </p:cNvSpPr>
            <p:nvPr/>
          </p:nvSpPr>
          <p:spPr bwMode="auto">
            <a:xfrm flipV="1">
              <a:off x="7926" y="1769"/>
              <a:ext cx="343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4" name="Line 10"/>
            <p:cNvSpPr>
              <a:spLocks noChangeShapeType="1"/>
            </p:cNvSpPr>
            <p:nvPr/>
          </p:nvSpPr>
          <p:spPr bwMode="auto">
            <a:xfrm>
              <a:off x="7026" y="1409"/>
              <a:ext cx="1" cy="162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5" name="Line 11"/>
            <p:cNvSpPr>
              <a:spLocks noChangeShapeType="1"/>
            </p:cNvSpPr>
            <p:nvPr/>
          </p:nvSpPr>
          <p:spPr bwMode="auto">
            <a:xfrm>
              <a:off x="8106" y="1409"/>
              <a:ext cx="1" cy="162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6" name="Line 12"/>
            <p:cNvSpPr>
              <a:spLocks noChangeShapeType="1"/>
            </p:cNvSpPr>
            <p:nvPr/>
          </p:nvSpPr>
          <p:spPr bwMode="auto">
            <a:xfrm>
              <a:off x="9186" y="1409"/>
              <a:ext cx="1" cy="162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7" name="Line 13"/>
            <p:cNvSpPr>
              <a:spLocks noChangeShapeType="1"/>
            </p:cNvSpPr>
            <p:nvPr/>
          </p:nvSpPr>
          <p:spPr bwMode="auto">
            <a:xfrm flipV="1">
              <a:off x="5856" y="1409"/>
              <a:ext cx="343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8" name="Line 14"/>
            <p:cNvSpPr>
              <a:spLocks noChangeShapeType="1"/>
            </p:cNvSpPr>
            <p:nvPr/>
          </p:nvSpPr>
          <p:spPr bwMode="auto">
            <a:xfrm flipV="1">
              <a:off x="7926" y="2579"/>
              <a:ext cx="343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9" name="Line 15"/>
            <p:cNvSpPr>
              <a:spLocks noChangeShapeType="1"/>
            </p:cNvSpPr>
            <p:nvPr/>
          </p:nvSpPr>
          <p:spPr bwMode="auto">
            <a:xfrm flipV="1">
              <a:off x="5856" y="1769"/>
              <a:ext cx="343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0" name="Line 16"/>
            <p:cNvSpPr>
              <a:spLocks noChangeShapeType="1"/>
            </p:cNvSpPr>
            <p:nvPr/>
          </p:nvSpPr>
          <p:spPr bwMode="auto">
            <a:xfrm flipV="1">
              <a:off x="6846" y="2579"/>
              <a:ext cx="343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1" name="Line 17"/>
            <p:cNvSpPr>
              <a:spLocks noChangeShapeType="1"/>
            </p:cNvSpPr>
            <p:nvPr/>
          </p:nvSpPr>
          <p:spPr bwMode="auto">
            <a:xfrm flipV="1">
              <a:off x="6846" y="1409"/>
              <a:ext cx="343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2" name="Line 18"/>
            <p:cNvSpPr>
              <a:spLocks noChangeShapeType="1"/>
            </p:cNvSpPr>
            <p:nvPr/>
          </p:nvSpPr>
          <p:spPr bwMode="auto">
            <a:xfrm flipV="1">
              <a:off x="7926" y="1409"/>
              <a:ext cx="343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3" name="Line 19"/>
            <p:cNvSpPr>
              <a:spLocks noChangeShapeType="1"/>
            </p:cNvSpPr>
            <p:nvPr/>
          </p:nvSpPr>
          <p:spPr bwMode="auto">
            <a:xfrm flipV="1">
              <a:off x="9006" y="2579"/>
              <a:ext cx="343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4" name="Line 20"/>
            <p:cNvSpPr>
              <a:spLocks noChangeShapeType="1"/>
            </p:cNvSpPr>
            <p:nvPr/>
          </p:nvSpPr>
          <p:spPr bwMode="auto">
            <a:xfrm flipV="1">
              <a:off x="9006" y="1769"/>
              <a:ext cx="343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5" name="Line 21"/>
            <p:cNvSpPr>
              <a:spLocks noChangeShapeType="1"/>
            </p:cNvSpPr>
            <p:nvPr/>
          </p:nvSpPr>
          <p:spPr bwMode="auto">
            <a:xfrm>
              <a:off x="7926" y="1589"/>
              <a:ext cx="360" cy="36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6" name="Line 22"/>
            <p:cNvSpPr>
              <a:spLocks noChangeShapeType="1"/>
            </p:cNvSpPr>
            <p:nvPr/>
          </p:nvSpPr>
          <p:spPr bwMode="auto">
            <a:xfrm flipH="1">
              <a:off x="7926" y="1589"/>
              <a:ext cx="360" cy="36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7" name="Line 23"/>
            <p:cNvSpPr>
              <a:spLocks noChangeShapeType="1"/>
            </p:cNvSpPr>
            <p:nvPr/>
          </p:nvSpPr>
          <p:spPr bwMode="auto">
            <a:xfrm>
              <a:off x="9006" y="1859"/>
              <a:ext cx="360" cy="27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8" name="Line 24"/>
            <p:cNvSpPr>
              <a:spLocks noChangeShapeType="1"/>
            </p:cNvSpPr>
            <p:nvPr/>
          </p:nvSpPr>
          <p:spPr bwMode="auto">
            <a:xfrm flipH="1">
              <a:off x="9006" y="1859"/>
              <a:ext cx="360" cy="27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9" name="Line 25"/>
            <p:cNvSpPr>
              <a:spLocks noChangeShapeType="1"/>
            </p:cNvSpPr>
            <p:nvPr/>
          </p:nvSpPr>
          <p:spPr bwMode="auto">
            <a:xfrm flipH="1">
              <a:off x="6939" y="1259"/>
              <a:ext cx="200" cy="31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0" name="Line 26"/>
            <p:cNvSpPr>
              <a:spLocks noChangeShapeType="1"/>
            </p:cNvSpPr>
            <p:nvPr/>
          </p:nvSpPr>
          <p:spPr bwMode="auto">
            <a:xfrm>
              <a:off x="6899" y="1259"/>
              <a:ext cx="243" cy="30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1" name="Text Box 27"/>
            <p:cNvSpPr txBox="1">
              <a:spLocks noChangeArrowheads="1"/>
            </p:cNvSpPr>
            <p:nvPr/>
          </p:nvSpPr>
          <p:spPr bwMode="auto">
            <a:xfrm>
              <a:off x="5849" y="3069"/>
              <a:ext cx="360" cy="2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000" b="1"/>
                <a:t>1</a:t>
              </a:r>
              <a:endParaRPr lang="ru-RU"/>
            </a:p>
          </p:txBody>
        </p:sp>
        <p:sp>
          <p:nvSpPr>
            <p:cNvPr id="21532" name="Text Box 28"/>
            <p:cNvSpPr txBox="1">
              <a:spLocks noChangeArrowheads="1"/>
            </p:cNvSpPr>
            <p:nvPr/>
          </p:nvSpPr>
          <p:spPr bwMode="auto">
            <a:xfrm>
              <a:off x="6899" y="3049"/>
              <a:ext cx="360" cy="2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000" b="1"/>
                <a:t> 2</a:t>
              </a:r>
              <a:endParaRPr lang="ru-RU"/>
            </a:p>
          </p:txBody>
        </p:sp>
        <p:sp>
          <p:nvSpPr>
            <p:cNvPr id="21533" name="Text Box 29"/>
            <p:cNvSpPr txBox="1">
              <a:spLocks noChangeArrowheads="1"/>
            </p:cNvSpPr>
            <p:nvPr/>
          </p:nvSpPr>
          <p:spPr bwMode="auto">
            <a:xfrm>
              <a:off x="7939" y="3049"/>
              <a:ext cx="360" cy="2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000" b="1"/>
                <a:t> 3</a:t>
              </a:r>
              <a:endParaRPr lang="ru-RU"/>
            </a:p>
          </p:txBody>
        </p:sp>
        <p:sp>
          <p:nvSpPr>
            <p:cNvPr id="21534" name="Text Box 30"/>
            <p:cNvSpPr txBox="1">
              <a:spLocks noChangeArrowheads="1"/>
            </p:cNvSpPr>
            <p:nvPr/>
          </p:nvSpPr>
          <p:spPr bwMode="auto">
            <a:xfrm>
              <a:off x="9022" y="3059"/>
              <a:ext cx="360" cy="2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000" b="1"/>
                <a:t> 4</a:t>
              </a: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404813"/>
            <a:ext cx="7921625" cy="5762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Инструменты оценочной деятельности</a:t>
            </a:r>
            <a:endParaRPr lang="ru-RU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1268413"/>
            <a:ext cx="8137525" cy="501808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smtClean="0">
                <a:solidFill>
                  <a:schemeClr val="tx1"/>
                </a:solidFill>
              </a:rPr>
              <a:t>Лестница 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                                          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                     160 слов / мин  Диана Ж.</a:t>
            </a:r>
            <a:endParaRPr lang="ru-RU" sz="22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 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140 слов /мин  Мирослав Ш.</a:t>
            </a:r>
            <a:endParaRPr lang="ru-RU" sz="22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2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                           127 слов /мин   Дарья Б.                  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       121 слово /мин   Никита Е. </a:t>
            </a:r>
            <a:endParaRPr lang="ru-RU" sz="22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2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>
                <a:solidFill>
                  <a:schemeClr val="tx1"/>
                </a:solidFill>
              </a:rPr>
              <a:t>118 слов /мин  Софья Г. </a:t>
            </a:r>
          </a:p>
        </p:txBody>
      </p:sp>
      <p:pic>
        <p:nvPicPr>
          <p:cNvPr id="22532" name="Picture 11" descr="i?id=270249383-43-7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00788" y="3644900"/>
            <a:ext cx="20002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188" y="1844675"/>
            <a:ext cx="8137525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xfrm>
            <a:off x="900113" y="476250"/>
            <a:ext cx="7643812" cy="4681538"/>
          </a:xfrm>
        </p:spPr>
        <p:txBody>
          <a:bodyPr/>
          <a:lstStyle/>
          <a:p>
            <a:pPr marL="0" indent="0" eaLnBrk="1" hangingPunct="1">
              <a:buClr>
                <a:schemeClr val="tx1"/>
              </a:buClr>
              <a:buFont typeface="Arial" pitchFamily="34" charset="0"/>
              <a:buNone/>
              <a:defRPr/>
            </a:pPr>
            <a:r>
              <a:rPr lang="ru-RU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Формирующее (</a:t>
            </a:r>
            <a:r>
              <a:rPr lang="ru-RU" b="1" u="sng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формативное</a:t>
            </a:r>
            <a:r>
              <a:rPr lang="ru-RU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 оценивание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целенаправленный непрерывный процесс наблюдения за учением ученика. Оно основывается на оценивании в соответствии с критериями и предполагает обратную связь.</a:t>
            </a:r>
            <a:r>
              <a:rPr lang="ru-RU" dirty="0" smtClean="0"/>
              <a:t> 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pic>
        <p:nvPicPr>
          <p:cNvPr id="5123" name="Picture 6" descr="Не молодой и не старый. Каким хотят видеть родители первого ...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8263" y="3789363"/>
            <a:ext cx="3405187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404813"/>
            <a:ext cx="7921625" cy="5762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Инструменты оценочной деятельности</a:t>
            </a:r>
            <a:endParaRPr lang="ru-RU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1268413"/>
            <a:ext cx="8137525" cy="501808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just"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«</a:t>
            </a:r>
            <a:r>
              <a:rPr lang="ru-RU" sz="2400" b="1" dirty="0" err="1" smtClean="0">
                <a:solidFill>
                  <a:schemeClr val="tx1"/>
                </a:solidFill>
              </a:rPr>
              <a:t>Светофорик</a:t>
            </a:r>
            <a:r>
              <a:rPr lang="ru-RU" sz="2400" b="1" dirty="0" smtClean="0">
                <a:solidFill>
                  <a:schemeClr val="tx1"/>
                </a:solidFill>
              </a:rPr>
              <a:t>»</a:t>
            </a:r>
            <a:r>
              <a:rPr lang="ru-RU" sz="2400" dirty="0" smtClean="0">
                <a:solidFill>
                  <a:schemeClr val="tx1"/>
                </a:solidFill>
              </a:rPr>
              <a:t> - оценивание выполнения заданий с помощью цветовых сигналов: 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 зеленый – я умею сам, 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 жёлтый – я умею, но не уверен, 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 красный - нужна помощь</a:t>
            </a:r>
          </a:p>
          <a:p>
            <a:pPr algn="just">
              <a:buFont typeface="Arial" pitchFamily="34" charset="0"/>
              <a:buNone/>
              <a:defRPr/>
            </a:pPr>
            <a:endParaRPr lang="ru-RU" sz="2400" dirty="0" smtClean="0">
              <a:solidFill>
                <a:schemeClr val="tx1"/>
              </a:solidFill>
            </a:endParaRPr>
          </a:p>
        </p:txBody>
      </p:sp>
      <p:pic>
        <p:nvPicPr>
          <p:cNvPr id="23556" name="Picture 4" descr="светофор3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464216">
            <a:off x="2362200" y="3505200"/>
            <a:ext cx="1168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светофор2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738" y="3429000"/>
            <a:ext cx="1074737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светофор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05326">
            <a:off x="5705475" y="3635375"/>
            <a:ext cx="1120775" cy="2687638"/>
          </a:xfrm>
          <a:prstGeom prst="rect">
            <a:avLst/>
          </a:prstGeom>
          <a:noFill/>
          <a:ln w="9525">
            <a:solidFill>
              <a:srgbClr val="FFFFFF">
                <a:alpha val="0"/>
              </a:srgb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404813"/>
            <a:ext cx="7921625" cy="5762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Техники формирующего оценивания</a:t>
            </a:r>
            <a:endParaRPr lang="ru-RU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1268413"/>
            <a:ext cx="8137525" cy="501808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>
            <a:normAutofit fontScale="92500"/>
          </a:bodyPr>
          <a:lstStyle/>
          <a:p>
            <a:pPr algn="just"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 Одноминутное эссе</a:t>
            </a:r>
            <a:r>
              <a:rPr lang="ru-RU" sz="2400" dirty="0" smtClean="0">
                <a:solidFill>
                  <a:schemeClr val="tx1"/>
                </a:solidFill>
              </a:rPr>
              <a:t> – это техника, которая используется учителем с </a:t>
            </a:r>
            <a:r>
              <a:rPr lang="ru-RU" sz="2400" dirty="0" err="1" smtClean="0">
                <a:solidFill>
                  <a:schemeClr val="tx1"/>
                </a:solidFill>
              </a:rPr>
              <a:t>цельюпредоставления</a:t>
            </a:r>
            <a:r>
              <a:rPr lang="ru-RU" sz="2400" dirty="0" smtClean="0">
                <a:solidFill>
                  <a:schemeClr val="tx1"/>
                </a:solidFill>
              </a:rPr>
              <a:t> учащимся обратной связи о том, что они узнали по теме. Для написания одноминутного эссе учитель может задать следующие вопросы: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</a:t>
            </a:r>
            <a:r>
              <a:rPr lang="ru-RU" sz="2400" b="1" i="1" dirty="0" smtClean="0">
                <a:solidFill>
                  <a:schemeClr val="tx1"/>
                </a:solidFill>
              </a:rPr>
              <a:t>. Что самое главное ты узнал сегодня?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</a:t>
            </a:r>
            <a:r>
              <a:rPr lang="ru-RU" sz="2400" b="1" i="1" dirty="0" smtClean="0">
                <a:solidFill>
                  <a:schemeClr val="tx1"/>
                </a:solidFill>
              </a:rPr>
              <a:t>. Какие вопросы остались для тебя непонятными?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В зависимости от обучающей среды и формата одноминутное эссе может быть использовано по-разному: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</a:t>
            </a:r>
            <a:r>
              <a:rPr lang="ru-RU" sz="2400" b="1" i="1" dirty="0" smtClean="0">
                <a:solidFill>
                  <a:schemeClr val="tx1"/>
                </a:solidFill>
              </a:rPr>
              <a:t>. Во время урока: урок разбивается на несколько этапов, от‑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слеживается поэтапное усвоение материала учащимися.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</a:t>
            </a:r>
            <a:r>
              <a:rPr lang="ru-RU" sz="2400" b="1" i="1" dirty="0" smtClean="0">
                <a:solidFill>
                  <a:schemeClr val="tx1"/>
                </a:solidFill>
              </a:rPr>
              <a:t>. В конце урока, чтобы проинформировать учащихся о том,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что они будут делать на следующем уроке.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None/>
              <a:defRPr/>
            </a:pPr>
            <a:endParaRPr lang="ru-RU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r>
              <a:rPr lang="ru-RU" smtClean="0"/>
              <a:t>Оценочный лист работы в группе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Карта самоотчета</a:t>
            </a:r>
            <a:endParaRPr lang="ru-RU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 dirty="0">
              <a:latin typeface="+mn-lt"/>
            </a:endParaRPr>
          </a:p>
        </p:txBody>
      </p:sp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908050"/>
            <a:ext cx="8713787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1196975"/>
            <a:ext cx="8893175" cy="5400675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Самооценка по каждой работе</a:t>
            </a:r>
            <a:endParaRPr lang="ru-RU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404813"/>
            <a:ext cx="7921625" cy="5762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Техники формирующего оценивания</a:t>
            </a:r>
            <a:endParaRPr lang="ru-RU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1268413"/>
            <a:ext cx="8137525" cy="501808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just"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 «Вопросник» </a:t>
            </a:r>
            <a:r>
              <a:rPr lang="ru-RU" sz="2400" dirty="0" smtClean="0">
                <a:solidFill>
                  <a:schemeClr val="tx1"/>
                </a:solidFill>
              </a:rPr>
              <a:t>(подведение итога)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Групповая работа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На стол каждой группы кладутся карточки с вопросами: 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«Что нового вы сегодня узнали?», 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«Какая информация была наиболее интересной?», 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«Что было трудным?», 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«Что мешало работе и почему?» </a:t>
            </a:r>
          </a:p>
          <a:p>
            <a:pPr algn="just"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Каждый из участников группы выбирает только один вопрос и на небольшом листе бумаги пишет ответ. </a:t>
            </a:r>
          </a:p>
          <a:p>
            <a:pPr algn="just">
              <a:buFont typeface="Arial" pitchFamily="34" charset="0"/>
              <a:buNone/>
              <a:defRPr/>
            </a:pPr>
            <a:endParaRPr lang="ru-RU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00B050"/>
                </a:solidFill>
              </a:rPr>
              <a:t>Методика «Недельные отчёты»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endParaRPr lang="ru-RU" dirty="0" smtClean="0">
              <a:solidFill>
                <a:srgbClr val="7030A0"/>
              </a:solidFill>
            </a:endParaRP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 </a:t>
            </a:r>
            <a:r>
              <a:rPr lang="ru-RU" b="1" smtClean="0"/>
              <a:t>Чему я научился за эту неделю?</a:t>
            </a:r>
          </a:p>
          <a:p>
            <a:r>
              <a:rPr lang="ru-RU" smtClean="0"/>
              <a:t> </a:t>
            </a:r>
            <a:r>
              <a:rPr lang="ru-RU" b="1" smtClean="0"/>
              <a:t>Какие вопросы остались для меня</a:t>
            </a:r>
          </a:p>
          <a:p>
            <a:pPr>
              <a:buFont typeface="Arial" charset="0"/>
              <a:buNone/>
            </a:pPr>
            <a:r>
              <a:rPr lang="ru-RU" b="1" smtClean="0"/>
              <a:t>     неясными?</a:t>
            </a:r>
          </a:p>
          <a:p>
            <a:r>
              <a:rPr lang="ru-RU" smtClean="0"/>
              <a:t> </a:t>
            </a:r>
            <a:r>
              <a:rPr lang="ru-RU" b="1" smtClean="0"/>
              <a:t>Какие вопросы я задал бы ученикам,</a:t>
            </a:r>
          </a:p>
          <a:p>
            <a:pPr>
              <a:buFont typeface="Arial" charset="0"/>
              <a:buNone/>
            </a:pPr>
            <a:r>
              <a:rPr lang="ru-RU" b="1" smtClean="0"/>
              <a:t>     если бы я был учителем, чтобы</a:t>
            </a:r>
          </a:p>
          <a:p>
            <a:pPr>
              <a:buFont typeface="Arial" charset="0"/>
              <a:buNone/>
            </a:pPr>
            <a:r>
              <a:rPr lang="ru-RU" b="1" smtClean="0"/>
              <a:t>     проверить, поняли ли они материал?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30B35E-174F-4C6B-9543-8DBDBA7F6D53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84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  <a:latin typeface="Arial" charset="0"/>
              </a:rPr>
              <a:t>Подведем итоги</a:t>
            </a:r>
            <a:endParaRPr lang="en-US" b="1" smtClean="0">
              <a:solidFill>
                <a:srgbClr val="FF0000"/>
              </a:solidFill>
              <a:latin typeface="Informal Roman" pitchFamily="66" charset="0"/>
            </a:endParaRPr>
          </a:p>
        </p:txBody>
      </p:sp>
      <p:sp>
        <p:nvSpPr>
          <p:cNvPr id="84582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371600" y="1219200"/>
            <a:ext cx="7467600" cy="5334000"/>
          </a:xfrm>
        </p:spPr>
        <p:txBody>
          <a:bodyPr/>
          <a:lstStyle/>
          <a:p>
            <a:pPr eaLnBrk="1" hangingPunct="1"/>
            <a:r>
              <a:rPr lang="ru-RU" sz="2400" smtClean="0"/>
              <a:t>Процесс </a:t>
            </a:r>
            <a:r>
              <a:rPr lang="ru-RU" sz="2400" b="1" smtClean="0"/>
              <a:t>оценивания</a:t>
            </a:r>
            <a:r>
              <a:rPr lang="ru-RU" sz="2400" smtClean="0"/>
              <a:t> – один из </a:t>
            </a:r>
            <a:r>
              <a:rPr lang="ru-RU" sz="2400" b="1" smtClean="0"/>
              <a:t>важнейших элементов</a:t>
            </a:r>
            <a:r>
              <a:rPr lang="ru-RU" sz="2400" smtClean="0"/>
              <a:t> современного преподавания и учения </a:t>
            </a:r>
          </a:p>
          <a:p>
            <a:pPr eaLnBrk="1" hangingPunct="1"/>
            <a:r>
              <a:rPr lang="ru-RU" sz="2400" smtClean="0"/>
              <a:t>От правильной </a:t>
            </a:r>
            <a:r>
              <a:rPr lang="ru-RU" sz="2400" b="1" smtClean="0"/>
              <a:t>организации оценивания</a:t>
            </a:r>
            <a:r>
              <a:rPr lang="ru-RU" sz="2400" smtClean="0"/>
              <a:t> во многом зависит </a:t>
            </a:r>
            <a:r>
              <a:rPr lang="ru-RU" sz="2400" b="1" smtClean="0"/>
              <a:t>эффективность управления</a:t>
            </a:r>
            <a:r>
              <a:rPr lang="ru-RU" sz="2400" smtClean="0"/>
              <a:t> учебным процессом</a:t>
            </a:r>
          </a:p>
          <a:p>
            <a:pPr eaLnBrk="1" hangingPunct="1"/>
            <a:r>
              <a:rPr lang="ru-RU" sz="2400" smtClean="0"/>
              <a:t>Процесс оценивания результатов обучения включает в себя </a:t>
            </a:r>
            <a:r>
              <a:rPr lang="ru-RU" sz="2400" b="1" smtClean="0"/>
              <a:t>формативное и суммативное оценивание</a:t>
            </a:r>
          </a:p>
          <a:p>
            <a:pPr eaLnBrk="1" hangingPunct="1"/>
            <a:r>
              <a:rPr lang="ru-RU" sz="2400" smtClean="0"/>
              <a:t>Формативное оценивание и преподавание </a:t>
            </a:r>
            <a:r>
              <a:rPr lang="ru-RU" sz="2400" b="1" smtClean="0"/>
              <a:t>неразделимы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45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4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4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4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4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5826" grpId="0"/>
      <p:bldP spid="84582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9"/>
          <p:cNvSpPr>
            <a:spLocks noChangeArrowheads="1"/>
          </p:cNvSpPr>
          <p:nvPr/>
        </p:nvSpPr>
        <p:spPr bwMode="auto">
          <a:xfrm>
            <a:off x="755650" y="549275"/>
            <a:ext cx="792003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7663" indent="-347663" algn="ctr"/>
            <a:r>
              <a:rPr lang="ru-RU" sz="3200" b="1" u="sng">
                <a:solidFill>
                  <a:srgbClr val="00B050"/>
                </a:solidFill>
              </a:rPr>
              <a:t>Целью формирующего оценивания</a:t>
            </a:r>
            <a:r>
              <a:rPr lang="ru-RU" sz="3200" b="1" u="sng">
                <a:solidFill>
                  <a:schemeClr val="accent1"/>
                </a:solidFill>
              </a:rPr>
              <a:t> </a:t>
            </a:r>
            <a:endParaRPr lang="en-US" sz="3200" b="1" u="sng">
              <a:solidFill>
                <a:schemeClr val="accent1"/>
              </a:solidFill>
            </a:endParaRPr>
          </a:p>
          <a:p>
            <a:pPr marL="347663" indent="-347663"/>
            <a:r>
              <a:rPr lang="ru-RU" sz="3200">
                <a:latin typeface="Times New Roman" pitchFamily="18" charset="0"/>
                <a:cs typeface="Times New Roman" pitchFamily="18" charset="0"/>
              </a:rPr>
              <a:t>является корректировка деятельности</a:t>
            </a:r>
            <a:endParaRPr lang="en-US" sz="3200">
              <a:latin typeface="Times New Roman" pitchFamily="18" charset="0"/>
              <a:cs typeface="Times New Roman" pitchFamily="18" charset="0"/>
            </a:endParaRPr>
          </a:p>
          <a:p>
            <a:pPr marL="347663" indent="-347663"/>
            <a:r>
              <a:rPr lang="ru-RU" sz="3200">
                <a:latin typeface="Times New Roman" pitchFamily="18" charset="0"/>
                <a:cs typeface="Times New Roman" pitchFamily="18" charset="0"/>
              </a:rPr>
              <a:t>учителя и учащихся в процессе обучения на </a:t>
            </a:r>
            <a:endParaRPr lang="en-US" sz="3200">
              <a:latin typeface="Times New Roman" pitchFamily="18" charset="0"/>
              <a:cs typeface="Times New Roman" pitchFamily="18" charset="0"/>
            </a:endParaRPr>
          </a:p>
          <a:p>
            <a:pPr marL="347663" indent="-347663"/>
            <a:r>
              <a:rPr lang="ru-RU" sz="3200">
                <a:latin typeface="Times New Roman" pitchFamily="18" charset="0"/>
                <a:cs typeface="Times New Roman" pitchFamily="18" charset="0"/>
              </a:rPr>
              <a:t>основе промежуточных результатов, </a:t>
            </a:r>
            <a:endParaRPr lang="en-US" sz="3200">
              <a:latin typeface="Times New Roman" pitchFamily="18" charset="0"/>
              <a:cs typeface="Times New Roman" pitchFamily="18" charset="0"/>
            </a:endParaRPr>
          </a:p>
          <a:p>
            <a:pPr marL="347663" indent="-347663"/>
            <a:r>
              <a:rPr lang="ru-RU" sz="3200">
                <a:latin typeface="Times New Roman" pitchFamily="18" charset="0"/>
                <a:cs typeface="Times New Roman" pitchFamily="18" charset="0"/>
              </a:rPr>
              <a:t>полученных в процессе обучения. </a:t>
            </a:r>
          </a:p>
        </p:txBody>
      </p:sp>
      <p:sp>
        <p:nvSpPr>
          <p:cNvPr id="6147" name="AutoShape 12" descr="Загадки про учителя для детей | 25 лучших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8" name="AutoShape 14" descr="Загадки про учителя для детей | 25 лучших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9" name="AutoShape 16" descr="Загадки про учителя для детей | 25 лучших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0" name="AutoShape 18" descr="Загадки про учителя для детей | 25 лучших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6151" name="Picture 20" descr="Инструкция для учителя проводящего инклюзию детей с ASD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1275" y="3213100"/>
            <a:ext cx="48768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solidFill>
                  <a:srgbClr val="00B050"/>
                </a:solidFill>
                <a:latin typeface="Arial Black" pitchFamily="34" charset="0"/>
              </a:rPr>
              <a:t>Что такое критериальное оценивание?</a:t>
            </a:r>
            <a:endParaRPr lang="ru-RU" sz="4000" smtClean="0">
              <a:solidFill>
                <a:srgbClr val="00B050"/>
              </a:solidFill>
            </a:endParaRPr>
          </a:p>
        </p:txBody>
      </p:sp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900113" y="1557338"/>
            <a:ext cx="7704137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/>
              <a:t>Критериальное оценивание - это процесс, основанный на сравнении учебных достижений учащихся с четко определенными, коллективно выработанными, заранее известными всем участникам образовательного процесса критериями, соответствующими целям и содержанию образования, способствующими формированию учебно-познавательной компетентности учащихся</a:t>
            </a:r>
          </a:p>
          <a:p>
            <a:endParaRPr lang="ru-RU" sz="2000" b="1"/>
          </a:p>
          <a:p>
            <a:pPr>
              <a:buFont typeface="Wingdings" pitchFamily="2" charset="2"/>
              <a:buChar char="Ø"/>
            </a:pPr>
            <a:r>
              <a:rPr lang="ru-RU" sz="2000" b="1"/>
              <a:t>Смысл критериального оценивания заключается не в отказе от отметки.  Критериальное оценивание позволяет ученику планировать свою учебную деятельность, определять цели, задачи, пути их достижения, оценивать результат своего труда, повышать качество своего образования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188" y="404813"/>
            <a:ext cx="8086725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Что необходимо учащимся для </a:t>
            </a:r>
            <a:r>
              <a:rPr lang="ru-RU" sz="2800" dirty="0" err="1" smtClean="0">
                <a:solidFill>
                  <a:srgbClr val="00B050"/>
                </a:solidFill>
                <a:latin typeface="Arial Black" pitchFamily="34" charset="0"/>
              </a:rPr>
              <a:t>критериального</a:t>
            </a: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 оценивания?</a:t>
            </a:r>
            <a:endParaRPr lang="ru-RU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348038" y="2349500"/>
            <a:ext cx="2592387" cy="2303463"/>
          </a:xfrm>
          <a:prstGeom prst="rect">
            <a:avLst/>
          </a:prstGeom>
          <a:ln w="9525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Знание и понимание учащимися критериев оценивания</a:t>
            </a:r>
            <a:endParaRPr lang="ru-RU" sz="28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6084888" y="4221163"/>
            <a:ext cx="2663825" cy="2214562"/>
          </a:xfrm>
          <a:prstGeom prst="rect">
            <a:avLst/>
          </a:prstGeom>
          <a:ln w="9525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Умение </a:t>
            </a:r>
            <a:r>
              <a:rPr lang="ru-RU" sz="2400" b="1" dirty="0" err="1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анализи</a:t>
            </a:r>
            <a:endParaRPr lang="ru-RU" sz="2400" b="1" dirty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400" b="1" dirty="0" err="1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ровать</a:t>
            </a:r>
            <a:r>
              <a:rPr lang="ru-RU" sz="2400" b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 свою работу</a:t>
            </a:r>
            <a:endParaRPr lang="ru-RU" sz="28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 noGrp="1"/>
          </p:cNvSpPr>
          <p:nvPr>
            <p:ph idx="1"/>
          </p:nvPr>
        </p:nvSpPr>
        <p:spPr>
          <a:xfrm>
            <a:off x="611188" y="1700213"/>
            <a:ext cx="2593975" cy="23336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Знание и понимание учащимися цели обучения</a:t>
            </a:r>
            <a:endParaRPr lang="ru-RU" sz="28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Алгоритм </a:t>
            </a:r>
            <a:r>
              <a:rPr lang="ru-RU" sz="2800" dirty="0" err="1" smtClean="0">
                <a:solidFill>
                  <a:srgbClr val="00B050"/>
                </a:solidFill>
                <a:latin typeface="Arial Black" pitchFamily="34" charset="0"/>
              </a:rPr>
              <a:t>критериального</a:t>
            </a: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 оценивания</a:t>
            </a:r>
            <a:endParaRPr lang="ru-RU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grpSp>
        <p:nvGrpSpPr>
          <p:cNvPr id="2" name="Group 8"/>
          <p:cNvGrpSpPr>
            <a:grpSpLocks noGrp="1"/>
          </p:cNvGrpSpPr>
          <p:nvPr>
            <p:ph idx="1"/>
          </p:nvPr>
        </p:nvGrpSpPr>
        <p:grpSpPr bwMode="auto">
          <a:xfrm>
            <a:off x="323850" y="2636838"/>
            <a:ext cx="2232025" cy="1800225"/>
            <a:chOff x="192" y="1538"/>
            <a:chExt cx="1684" cy="1872"/>
          </a:xfrm>
        </p:grpSpPr>
        <p:sp>
          <p:nvSpPr>
            <p:cNvPr id="9228" name="Line 9"/>
            <p:cNvSpPr>
              <a:spLocks noChangeShapeType="1"/>
            </p:cNvSpPr>
            <p:nvPr/>
          </p:nvSpPr>
          <p:spPr bwMode="auto">
            <a:xfrm flipV="1">
              <a:off x="1492" y="1538"/>
              <a:ext cx="240" cy="240"/>
            </a:xfrm>
            <a:prstGeom prst="line">
              <a:avLst/>
            </a:prstGeom>
            <a:noFill/>
            <a:ln w="12700" cap="rnd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9" name="Line 10"/>
            <p:cNvSpPr>
              <a:spLocks noChangeShapeType="1"/>
            </p:cNvSpPr>
            <p:nvPr/>
          </p:nvSpPr>
          <p:spPr bwMode="auto">
            <a:xfrm>
              <a:off x="1444" y="3218"/>
              <a:ext cx="288" cy="192"/>
            </a:xfrm>
            <a:prstGeom prst="line">
              <a:avLst/>
            </a:prstGeom>
            <a:noFill/>
            <a:ln w="12700" cap="rnd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gray">
            <a:xfrm>
              <a:off x="192" y="1630"/>
              <a:ext cx="1684" cy="168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gray">
            <a:xfrm>
              <a:off x="303" y="1739"/>
              <a:ext cx="1460" cy="146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gray">
            <a:xfrm>
              <a:off x="315" y="2235"/>
              <a:ext cx="1267" cy="44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9233" name="Oval 14"/>
            <p:cNvSpPr>
              <a:spLocks noChangeArrowheads="1"/>
            </p:cNvSpPr>
            <p:nvPr/>
          </p:nvSpPr>
          <p:spPr bwMode="gray">
            <a:xfrm>
              <a:off x="375" y="1814"/>
              <a:ext cx="1317" cy="1316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234" name="Oval 15"/>
            <p:cNvSpPr>
              <a:spLocks noChangeArrowheads="1"/>
            </p:cNvSpPr>
            <p:nvPr/>
          </p:nvSpPr>
          <p:spPr bwMode="gray">
            <a:xfrm>
              <a:off x="396" y="1835"/>
              <a:ext cx="1276" cy="1277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235" name="Oval 16"/>
            <p:cNvSpPr>
              <a:spLocks noChangeArrowheads="1"/>
            </p:cNvSpPr>
            <p:nvPr/>
          </p:nvSpPr>
          <p:spPr bwMode="gray">
            <a:xfrm>
              <a:off x="412" y="1842"/>
              <a:ext cx="1246" cy="124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236" name="Oval 17"/>
            <p:cNvSpPr>
              <a:spLocks noChangeArrowheads="1"/>
            </p:cNvSpPr>
            <p:nvPr/>
          </p:nvSpPr>
          <p:spPr bwMode="gray">
            <a:xfrm>
              <a:off x="426" y="1854"/>
              <a:ext cx="1184" cy="1164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237" name="Oval 18"/>
            <p:cNvSpPr>
              <a:spLocks noChangeArrowheads="1"/>
            </p:cNvSpPr>
            <p:nvPr/>
          </p:nvSpPr>
          <p:spPr bwMode="gray">
            <a:xfrm>
              <a:off x="355" y="1887"/>
              <a:ext cx="1086" cy="94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ru-RU"/>
                <a:t>Шаги к успеху</a:t>
              </a:r>
            </a:p>
          </p:txBody>
        </p:sp>
      </p:grpSp>
      <p:sp>
        <p:nvSpPr>
          <p:cNvPr id="16" name="AutoShape 20"/>
          <p:cNvSpPr>
            <a:spLocks noChangeArrowheads="1"/>
          </p:cNvSpPr>
          <p:nvPr/>
        </p:nvSpPr>
        <p:spPr bwMode="gray">
          <a:xfrm>
            <a:off x="3419475" y="1484313"/>
            <a:ext cx="5534025" cy="4889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ru-RU" dirty="0">
                <a:solidFill>
                  <a:srgbClr val="002060"/>
                </a:solidFill>
                <a:latin typeface="Arial" pitchFamily="34" charset="0"/>
              </a:rPr>
              <a:t>Определение цели работы</a:t>
            </a:r>
            <a:endParaRPr lang="en-US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17" name="AutoShape 20"/>
          <p:cNvSpPr>
            <a:spLocks noChangeArrowheads="1"/>
          </p:cNvSpPr>
          <p:nvPr/>
        </p:nvSpPr>
        <p:spPr bwMode="gray">
          <a:xfrm>
            <a:off x="3419475" y="2492375"/>
            <a:ext cx="5534025" cy="4889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ru-RU" dirty="0">
                <a:solidFill>
                  <a:srgbClr val="002060"/>
                </a:solidFill>
                <a:latin typeface="Arial" pitchFamily="34" charset="0"/>
              </a:rPr>
              <a:t>Разработка критериев</a:t>
            </a:r>
            <a:endParaRPr lang="en-US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18" name="AutoShape 20"/>
          <p:cNvSpPr>
            <a:spLocks noChangeArrowheads="1"/>
          </p:cNvSpPr>
          <p:nvPr/>
        </p:nvSpPr>
        <p:spPr bwMode="gray">
          <a:xfrm>
            <a:off x="3419475" y="3500438"/>
            <a:ext cx="5534025" cy="4889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ru-RU" dirty="0">
                <a:solidFill>
                  <a:srgbClr val="002060"/>
                </a:solidFill>
                <a:latin typeface="Arial" pitchFamily="34" charset="0"/>
              </a:rPr>
              <a:t>Оценочная деятельность по инструментарию</a:t>
            </a:r>
            <a:endParaRPr lang="en-US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19" name="AutoShape 20"/>
          <p:cNvSpPr>
            <a:spLocks noChangeArrowheads="1"/>
          </p:cNvSpPr>
          <p:nvPr/>
        </p:nvSpPr>
        <p:spPr bwMode="gray">
          <a:xfrm>
            <a:off x="3419475" y="4652963"/>
            <a:ext cx="5534025" cy="4889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ru-RU" dirty="0">
                <a:solidFill>
                  <a:srgbClr val="002060"/>
                </a:solidFill>
                <a:latin typeface="Arial" pitchFamily="34" charset="0"/>
              </a:rPr>
              <a:t>Рефлексия оценочной деятельности</a:t>
            </a:r>
            <a:endParaRPr lang="en-US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20" name="Стрелка вправо 19"/>
          <p:cNvSpPr/>
          <p:nvPr/>
        </p:nvSpPr>
        <p:spPr>
          <a:xfrm rot="1331580">
            <a:off x="2411413" y="3552825"/>
            <a:ext cx="1063625" cy="139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19626081" flipV="1">
            <a:off x="2284413" y="2822575"/>
            <a:ext cx="1190625" cy="1492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2548924">
            <a:off x="2219325" y="4224338"/>
            <a:ext cx="1357313" cy="173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19041675" flipV="1">
            <a:off x="2011363" y="2273300"/>
            <a:ext cx="1573212" cy="1127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333375"/>
            <a:ext cx="8229600" cy="1143000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>
                <a:solidFill>
                  <a:srgbClr val="00B050"/>
                </a:solidFill>
              </a:rPr>
              <a:t>Прочитайте сочинение ребенка. Оцените по предложенным критериям. Баллы внесите в таблицу.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Arial" pitchFamily="34" charset="0"/>
              <a:buNone/>
              <a:defRPr/>
            </a:pPr>
            <a:r>
              <a:rPr lang="ru-RU" b="1" dirty="0" smtClean="0"/>
              <a:t>Фантазия на тему «Кем быть?»</a:t>
            </a:r>
          </a:p>
          <a:p>
            <a:pPr indent="0">
              <a:buFont typeface="Arial" pitchFamily="34" charset="0"/>
              <a:buNone/>
              <a:defRPr/>
            </a:pPr>
            <a:r>
              <a:rPr lang="ru-RU" b="1" dirty="0" smtClean="0"/>
              <a:t>Я расту и думаю, кем быть. Кем только я хотел быть: и мореплавателем, и шофером, и дворником, и полицейским. А вчера твердо решил, буду охотником. С этой мыслью я отправился спать, пожелав всем родным: «Спокойной ночи!»</a:t>
            </a:r>
          </a:p>
          <a:p>
            <a:pPr indent="0">
              <a:buFont typeface="Arial" pitchFamily="34" charset="0"/>
              <a:buNone/>
              <a:defRPr/>
            </a:pPr>
            <a:r>
              <a:rPr lang="ru-RU" b="1" dirty="0" smtClean="0"/>
              <a:t>Долго не мог уснуть, ворочался, наконец, уснул. Вижу лес. Зима. А я – охотник. Иду на лыжах, в руках ружье – </a:t>
            </a:r>
            <a:r>
              <a:rPr lang="ru-RU" b="1" dirty="0" err="1" smtClean="0"/>
              <a:t>вертикалка</a:t>
            </a:r>
            <a:r>
              <a:rPr lang="ru-RU" b="1" dirty="0" smtClean="0"/>
              <a:t>, нет, </a:t>
            </a:r>
            <a:r>
              <a:rPr lang="ru-RU" b="1" dirty="0" err="1" smtClean="0"/>
              <a:t>пятизарядка</a:t>
            </a:r>
            <a:r>
              <a:rPr lang="ru-RU" b="1" dirty="0" smtClean="0"/>
              <a:t> или винтовка с оптическим прицелом. Впереди Лайма, я ее сам вырастил и люблю больше всего на свете. Выкатил на поляну. Лайма куда-то исчезла. И стоит впереди поляны лиса - всему свету краса. Огненный цвет так и сияет, искры сыплются в разные стороны. С одной стороны, я, а с другой, Лайма (оказывается, она тихонечко сзади к лисе подкралась). Как стрелять в такую красоту? «Беги, красавица!», - крикнул я и проснулся.</a:t>
            </a:r>
          </a:p>
          <a:p>
            <a:pPr indent="0">
              <a:buFont typeface="Arial" pitchFamily="34" charset="0"/>
              <a:buNone/>
              <a:defRPr/>
            </a:pPr>
            <a:r>
              <a:rPr lang="ru-RU" b="1" dirty="0" smtClean="0"/>
              <a:t>Не, не буду я охотником. Не смогу убивать зверей. Пусть живут себе на здоровье. А кем я буду, я еще подумаю, время еще есть.</a:t>
            </a:r>
          </a:p>
          <a:p>
            <a:pPr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err="1" smtClean="0">
                <a:solidFill>
                  <a:srgbClr val="00B050"/>
                </a:solidFill>
              </a:rPr>
              <a:t>Критериальное</a:t>
            </a:r>
            <a:r>
              <a:rPr lang="ru-RU" sz="3600" b="1" dirty="0" smtClean="0">
                <a:solidFill>
                  <a:srgbClr val="00B050"/>
                </a:solidFill>
              </a:rPr>
              <a:t> оценивание сочинений по русскому языку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4213" y="1412875"/>
          <a:ext cx="7991475" cy="5180860"/>
        </p:xfrm>
        <a:graphic>
          <a:graphicData uri="http://schemas.openxmlformats.org/drawingml/2006/table">
            <a:tbl>
              <a:tblPr/>
              <a:tblGrid>
                <a:gridCol w="431800"/>
                <a:gridCol w="6769100"/>
                <a:gridCol w="790575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критерии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баллы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Сочинение соответствует теме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Отсутствуют фактические ошибки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раскрыта полностью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Логическое построение текста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смысловых частей, их взаимосвязь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9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Логическая последовательность и завершённость (наличие вступления, основной части, заключения)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Деление текста на абзацы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Стилевое единство и выразительность речи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Соответствие текста сочинения выбранному стилю и типу речи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Разнообразие словаря и синтаксических конструкций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Уместное использование выразительных средств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079" marR="8079" marT="8079" marB="807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900113" y="333375"/>
          <a:ext cx="7920037" cy="6359279"/>
        </p:xfrm>
        <a:graphic>
          <a:graphicData uri="http://schemas.openxmlformats.org/drawingml/2006/table">
            <a:tbl>
              <a:tblPr/>
              <a:tblGrid>
                <a:gridCol w="287337"/>
                <a:gridCol w="7056438"/>
                <a:gridCol w="576262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Орфографическая грамотность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 орфографических ошибок, или допущена 1 негрубая орфографическая ошибка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1-2 орфографических ошибки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3-4 орфографических ошибки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и более орфографических ошибок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К5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Пунктуационная грамотность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 пунктуационных ошибок, или допущена 1 негрубая пунктуационная ошибка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1-2 пунктуационные ошибки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3-4 пунктуационные ошибки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и более пунктуационных ошибок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К6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Соблюдение грамматических норм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Грамматических ошибок нет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1-2 ошибки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3-4 ошибки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и более ошибок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К7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Соблюдение речевых норм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Речевых ошибок нет, или допущена 1 речевая ошибка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2-3 ошибки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4-5 ошибок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и более ошибок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Максимальное количество баллов: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111" marR="6111" marT="6111" marB="61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1122</Words>
  <Application>Microsoft Office PowerPoint</Application>
  <PresentationFormat>Экран (4:3)</PresentationFormat>
  <Paragraphs>206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Соловьёва А.А.</vt:lpstr>
      <vt:lpstr>Слайд 2</vt:lpstr>
      <vt:lpstr>Слайд 3</vt:lpstr>
      <vt:lpstr>Что такое критериальное оценивание?</vt:lpstr>
      <vt:lpstr>Что необходимо учащимся для критериального оценивания?</vt:lpstr>
      <vt:lpstr>Алгоритм критериального оценивания</vt:lpstr>
      <vt:lpstr> Прочитайте сочинение ребенка. Оцените по предложенным критериям. Баллы внесите в таблицу. </vt:lpstr>
      <vt:lpstr> Критериальное оценивание сочинений по русскому языку  </vt:lpstr>
      <vt:lpstr>Слайд 9</vt:lpstr>
      <vt:lpstr>Перевод баллов в оценки: 20-22 балла – «5» 15-19 баллов – «4» 10-14 баллов – «3» 0-9 баллов – «2» </vt:lpstr>
      <vt:lpstr>Оцените выполнение стенда</vt:lpstr>
      <vt:lpstr>Слайд 12</vt:lpstr>
      <vt:lpstr>Слайд 13</vt:lpstr>
      <vt:lpstr>Инструменты оценочной деятельности</vt:lpstr>
      <vt:lpstr>Приемы критериального оценивания Карта понятий</vt:lpstr>
      <vt:lpstr>Приемы критериального оценивания</vt:lpstr>
      <vt:lpstr>Инструменты оценочной деятельности</vt:lpstr>
      <vt:lpstr>Техники формирующего оценивания</vt:lpstr>
      <vt:lpstr>Инструменты оценочной деятельности</vt:lpstr>
      <vt:lpstr>Инструменты оценочной деятельности</vt:lpstr>
      <vt:lpstr>Техники формирующего оценивания</vt:lpstr>
      <vt:lpstr>Карта самоотчета</vt:lpstr>
      <vt:lpstr>Самооценка по каждой работе</vt:lpstr>
      <vt:lpstr>Техники формирующего оценивания</vt:lpstr>
      <vt:lpstr>Методика «Недельные отчёты» </vt:lpstr>
      <vt:lpstr>Подведем итоги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natasha23</dc:creator>
  <cp:lastModifiedBy>Notebook</cp:lastModifiedBy>
  <cp:revision>13</cp:revision>
  <dcterms:created xsi:type="dcterms:W3CDTF">2011-08-02T23:19:04Z</dcterms:created>
  <dcterms:modified xsi:type="dcterms:W3CDTF">2020-07-15T18:34:21Z</dcterms:modified>
</cp:coreProperties>
</file>