
<file path=[Content_Types].xml><?xml version="1.0" encoding="utf-8"?>
<Types xmlns="http://schemas.openxmlformats.org/package/2006/content-types">
  <Override ContentType="application/vnd.openxmlformats-officedocument.presentationml.slide+xml" PartName="/ppt/slides/slide6.xml"/>
  <Override ContentType="application/vnd.openxmlformats-officedocument.presentationml.slideLayout+xml" PartName="/ppt/slideLayouts/slideLayout8.xml"/>
  <Override ContentType="application/vnd.openxmlformats-officedocument.presentationml.notesSlide+xml" PartName="/ppt/notesSlides/notesSlide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theme+xml" PartName="/ppt/theme/theme2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theme+xml" PartName="/ppt/theme/theme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slideLayout+xml" PartName="/ppt/slideLayouts/slideLayout1.xml"/>
  <Override ContentType="application/vnd.openxmlformats-officedocument.extended-properties+xml" PartName="/docProps/app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commentAuthors+xml" PartName="/ppt/commentAuthors.xml"/>
  <Override ContentType="application/vnd.openxmlformats-officedocument.presentationml.slideLayout+xml" PartName="/ppt/slideLayouts/slideLayout10.xml"/>
  <Default ContentType="image/gif" Extension="gif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5.xml"/>
  <Override ContentType="application/vnd.openxmlformats-package.core-properties+xml" PartName="/docProps/core.xml"/>
  <Override ContentType="application/vnd.openxmlformats-officedocument.presentationml.slide+xml" PartName="/ppt/slides/slide5.xml"/>
  <Override ContentType="application/vnd.openxmlformats-officedocument.presentationml.slide+xml" PartName="/ppt/slides/slide19.xml"/>
  <Override ContentType="application/vnd.openxmlformats-officedocument.presentationml.slideLayout+xml" PartName="/ppt/slideLayouts/slideLayout7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Default ContentType="image/png" Extension="png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1"/>
  </p:notesMasterIdLst>
  <p:sldIdLst>
    <p:sldId id="284" r:id="rId2"/>
    <p:sldId id="312" r:id="rId3"/>
    <p:sldId id="305" r:id="rId4"/>
    <p:sldId id="260" r:id="rId5"/>
    <p:sldId id="290" r:id="rId6"/>
    <p:sldId id="298" r:id="rId7"/>
    <p:sldId id="302" r:id="rId8"/>
    <p:sldId id="293" r:id="rId9"/>
    <p:sldId id="332" r:id="rId10"/>
    <p:sldId id="303" r:id="rId11"/>
    <p:sldId id="337" r:id="rId12"/>
    <p:sldId id="299" r:id="rId13"/>
    <p:sldId id="336" r:id="rId14"/>
    <p:sldId id="308" r:id="rId15"/>
    <p:sldId id="301" r:id="rId16"/>
    <p:sldId id="313" r:id="rId17"/>
    <p:sldId id="294" r:id="rId18"/>
    <p:sldId id="289" r:id="rId19"/>
    <p:sldId id="307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РУСИЧ" initials="Р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00"/>
    <a:srgbClr val="008000"/>
    <a:srgbClr val="24390F"/>
    <a:srgbClr val="9ED561"/>
    <a:srgbClr val="FFFF99"/>
    <a:srgbClr val="FFFFCC"/>
    <a:srgbClr val="F2B8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howOutlineIcons="0">
    <p:restoredLeft sz="15620"/>
    <p:restoredTop sz="90323" autoAdjust="0"/>
  </p:normalViewPr>
  <p:slideViewPr>
    <p:cSldViewPr>
      <p:cViewPr varScale="1">
        <p:scale>
          <a:sx n="45" d="100"/>
          <a:sy n="45" d="100"/>
        </p:scale>
        <p:origin x="-148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8EB340-0ABB-4857-BD2C-7706A4FD396B}" type="datetimeFigureOut">
              <a:rPr lang="ru-RU" smtClean="0"/>
              <a:pPr/>
              <a:t>21.03.2017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F9E172-2E84-42AA-9D16-DF393702D7A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F9E172-2E84-42AA-9D16-DF393702D7AC}" type="slidenum">
              <a:rPr lang="ru-RU" smtClean="0"/>
              <a:pPr/>
              <a:t>1</a:t>
            </a:fld>
            <a:endParaRPr lang="ru-R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F9E172-2E84-42AA-9D16-DF393702D7AC}" type="slidenum">
              <a:rPr lang="ru-RU" smtClean="0"/>
              <a:pPr/>
              <a:t>3</a:t>
            </a:fld>
            <a:endParaRPr lang="ru-RU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F9E172-2E84-42AA-9D16-DF393702D7AC}" type="slidenum">
              <a:rPr lang="ru-RU" smtClean="0"/>
              <a:pPr/>
              <a:t>4</a:t>
            </a:fld>
            <a:endParaRPr lang="ru-RU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80" baseline="0" dirty="0" smtClean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Во время утренней речевой гимнастики </a:t>
            </a:r>
          </a:p>
          <a:p>
            <a:pPr algn="ctr"/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можно потренировать артикуляционный аппарат детей, уточнить и закрепить в игровой форме произношение того или иного звука. На прогулке поупражнять в отчетливом</a:t>
            </a:r>
            <a:r>
              <a:rPr lang="ru-RU" sz="1000" baseline="0" dirty="0" smtClean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произношении  звуков и слов, в правильном употреблении интонационных средств выразительности. В вечерние часы организуются индивидуальные и групповые подвижные, хоровые, речевые дидактические, сюжетно-ролевые,словесные игры.</a:t>
            </a:r>
            <a:endParaRPr lang="ru-RU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F9E172-2E84-42AA-9D16-DF393702D7AC}" type="slidenum">
              <a:rPr lang="ru-RU" smtClean="0"/>
              <a:pPr/>
              <a:t>9</a:t>
            </a:fld>
            <a:endParaRPr lang="ru-RU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ctr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F9E172-2E84-42AA-9D16-DF393702D7AC}" type="slidenum">
              <a:rPr lang="ru-RU" smtClean="0"/>
              <a:pPr/>
              <a:t>10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497325-32F8-4732-AFC5-2845B08E5A37}" type="datetimeFigureOut">
              <a:rPr lang="ru-RU" smtClean="0"/>
              <a:pPr/>
              <a:t>21.03.2017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813883-667B-4814-93A3-823DDA9D3C0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497325-32F8-4732-AFC5-2845B08E5A37}" type="datetimeFigureOut">
              <a:rPr lang="ru-RU" smtClean="0"/>
              <a:pPr/>
              <a:t>21.03.2017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813883-667B-4814-93A3-823DDA9D3C0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497325-32F8-4732-AFC5-2845B08E5A37}" type="datetimeFigureOut">
              <a:rPr lang="ru-RU" smtClean="0"/>
              <a:pPr/>
              <a:t>21.03.2017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813883-667B-4814-93A3-823DDA9D3C0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497325-32F8-4732-AFC5-2845B08E5A37}" type="datetimeFigureOut">
              <a:rPr lang="ru-RU" smtClean="0"/>
              <a:pPr/>
              <a:t>21.03.2017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813883-667B-4814-93A3-823DDA9D3C0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497325-32F8-4732-AFC5-2845B08E5A37}" type="datetimeFigureOut">
              <a:rPr lang="ru-RU" smtClean="0"/>
              <a:pPr/>
              <a:t>21.03.2017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813883-667B-4814-93A3-823DDA9D3C0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497325-32F8-4732-AFC5-2845B08E5A37}" type="datetimeFigureOut">
              <a:rPr lang="ru-RU" smtClean="0"/>
              <a:pPr/>
              <a:t>21.03.2017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813883-667B-4814-93A3-823DDA9D3C0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497325-32F8-4732-AFC5-2845B08E5A37}" type="datetimeFigureOut">
              <a:rPr lang="ru-RU" smtClean="0"/>
              <a:pPr/>
              <a:t>21.03.2017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813883-667B-4814-93A3-823DDA9D3C0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497325-32F8-4732-AFC5-2845B08E5A37}" type="datetimeFigureOut">
              <a:rPr lang="ru-RU" smtClean="0"/>
              <a:pPr/>
              <a:t>21.03.2017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813883-667B-4814-93A3-823DDA9D3C0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497325-32F8-4732-AFC5-2845B08E5A37}" type="datetimeFigureOut">
              <a:rPr lang="ru-RU" smtClean="0"/>
              <a:pPr/>
              <a:t>21.03.2017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813883-667B-4814-93A3-823DDA9D3C0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497325-32F8-4732-AFC5-2845B08E5A37}" type="datetimeFigureOut">
              <a:rPr lang="ru-RU" smtClean="0"/>
              <a:pPr/>
              <a:t>21.03.2017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813883-667B-4814-93A3-823DDA9D3C0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497325-32F8-4732-AFC5-2845B08E5A37}" type="datetimeFigureOut">
              <a:rPr lang="ru-RU" smtClean="0"/>
              <a:pPr/>
              <a:t>21.03.2017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813883-667B-4814-93A3-823DDA9D3C0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497325-32F8-4732-AFC5-2845B08E5A37}" type="datetimeFigureOut">
              <a:rPr lang="ru-RU" smtClean="0"/>
              <a:pPr/>
              <a:t>21.03.2017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813883-667B-4814-93A3-823DDA9D3C0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jili-blog.ru/razvivayushhij-kovrik-svoimi-rukami.html" TargetMode="Externa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gi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Рсич\Desktop\kuzovok-eto-gruppa-v-detskom-sadu-shablony-i-fony-dlya-oformleniya-25063-large (1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214347" y="0"/>
            <a:ext cx="9358347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357421" y="571481"/>
            <a:ext cx="6786579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990000"/>
                </a:solidFill>
                <a:latin typeface="Segoe Print" pitchFamily="2" charset="0"/>
              </a:rPr>
              <a:t>СОВЕРШЕНСТВОВАНИЕ УМЕНИЙ  МЛАДШИХ ДОШКОЛЬНИКОВ  ВНЯТНО ПРОИЗНОСИТЬ  ЗВУКИ </a:t>
            </a:r>
          </a:p>
          <a:p>
            <a:pPr algn="ctr"/>
            <a:r>
              <a:rPr lang="ru-RU" sz="3600" b="1" dirty="0" smtClean="0">
                <a:solidFill>
                  <a:srgbClr val="990000"/>
                </a:solidFill>
                <a:latin typeface="Segoe Print" pitchFamily="2" charset="0"/>
              </a:rPr>
              <a:t> В  СООТВЕТСТВИИ  </a:t>
            </a:r>
          </a:p>
          <a:p>
            <a:pPr algn="ctr"/>
            <a:r>
              <a:rPr lang="ru-RU" sz="3600" b="1" dirty="0" smtClean="0">
                <a:solidFill>
                  <a:srgbClr val="990000"/>
                </a:solidFill>
                <a:latin typeface="Segoe Print" pitchFamily="2" charset="0"/>
              </a:rPr>
              <a:t>С  ВОЗРАСТНЫМИ ВОЗМОЖНОСТЯМИ</a:t>
            </a:r>
            <a:endParaRPr lang="ru-RU" sz="3600" b="1" dirty="0">
              <a:solidFill>
                <a:srgbClr val="990000"/>
              </a:solidFill>
              <a:latin typeface="Segoe Print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Рсич\Desktop\картинки по ЗКречи\РАМКИ\2e820e3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785794"/>
            <a:ext cx="9144000" cy="5874753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214282" y="1500174"/>
            <a:ext cx="235745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>Звукоподражательные слова, </a:t>
            </a:r>
          </a:p>
          <a:p>
            <a:pPr algn="ctr"/>
            <a:r>
              <a:rPr lang="ru-RU" b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>потешки, </a:t>
            </a:r>
          </a:p>
          <a:p>
            <a:pPr algn="ctr"/>
            <a:r>
              <a:rPr lang="ru-RU" b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>поговорки, пословицы, чистоговорки, скороговорки, стихотворения, небольшие сказки, рассказы. 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3214678" y="2000240"/>
            <a:ext cx="2500330" cy="49039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800"/>
              </a:spcBef>
            </a:pPr>
            <a:r>
              <a:rPr lang="ru-RU" b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>Сопровождается показом наглядного материала: предметных и сюжетных картинок, игрушек, муляжей, настольных игр, кинофильмов, видеофильмов, презентаций, диапозитивов, театров,  диафильмов и т. д.</a:t>
            </a:r>
          </a:p>
          <a:p>
            <a:pPr marL="342900" lvl="0" indent="-342900">
              <a:spcBef>
                <a:spcPts val="800"/>
              </a:spcBef>
            </a:pPr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429388" y="1785926"/>
            <a:ext cx="250033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spcBef>
                <a:spcPts val="800"/>
              </a:spcBef>
            </a:pPr>
            <a:r>
              <a:rPr lang="ru-RU" b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>Специальные игры и упражнения, направленные на развитие речевого дыхания, артикуляционного и голосового аппаратов</a:t>
            </a:r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0" y="0"/>
            <a:ext cx="91440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990000"/>
                </a:solidFill>
                <a:effectLst/>
                <a:latin typeface="Segoe Print" pitchFamily="2" charset="0"/>
                <a:ea typeface="Calibri" pitchFamily="34" charset="0"/>
                <a:cs typeface="Times New Roman" pitchFamily="18" charset="0"/>
              </a:rPr>
              <a:t>Используется разнообразный речевой материал, различные методы и приемы 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990000"/>
              </a:solidFill>
              <a:effectLst/>
              <a:latin typeface="Segoe Print" pitchFamily="2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429652" y="6572272"/>
            <a:ext cx="7143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10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C:\Users\Рсич\Downloads\izdeliya-iz-testa-dlya-detey-6-let-60571-large.jpg"/>
          <p:cNvPicPr/>
          <p:nvPr/>
        </p:nvPicPr>
        <p:blipFill>
          <a:blip r:embed="rId2"/>
          <a:srcRect b="6690"/>
          <a:stretch>
            <a:fillRect/>
          </a:stretch>
        </p:blipFill>
        <p:spPr bwMode="auto">
          <a:xfrm>
            <a:off x="0" y="0"/>
            <a:ext cx="46434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s://im0-tub-ru.yandex.net/i?id=349868f52b43aaf10553b5463896b270-l&amp;n=13"/>
          <p:cNvPicPr/>
          <p:nvPr/>
        </p:nvPicPr>
        <p:blipFill>
          <a:blip r:embed="rId3"/>
          <a:srcRect l="72475" t="2461" r="-855" b="6557"/>
          <a:stretch>
            <a:fillRect/>
          </a:stretch>
        </p:blipFill>
        <p:spPr bwMode="auto">
          <a:xfrm>
            <a:off x="4643438" y="0"/>
            <a:ext cx="450056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/>
          <p:nvPr/>
        </p:nvSpPr>
        <p:spPr>
          <a:xfrm>
            <a:off x="785786" y="500042"/>
            <a:ext cx="771530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  <a:latin typeface="Segoe Print" pitchFamily="2" charset="0"/>
              </a:rPr>
              <a:t>Развивая мелкую моторику- развиваем речь</a:t>
            </a:r>
            <a:endParaRPr lang="ru-RU" sz="4000" b="1" dirty="0">
              <a:solidFill>
                <a:srgbClr val="002060"/>
              </a:solidFill>
              <a:latin typeface="Segoe Print" pitchFamily="2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643950" y="6215082"/>
            <a:ext cx="1000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11</a:t>
            </a: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Рсич\Desktop\kuzovok-eto-gruppa-v-detskom-sadu-shablony-i-fony-dlya-oformleniya-25063-large (1).jpg"/>
          <p:cNvPicPr>
            <a:picLocks noChangeAspect="1" noChangeArrowheads="1"/>
          </p:cNvPicPr>
          <p:nvPr/>
        </p:nvPicPr>
        <p:blipFill>
          <a:blip r:embed="rId2"/>
          <a:srcRect l="49618"/>
          <a:stretch>
            <a:fillRect/>
          </a:stretch>
        </p:blipFill>
        <p:spPr bwMode="auto">
          <a:xfrm>
            <a:off x="500033" y="0"/>
            <a:ext cx="8643967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Picture 2" descr="C:\Users\Рсич\Desktop\kuzovok-eto-gruppa-v-detskom-sadu-shablony-i-fony-dlya-oformleniya-25063-large (1).jpg"/>
          <p:cNvPicPr>
            <a:picLocks noChangeAspect="1" noChangeArrowheads="1"/>
          </p:cNvPicPr>
          <p:nvPr/>
        </p:nvPicPr>
        <p:blipFill>
          <a:blip r:embed="rId2"/>
          <a:srcRect l="93791" b="2222"/>
          <a:stretch>
            <a:fillRect/>
          </a:stretch>
        </p:blipFill>
        <p:spPr bwMode="auto">
          <a:xfrm>
            <a:off x="0" y="0"/>
            <a:ext cx="581028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 rot="16200000">
            <a:off x="3601440" y="-843697"/>
            <a:ext cx="2154436" cy="8500118"/>
          </a:xfrm>
          <a:prstGeom prst="rect">
            <a:avLst/>
          </a:prstGeom>
        </p:spPr>
        <p:txBody>
          <a:bodyPr vert="vert"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990000"/>
                </a:solidFill>
                <a:latin typeface="Segoe Script" pitchFamily="34" charset="0"/>
                <a:cs typeface="Times New Roman" pitchFamily="18" charset="0"/>
              </a:rPr>
              <a:t>ИГРЫ НА РАЗВИТИЕ МЕЛКОЙ МОТОРИКИ С РЕБЕНКОМ </a:t>
            </a:r>
            <a:r>
              <a:rPr lang="ru-RU" sz="3200" dirty="0" smtClean="0"/>
              <a:t>Игры с мелкими предметами (с бусинами, шнурками, замочками и т.п.); </a:t>
            </a:r>
            <a:endParaRPr lang="ru-RU" sz="3200" b="1" dirty="0">
              <a:solidFill>
                <a:srgbClr val="990000"/>
              </a:solidFill>
              <a:latin typeface="Segoe Script" pitchFamily="34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71472" y="285728"/>
            <a:ext cx="400052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990000"/>
                </a:solidFill>
                <a:latin typeface="Segoe Script" pitchFamily="34" charset="0"/>
              </a:rPr>
              <a:t>Разворачивать</a:t>
            </a:r>
            <a:r>
              <a:rPr lang="ru-RU" sz="2000" b="1" dirty="0" smtClean="0">
                <a:latin typeface="Segoe Script" pitchFamily="34" charset="0"/>
              </a:rPr>
              <a:t> </a:t>
            </a:r>
            <a:r>
              <a:rPr lang="ru-RU" sz="2000" b="1" dirty="0" smtClean="0">
                <a:solidFill>
                  <a:srgbClr val="990000"/>
                </a:solidFill>
                <a:latin typeface="Segoe Script" pitchFamily="34" charset="0"/>
              </a:rPr>
              <a:t>предметы, завернутые в фольгу</a:t>
            </a:r>
            <a:endParaRPr lang="ru-RU" sz="2000" dirty="0">
              <a:solidFill>
                <a:srgbClr val="990000"/>
              </a:solidFill>
              <a:latin typeface="Segoe Script" pitchFamily="34" charset="0"/>
            </a:endParaRPr>
          </a:p>
        </p:txBody>
      </p:sp>
      <p:pic>
        <p:nvPicPr>
          <p:cNvPr id="8" name="Рисунок 7" descr="разворачиваем фольгу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857232"/>
            <a:ext cx="3852000" cy="1656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Прямоугольник 8"/>
          <p:cNvSpPr/>
          <p:nvPr/>
        </p:nvSpPr>
        <p:spPr>
          <a:xfrm>
            <a:off x="5000629" y="214291"/>
            <a:ext cx="3786213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990000"/>
                </a:solidFill>
                <a:latin typeface="Segoe Script" pitchFamily="34" charset="0"/>
              </a:rPr>
              <a:t>Отрывать</a:t>
            </a:r>
            <a:r>
              <a:rPr lang="ru-RU" sz="2000" b="1" dirty="0" smtClean="0">
                <a:latin typeface="Segoe Script" pitchFamily="34" charset="0"/>
              </a:rPr>
              <a:t> </a:t>
            </a:r>
            <a:r>
              <a:rPr lang="ru-RU" sz="2000" b="1" dirty="0" smtClean="0">
                <a:solidFill>
                  <a:srgbClr val="990000"/>
                </a:solidFill>
                <a:latin typeface="Segoe Script" pitchFamily="34" charset="0"/>
              </a:rPr>
              <a:t>приклеенные на кубик кусочки скотча</a:t>
            </a:r>
            <a:endParaRPr lang="ru-RU" sz="2000" dirty="0">
              <a:solidFill>
                <a:srgbClr val="990000"/>
              </a:solidFill>
              <a:latin typeface="Segoe Script" pitchFamily="34" charset="0"/>
            </a:endParaRPr>
          </a:p>
        </p:txBody>
      </p:sp>
      <p:pic>
        <p:nvPicPr>
          <p:cNvPr id="10" name="Рисунок 9" descr="Игра на развитие мелкой моторики для детей 1 года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86314" y="1071546"/>
            <a:ext cx="3852000" cy="164307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</p:pic>
      <p:sp>
        <p:nvSpPr>
          <p:cNvPr id="11" name="Прямоугольник 10"/>
          <p:cNvSpPr/>
          <p:nvPr/>
        </p:nvSpPr>
        <p:spPr>
          <a:xfrm>
            <a:off x="500034" y="5572140"/>
            <a:ext cx="352594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990000"/>
                </a:solidFill>
                <a:latin typeface="Segoe Script" pitchFamily="34" charset="0"/>
              </a:rPr>
              <a:t>Выбирать из крупы мелкие предметы</a:t>
            </a:r>
            <a:endParaRPr lang="ru-RU" sz="2000" dirty="0">
              <a:solidFill>
                <a:srgbClr val="990000"/>
              </a:solidFill>
              <a:latin typeface="Segoe Script" pitchFamily="34" charset="0"/>
            </a:endParaRPr>
          </a:p>
        </p:txBody>
      </p:sp>
      <p:pic>
        <p:nvPicPr>
          <p:cNvPr id="12" name="Рисунок 11" descr="Достаем мелкие предметы из крупы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4000504"/>
            <a:ext cx="3852000" cy="164307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3" name="Прямоугольник 12"/>
          <p:cNvSpPr/>
          <p:nvPr/>
        </p:nvSpPr>
        <p:spPr>
          <a:xfrm>
            <a:off x="4214810" y="5500703"/>
            <a:ext cx="464347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990000"/>
                </a:solidFill>
                <a:latin typeface="Segoe Script" pitchFamily="34" charset="0"/>
                <a:ea typeface="Times New Roman" pitchFamily="18" charset="0"/>
                <a:cs typeface="Times New Roman" pitchFamily="18" charset="0"/>
              </a:rPr>
              <a:t>Осваивать откручивающиеся крышки и</a:t>
            </a:r>
            <a:endParaRPr lang="ru-RU" sz="2000" dirty="0" smtClean="0"/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990000"/>
                </a:solidFill>
                <a:latin typeface="Segoe Script" pitchFamily="34" charset="0"/>
                <a:ea typeface="Times New Roman" pitchFamily="18" charset="0"/>
                <a:cs typeface="Times New Roman" pitchFamily="18" charset="0"/>
              </a:rPr>
              <a:t>различные застежки: молнии, липучки и  т.п.</a:t>
            </a:r>
            <a:endParaRPr lang="ru-RU" sz="2000" dirty="0" smtClean="0">
              <a:solidFill>
                <a:srgbClr val="990000"/>
              </a:solidFill>
              <a:latin typeface="Segoe Script" pitchFamily="34" charset="0"/>
              <a:cs typeface="Arial" pitchFamily="34" charset="0"/>
            </a:endParaRPr>
          </a:p>
        </p:txBody>
      </p:sp>
      <p:pic>
        <p:nvPicPr>
          <p:cNvPr id="14" name="Рисунок 13" descr="игры на развитие мелкой моторики своими руками">
            <a:hlinkClick r:id="rId6" tgtFrame="&quot;_blank&quot;"/>
          </p:cNvPr>
          <p:cNvPicPr/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294810" y="4000504"/>
            <a:ext cx="3849190" cy="164307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5" name="TextBox 14"/>
          <p:cNvSpPr txBox="1"/>
          <p:nvPr/>
        </p:nvSpPr>
        <p:spPr>
          <a:xfrm>
            <a:off x="8572528" y="6429396"/>
            <a:ext cx="5714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12</a:t>
            </a: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 (1) (397x596, 199Kb)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57620" y="0"/>
            <a:ext cx="528638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4572000" y="642919"/>
            <a:ext cx="3857652" cy="1938992"/>
          </a:xfrm>
          <a:prstGeom prst="rect">
            <a:avLst/>
          </a:prstGeom>
          <a:solidFill>
            <a:srgbClr val="FFFFCC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990000"/>
                </a:solidFill>
                <a:latin typeface="Segoe Print" pitchFamily="2" charset="0"/>
              </a:rPr>
              <a:t>Пальчиковые игры</a:t>
            </a:r>
          </a:p>
          <a:p>
            <a:r>
              <a:rPr lang="ru-RU" sz="4000" dirty="0" smtClean="0">
                <a:latin typeface="Segoe Print" pitchFamily="2" charset="0"/>
              </a:rPr>
              <a:t>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643438" y="1357298"/>
            <a:ext cx="3714776" cy="707886"/>
          </a:xfrm>
          <a:prstGeom prst="rect">
            <a:avLst/>
          </a:prstGeom>
          <a:solidFill>
            <a:srgbClr val="FFFFCC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990000"/>
                </a:solidFill>
                <a:latin typeface="Segoe Print" pitchFamily="2" charset="0"/>
              </a:rPr>
              <a:t>игры</a:t>
            </a:r>
            <a:endParaRPr lang="ru-RU" sz="4000" b="1" dirty="0">
              <a:solidFill>
                <a:srgbClr val="990000"/>
              </a:solidFill>
              <a:latin typeface="Segoe Print" pitchFamily="2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43438" y="2000241"/>
            <a:ext cx="3786214" cy="707886"/>
          </a:xfrm>
          <a:prstGeom prst="rect">
            <a:avLst/>
          </a:prstGeom>
          <a:solidFill>
            <a:srgbClr val="FFFFCC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990000"/>
                </a:solidFill>
                <a:latin typeface="Segoe Print" pitchFamily="2" charset="0"/>
              </a:rPr>
              <a:t>для малышей</a:t>
            </a:r>
            <a:endParaRPr lang="ru-RU" sz="4000" b="1" dirty="0">
              <a:solidFill>
                <a:srgbClr val="990000"/>
              </a:solidFill>
              <a:latin typeface="Segoe Print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72000" y="2714620"/>
            <a:ext cx="2304000" cy="756000"/>
          </a:xfrm>
          <a:prstGeom prst="rect">
            <a:avLst/>
          </a:prstGeom>
          <a:solidFill>
            <a:srgbClr val="FFFFCC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7" name="Рисунок 6" descr="0 (8) (397x596, 219Kb)"/>
          <p:cNvPicPr/>
          <p:nvPr/>
        </p:nvPicPr>
        <p:blipFill>
          <a:blip r:embed="rId3" cstate="print"/>
          <a:srcRect l="28324" t="54297" r="28902" b="12970"/>
          <a:stretch>
            <a:fillRect/>
          </a:stretch>
        </p:blipFill>
        <p:spPr bwMode="auto">
          <a:xfrm>
            <a:off x="285720" y="285728"/>
            <a:ext cx="1571636" cy="128588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0 (2) (397x596, 256Kb)"/>
          <p:cNvPicPr/>
          <p:nvPr/>
        </p:nvPicPr>
        <p:blipFill>
          <a:blip r:embed="rId4"/>
          <a:srcRect l="67384" t="67432"/>
          <a:stretch>
            <a:fillRect/>
          </a:stretch>
        </p:blipFill>
        <p:spPr bwMode="auto">
          <a:xfrm flipH="1">
            <a:off x="357158" y="2500306"/>
            <a:ext cx="1296000" cy="161775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TextBox 10"/>
          <p:cNvSpPr txBox="1"/>
          <p:nvPr/>
        </p:nvSpPr>
        <p:spPr>
          <a:xfrm>
            <a:off x="1714480" y="357166"/>
            <a:ext cx="214314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8000"/>
                </a:solidFill>
                <a:latin typeface="Segoe Print" pitchFamily="2" charset="0"/>
              </a:rPr>
              <a:t>Сорока- белобока</a:t>
            </a:r>
            <a:endParaRPr lang="ru-RU" sz="2800" b="1" dirty="0">
              <a:solidFill>
                <a:srgbClr val="008000"/>
              </a:solidFill>
              <a:latin typeface="Segoe Print" pitchFamily="2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357290" y="1785926"/>
            <a:ext cx="24288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Segoe Print" pitchFamily="2" charset="0"/>
              </a:rPr>
              <a:t>Гуси-гуси</a:t>
            </a:r>
            <a:endParaRPr lang="ru-RU" sz="2800" b="1" dirty="0">
              <a:solidFill>
                <a:schemeClr val="accent1">
                  <a:lumMod val="75000"/>
                </a:schemeClr>
              </a:solidFill>
              <a:latin typeface="Segoe Print" pitchFamily="2" charset="0"/>
            </a:endParaRPr>
          </a:p>
        </p:txBody>
      </p:sp>
      <p:pic>
        <p:nvPicPr>
          <p:cNvPr id="14" name="Рисунок 13" descr="0 (2) (397x596, 256Kb)"/>
          <p:cNvPicPr/>
          <p:nvPr/>
        </p:nvPicPr>
        <p:blipFill>
          <a:blip r:embed="rId4"/>
          <a:srcRect l="67412" t="67432"/>
          <a:stretch>
            <a:fillRect/>
          </a:stretch>
        </p:blipFill>
        <p:spPr bwMode="auto">
          <a:xfrm>
            <a:off x="2643174" y="2500306"/>
            <a:ext cx="1294876" cy="161775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5" name="TextBox 14"/>
          <p:cNvSpPr txBox="1"/>
          <p:nvPr/>
        </p:nvSpPr>
        <p:spPr>
          <a:xfrm>
            <a:off x="928662" y="2928934"/>
            <a:ext cx="221457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990000"/>
                </a:solidFill>
                <a:latin typeface="Segoe Print" pitchFamily="2" charset="0"/>
              </a:rPr>
              <a:t>Два медведя</a:t>
            </a:r>
            <a:endParaRPr lang="ru-RU" sz="2800" b="1" dirty="0">
              <a:solidFill>
                <a:srgbClr val="990000"/>
              </a:solidFill>
              <a:latin typeface="Segoe Print" pitchFamily="2" charset="0"/>
            </a:endParaRPr>
          </a:p>
        </p:txBody>
      </p:sp>
      <p:pic>
        <p:nvPicPr>
          <p:cNvPr id="8" name="Рисунок 7" descr="0 (10) (397x596, 230Kb)"/>
          <p:cNvPicPr/>
          <p:nvPr/>
        </p:nvPicPr>
        <p:blipFill>
          <a:blip r:embed="rId5"/>
          <a:srcRect l="46183" t="7971" r="13039" b="53986"/>
          <a:stretch>
            <a:fillRect/>
          </a:stretch>
        </p:blipFill>
        <p:spPr bwMode="auto">
          <a:xfrm>
            <a:off x="285720" y="1357298"/>
            <a:ext cx="1500198" cy="128587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" name="Рисунок 15" descr="http://cs7004.vk.me/c7007/v7007788/d532/5ahmCGQoncc.jpg"/>
          <p:cNvPicPr/>
          <p:nvPr/>
        </p:nvPicPr>
        <p:blipFill>
          <a:blip r:embed="rId6"/>
          <a:srcRect l="63684" b="52217"/>
          <a:stretch>
            <a:fillRect/>
          </a:stretch>
        </p:blipFill>
        <p:spPr bwMode="auto">
          <a:xfrm>
            <a:off x="428596" y="4000504"/>
            <a:ext cx="1296000" cy="162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7" name="TextBox 16"/>
          <p:cNvSpPr txBox="1"/>
          <p:nvPr/>
        </p:nvSpPr>
        <p:spPr>
          <a:xfrm>
            <a:off x="1643042" y="4143381"/>
            <a:ext cx="2143140" cy="864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  <a:latin typeface="Segoe Print" pitchFamily="2" charset="0"/>
              </a:rPr>
              <a:t>Мальчик пальчик…</a:t>
            </a:r>
            <a:endParaRPr lang="ru-RU" sz="2800" b="1" dirty="0">
              <a:solidFill>
                <a:srgbClr val="0070C0"/>
              </a:solidFill>
              <a:latin typeface="Segoe Print" pitchFamily="2" charset="0"/>
            </a:endParaRPr>
          </a:p>
        </p:txBody>
      </p:sp>
      <p:pic>
        <p:nvPicPr>
          <p:cNvPr id="18" name="Рисунок 17" descr="0 (5) (397x596, 199Kb)"/>
          <p:cNvPicPr/>
          <p:nvPr/>
        </p:nvPicPr>
        <p:blipFill>
          <a:blip r:embed="rId7"/>
          <a:srcRect l="27119" t="54797" r="25987" b="9301"/>
          <a:stretch>
            <a:fillRect/>
          </a:stretch>
        </p:blipFill>
        <p:spPr bwMode="auto">
          <a:xfrm rot="10800000" flipV="1">
            <a:off x="2428860" y="5143512"/>
            <a:ext cx="1296000" cy="144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9" name="TextBox 18"/>
          <p:cNvSpPr txBox="1"/>
          <p:nvPr/>
        </p:nvSpPr>
        <p:spPr>
          <a:xfrm>
            <a:off x="285720" y="5643578"/>
            <a:ext cx="22145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Segoe Print" pitchFamily="2" charset="0"/>
              </a:rPr>
              <a:t>Тук- Тук</a:t>
            </a:r>
            <a:endParaRPr lang="ru-RU" sz="2800" b="1" dirty="0">
              <a:solidFill>
                <a:srgbClr val="FF0000"/>
              </a:solidFill>
              <a:latin typeface="Segoe Print" pitchFamily="2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8572528" y="6286520"/>
            <a:ext cx="5714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13</a:t>
            </a: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Рсич\Desktop\картинки по ЗКречи\РАМКИ\hello_html_mc9a59e5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71472" y="571480"/>
            <a:ext cx="792961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990000"/>
                </a:solidFill>
                <a:latin typeface="Segoe Print" pitchFamily="2" charset="0"/>
                <a:ea typeface="Calibri" pitchFamily="34" charset="0"/>
                <a:cs typeface="Times New Roman" pitchFamily="18" charset="0"/>
              </a:rPr>
              <a:t>знакомство с художественной литературой </a:t>
            </a:r>
          </a:p>
          <a:p>
            <a:pPr algn="just"/>
            <a:r>
              <a:rPr lang="ru-RU" sz="2400" b="1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Чтобы ребенок хорошо говорил, с ним надо разговаривать. </a:t>
            </a:r>
          </a:p>
          <a:p>
            <a:pPr algn="just"/>
            <a:r>
              <a:rPr lang="ru-RU" sz="2400" b="1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Чтобы ребенок научился быть внимательным, ему надо читать и рассказывать сказки.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Рсич\Desktop\kuzovok-eto-gruppa-v-detskom-sadu-shablony-i-fony-dlya-oformleniya-25063-large 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358347" cy="6858000"/>
          </a:xfrm>
          <a:prstGeom prst="rect">
            <a:avLst/>
          </a:prstGeom>
          <a:noFill/>
        </p:spPr>
      </p:pic>
      <p:pic>
        <p:nvPicPr>
          <p:cNvPr id="2050" name="Picture 2" descr="C:\Users\Рсич\Desktop\картинки по ЗКречи\detskie-prezentatsii-dlya-stimulyatsii-rechi-85438-larg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0971" y="214290"/>
            <a:ext cx="8548747" cy="6357982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8215338" y="6072206"/>
            <a:ext cx="6429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15</a:t>
            </a:r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Рсич\Desktop\kuzovok-eto-gruppa-v-detskom-sadu-shablony-i-fony-dlya-oformleniya-25063-large 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358347" cy="7215166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428596" y="214289"/>
            <a:ext cx="8501122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990000"/>
                </a:solidFill>
                <a:latin typeface="Segoe Print" pitchFamily="2" charset="0"/>
              </a:rPr>
              <a:t>СРЕДСТВА, ВЛИЯЮЩИЕ НА ПРАВИЛЬНОЕ</a:t>
            </a:r>
            <a:br>
              <a:rPr lang="ru-RU" sz="2400" b="1" dirty="0" smtClean="0">
                <a:solidFill>
                  <a:srgbClr val="990000"/>
                </a:solidFill>
                <a:latin typeface="Segoe Print" pitchFamily="2" charset="0"/>
              </a:rPr>
            </a:br>
            <a:r>
              <a:rPr lang="ru-RU" sz="2400" b="1" dirty="0" smtClean="0">
                <a:solidFill>
                  <a:srgbClr val="990000"/>
                </a:solidFill>
                <a:latin typeface="Segoe Print" pitchFamily="2" charset="0"/>
              </a:rPr>
              <a:t>ЗВУКОПРОИЗНОШЕНИЕ ДЕТЕЙ</a:t>
            </a:r>
            <a:r>
              <a:rPr lang="en-US" sz="2400" b="1" dirty="0" smtClean="0">
                <a:solidFill>
                  <a:srgbClr val="990000"/>
                </a:solidFill>
                <a:latin typeface="Segoe Print" pitchFamily="2" charset="0"/>
              </a:rPr>
              <a:t>:</a:t>
            </a:r>
            <a:endParaRPr lang="ru-RU" sz="2400" b="1" dirty="0" smtClean="0">
              <a:solidFill>
                <a:srgbClr val="990000"/>
              </a:solidFill>
              <a:latin typeface="Segoe Print" pitchFamily="2" charset="0"/>
            </a:endParaRPr>
          </a:p>
          <a:p>
            <a:endParaRPr lang="ru-RU" dirty="0" smtClean="0"/>
          </a:p>
          <a:p>
            <a:pPr>
              <a:buFont typeface="Wingdings" pitchFamily="2" charset="2"/>
              <a:buChar char="v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Правильная, отчетливая и неторопливая речь окружающих ребенка взрослых людей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Чтение и прослушивание стихотворений, сказок,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потешек,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коротких рассказов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Ролевые игры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Музыкальные игры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Творческие занятия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Пальчиковые игры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Игры направленные на слуховое восприятие, на правильное речевое дыхание, на укрепление и развитие артикуляции и др.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8501090" y="6858000"/>
            <a:ext cx="6429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16</a:t>
            </a:r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Рсич\Desktop\kuzovok-eto-gruppa-v-detskom-sadu-shablony-i-fony-dlya-oformleniya-25063-large 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358347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928925" y="1357298"/>
            <a:ext cx="5929355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ru-RU" dirty="0" smtClean="0"/>
              <a:t>воспроизводить ритм речи, правильно пользоваться речевым дыханием</a:t>
            </a:r>
            <a:r>
              <a:rPr lang="en-US" dirty="0" smtClean="0"/>
              <a:t>;</a:t>
            </a:r>
          </a:p>
          <a:p>
            <a:pPr algn="just">
              <a:buFont typeface="Wingdings" pitchFamily="2" charset="2"/>
              <a:buChar char="v"/>
            </a:pPr>
            <a:r>
              <a:rPr lang="ru-RU" dirty="0" smtClean="0"/>
              <a:t> читать стихи не крикливо, пользуясь средним темпом речи</a:t>
            </a:r>
            <a:r>
              <a:rPr lang="en-US" dirty="0" smtClean="0"/>
              <a:t>;</a:t>
            </a:r>
            <a:r>
              <a:rPr lang="ru-RU" dirty="0" smtClean="0"/>
              <a:t> говорить громко, чтобы слышали окружающие</a:t>
            </a:r>
            <a:r>
              <a:rPr lang="en-US" dirty="0" smtClean="0"/>
              <a:t>;</a:t>
            </a:r>
            <a:endParaRPr lang="ru-RU" dirty="0" smtClean="0"/>
          </a:p>
          <a:p>
            <a:pPr algn="just">
              <a:buFont typeface="Wingdings" pitchFamily="2" charset="2"/>
              <a:buChar char="v"/>
            </a:pPr>
            <a:r>
              <a:rPr lang="ru-RU" dirty="0" smtClean="0"/>
              <a:t> слышать и воспроизводить звуковой образ слова, правильно передавать его звучание</a:t>
            </a:r>
            <a:r>
              <a:rPr lang="en-US" dirty="0" smtClean="0"/>
              <a:t>;</a:t>
            </a:r>
            <a:endParaRPr lang="ru-RU" dirty="0" smtClean="0"/>
          </a:p>
          <a:p>
            <a:pPr algn="just">
              <a:buFont typeface="Wingdings" pitchFamily="2" charset="2"/>
              <a:buChar char="v"/>
            </a:pPr>
            <a:r>
              <a:rPr lang="ru-RU" dirty="0" smtClean="0"/>
              <a:t> слышать в потешке, чистоговорке, стихотворении часто повторяющийся звук</a:t>
            </a:r>
            <a:r>
              <a:rPr lang="en-US" dirty="0" smtClean="0"/>
              <a:t>;</a:t>
            </a:r>
            <a:endParaRPr lang="ru-RU" dirty="0" smtClean="0"/>
          </a:p>
          <a:p>
            <a:pPr algn="just">
              <a:buFont typeface="Wingdings" pitchFamily="2" charset="2"/>
              <a:buChar char="v"/>
            </a:pPr>
            <a:r>
              <a:rPr lang="ru-RU" dirty="0" smtClean="0"/>
              <a:t> слышать в отдельном слове интонационно выделяемый воспитателем гласный или простой по произношению согласный звук и называть его</a:t>
            </a:r>
            <a:r>
              <a:rPr lang="en-US" dirty="0" smtClean="0"/>
              <a:t>;</a:t>
            </a:r>
            <a:endParaRPr lang="ru-RU" dirty="0" smtClean="0"/>
          </a:p>
          <a:p>
            <a:pPr algn="just">
              <a:buFont typeface="Wingdings" pitchFamily="2" charset="2"/>
              <a:buChar char="v"/>
            </a:pPr>
            <a:r>
              <a:rPr lang="ru-RU" dirty="0" smtClean="0"/>
              <a:t> с помощью воспитателя произносить односложные трехзвуковые слова, интонационно подчеркивая в них нужный простой по артикуляции звук (а, о, у, и, э, м, ф, в, б, п).</a:t>
            </a:r>
          </a:p>
          <a:p>
            <a:pPr algn="r">
              <a:buFont typeface="Wingdings" pitchFamily="2" charset="2"/>
              <a:buChar char="v"/>
            </a:pPr>
            <a:endParaRPr lang="ru-RU" dirty="0" smtClean="0"/>
          </a:p>
          <a:p>
            <a:pPr>
              <a:buFont typeface="Wingdings" pitchFamily="2" charset="2"/>
              <a:buChar char="v"/>
            </a:pPr>
            <a:endParaRPr lang="ru-RU" dirty="0" smtClean="0"/>
          </a:p>
          <a:p>
            <a:pPr>
              <a:buFont typeface="Wingdings" pitchFamily="2" charset="2"/>
              <a:buChar char="v"/>
            </a:pP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428596" y="0"/>
            <a:ext cx="8501123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400" b="1" dirty="0" smtClean="0">
              <a:solidFill>
                <a:srgbClr val="990000"/>
              </a:solidFill>
              <a:latin typeface="Segoe Script" pitchFamily="34" charset="0"/>
            </a:endParaRPr>
          </a:p>
          <a:p>
            <a:pPr algn="ctr"/>
            <a:r>
              <a:rPr lang="ru-RU" sz="2400" b="1" dirty="0" smtClean="0">
                <a:solidFill>
                  <a:srgbClr val="990000"/>
                </a:solidFill>
                <a:latin typeface="Segoe Script" pitchFamily="34" charset="0"/>
              </a:rPr>
              <a:t>ПЛАНИРУЕМЫЕ РЕЗУЛЬТАТЫ РАБОТЫ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2000" b="1" dirty="0" smtClean="0"/>
              <a:t>К концу младшего дошкольного возраста дети овладевают следующими умениями</a:t>
            </a:r>
            <a:r>
              <a:rPr lang="en-US" sz="2000" b="1" dirty="0" smtClean="0"/>
              <a:t>:</a:t>
            </a:r>
            <a:endParaRPr lang="ru-RU" sz="20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8643950" y="6488668"/>
            <a:ext cx="1000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17</a:t>
            </a:r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Рсич\Desktop\kuzovok-eto-gruppa-v-detskom-sadu-shablony-i-fony-dlya-oformleniya-25063-large 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358347" cy="7215166"/>
          </a:xfrm>
          <a:prstGeom prst="rect">
            <a:avLst/>
          </a:prstGeom>
          <a:noFill/>
        </p:spPr>
      </p:pic>
      <p:pic>
        <p:nvPicPr>
          <p:cNvPr id="2" name="Picture 2" descr="C:\Users\Рсич\Desktop\kuzovok-eto-gruppa-v-detskom-sadu-shablony-i-fony-dlya-oformleniya-25063-large (1).jpg"/>
          <p:cNvPicPr>
            <a:picLocks noChangeAspect="1" noChangeArrowheads="1"/>
          </p:cNvPicPr>
          <p:nvPr/>
        </p:nvPicPr>
        <p:blipFill>
          <a:blip r:embed="rId2"/>
          <a:srcRect l="49618" b="4166"/>
          <a:stretch>
            <a:fillRect/>
          </a:stretch>
        </p:blipFill>
        <p:spPr bwMode="auto">
          <a:xfrm>
            <a:off x="4643438" y="0"/>
            <a:ext cx="4714909" cy="6572272"/>
          </a:xfrm>
          <a:prstGeom prst="rect">
            <a:avLst/>
          </a:prstGeom>
          <a:noFill/>
        </p:spPr>
      </p:pic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2857488" y="1357298"/>
            <a:ext cx="6286512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31341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 Датешидзе Т.А. Система работы с детьми раннего возраста с задержкой речевого развития. – СПб.: Речь, 2004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31341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 Микляева Н.В., Полозова О.А., Родионова Ю.Н. Фонетическая и логопедическая ритмика в ДОУ: Пособие для воспитателей и логопедов. – М.: Айрис-пресс, 2004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31341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 Картушина М.Ю. Логоритмика для малышей: Сценарии занятий с детьми 3-4 лет. – М.: ТЦ Сфера, 2004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31341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4. Григорьева Г.Г Играем с малышами: Игры и упражнения для детей раннего возраста: Пособие для воспитателей ДОУ и родителей. М.: Просвещение, 2003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00034" y="500042"/>
            <a:ext cx="86439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008000"/>
                </a:solidFill>
                <a:latin typeface="Segoe Print" pitchFamily="2" charset="0"/>
                <a:ea typeface="Times New Roman" pitchFamily="18" charset="0"/>
                <a:cs typeface="Times New Roman" pitchFamily="18" charset="0"/>
              </a:rPr>
              <a:t>Использованная литература</a:t>
            </a:r>
            <a:endParaRPr lang="ru-RU" sz="4000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Рсич\Desktop\картинки по ЗКречи\РАМКИ\depositphotos_5702272-stock-illustration-childrens-frame-vector-illustration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285728"/>
            <a:ext cx="8215370" cy="6572272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714612" y="2500306"/>
            <a:ext cx="392909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990000"/>
                </a:solidFill>
                <a:latin typeface="Segoe Print" pitchFamily="2" charset="0"/>
              </a:rPr>
              <a:t>СПАСИБО ЗА ВНИМАНИЕ</a:t>
            </a:r>
            <a:endParaRPr lang="ru-RU" sz="4000" b="1" dirty="0">
              <a:solidFill>
                <a:srgbClr val="990000"/>
              </a:solidFill>
              <a:latin typeface="Segoe Print" pitchFamily="2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Рсич\Desktop\kuzovok-eto-gruppa-v-detskom-sadu-shablony-i-fony-dlya-oformleniya-25063-large 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14347" y="0"/>
            <a:ext cx="9358347" cy="6858000"/>
          </a:xfrm>
          <a:prstGeom prst="rect">
            <a:avLst/>
          </a:prstGeom>
          <a:noFill/>
        </p:spPr>
      </p:pic>
      <p:pic>
        <p:nvPicPr>
          <p:cNvPr id="3" name="Picture 2" descr="C:\Users\Рсич\Desktop\картинки по ЗКречи\РАМКИ\depositphotos_5702272-stock-illustration-childrens-frame-vector-illustration (1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285728"/>
            <a:ext cx="8501122" cy="6286544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357422" y="1571612"/>
            <a:ext cx="4214842" cy="3908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Звуковая культура речи</a:t>
            </a: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является составной частью речевой культуры.</a:t>
            </a:r>
          </a:p>
          <a:p>
            <a:pPr algn="ctr"/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Дети дошкольного возраста овладевают ею в процессе общения с окружающими их людьми.</a:t>
            </a: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Формирование звуковой культуры речи является одной из центральных задач речевого развития детей в ДОУ.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501090" y="6357958"/>
            <a:ext cx="6429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Рсич\Desktop\картинки по ЗКречи\РАМКИ\1103447_klipart-parovozik-vagonchiki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500298" y="3429000"/>
            <a:ext cx="1428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571604" y="1643050"/>
            <a:ext cx="10715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</a:rPr>
              <a:t>Задачи</a:t>
            </a:r>
            <a:endParaRPr lang="ru-RU" sz="20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928926" y="642918"/>
            <a:ext cx="164307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</a:rPr>
              <a:t>по воспитанию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786314" y="1071546"/>
            <a:ext cx="157163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</a:rPr>
              <a:t>звуковой культуры речи</a:t>
            </a:r>
            <a:endParaRPr lang="ru-RU" sz="20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500826" y="500042"/>
            <a:ext cx="18573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</a:rPr>
              <a:t>у</a:t>
            </a:r>
          </a:p>
          <a:p>
            <a:pPr algn="ctr"/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</a:rPr>
              <a:t> младших дошкольников</a:t>
            </a:r>
            <a:endParaRPr lang="ru-RU" sz="20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500298" y="3214686"/>
            <a:ext cx="1357322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8000"/>
                </a:solidFill>
              </a:rPr>
              <a:t>Развитие речевого слуха и речевого дыхания</a:t>
            </a:r>
            <a:endParaRPr lang="ru-RU" sz="2000" b="1" dirty="0">
              <a:solidFill>
                <a:srgbClr val="008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143372" y="3214686"/>
            <a:ext cx="128588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Формирование правильного звукопроизношения</a:t>
            </a:r>
            <a:endParaRPr lang="ru-RU" sz="20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786446" y="3214686"/>
            <a:ext cx="121444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7030A0"/>
                </a:solidFill>
              </a:rPr>
              <a:t>Развитие средств звуковой выразительности речи</a:t>
            </a:r>
            <a:endParaRPr lang="ru-RU" sz="2000" b="1" dirty="0">
              <a:solidFill>
                <a:srgbClr val="7030A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428728" y="4214818"/>
            <a:ext cx="78581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педагоги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286644" y="3214686"/>
            <a:ext cx="142876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Формирование пассивного и активного словаря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643966" y="6572272"/>
            <a:ext cx="5000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3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Рсич\Desktop\krasivye-detskie-fony-v-tematicheskom-tipe-vesna-dlya-oformleniya-dou-86333-large.jpg"/>
          <p:cNvPicPr>
            <a:picLocks noChangeAspect="1" noChangeArrowheads="1"/>
          </p:cNvPicPr>
          <p:nvPr/>
        </p:nvPicPr>
        <p:blipFill>
          <a:blip r:embed="rId3"/>
          <a:srcRect l="33000" r="34000"/>
          <a:stretch>
            <a:fillRect/>
          </a:stretch>
        </p:blipFill>
        <p:spPr bwMode="auto">
          <a:xfrm>
            <a:off x="-500098" y="-285776"/>
            <a:ext cx="10144196" cy="714377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Picture 2" descr="C:\Users\Рсич\Desktop\950.gif"/>
          <p:cNvPicPr>
            <a:picLocks noChangeAspect="1" noChangeArrowheads="1"/>
          </p:cNvPicPr>
          <p:nvPr/>
        </p:nvPicPr>
        <p:blipFill>
          <a:blip r:embed="rId4"/>
          <a:srcRect l="1607" t="2011" r="55798" b="84196"/>
          <a:stretch>
            <a:fillRect/>
          </a:stretch>
        </p:blipFill>
        <p:spPr bwMode="auto">
          <a:xfrm>
            <a:off x="-500098" y="-428652"/>
            <a:ext cx="3571900" cy="442915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TextBox 4"/>
          <p:cNvSpPr txBox="1"/>
          <p:nvPr/>
        </p:nvSpPr>
        <p:spPr>
          <a:xfrm>
            <a:off x="3286116" y="1"/>
            <a:ext cx="6286544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Comic Sans MS" pitchFamily="66" charset="0"/>
              </a:rPr>
              <a:t>В процессе формирования звукопроизношения большое значение имеют</a:t>
            </a:r>
            <a:r>
              <a:rPr lang="en-US" sz="3600" b="1" dirty="0" smtClean="0">
                <a:solidFill>
                  <a:srgbClr val="C00000"/>
                </a:solidFill>
                <a:latin typeface="Comic Sans MS" pitchFamily="66" charset="0"/>
              </a:rPr>
              <a:t>:</a:t>
            </a:r>
            <a:endParaRPr lang="ru-RU" sz="3600" b="1" dirty="0" smtClean="0">
              <a:solidFill>
                <a:srgbClr val="C00000"/>
              </a:solidFill>
              <a:latin typeface="Comic Sans MS" pitchFamily="66" charset="0"/>
            </a:endParaRPr>
          </a:p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Comic Sans MS" pitchFamily="66" charset="0"/>
              </a:rPr>
              <a:t> </a:t>
            </a:r>
            <a:endParaRPr lang="en-US" sz="3600" b="1" dirty="0" smtClean="0">
              <a:solidFill>
                <a:srgbClr val="C00000"/>
              </a:solidFill>
              <a:latin typeface="Comic Sans MS" pitchFamily="66" charset="0"/>
            </a:endParaRPr>
          </a:p>
          <a:p>
            <a:pPr algn="ctr"/>
            <a:r>
              <a:rPr lang="en-US" sz="3600" b="1" dirty="0" smtClean="0">
                <a:solidFill>
                  <a:srgbClr val="C00000"/>
                </a:solidFill>
                <a:latin typeface="Comic Sans MS" pitchFamily="66" charset="0"/>
              </a:rPr>
              <a:t> </a:t>
            </a:r>
            <a:r>
              <a:rPr lang="ru-RU" sz="3600" b="1" dirty="0" smtClean="0">
                <a:solidFill>
                  <a:srgbClr val="C00000"/>
                </a:solidFill>
                <a:latin typeface="Comic Sans MS" pitchFamily="66" charset="0"/>
              </a:rPr>
              <a:t>слух и</a:t>
            </a:r>
            <a:r>
              <a:rPr lang="en-US" sz="3600" b="1" dirty="0" smtClean="0">
                <a:solidFill>
                  <a:srgbClr val="C00000"/>
                </a:solidFill>
                <a:latin typeface="Comic Sans MS" pitchFamily="66" charset="0"/>
              </a:rPr>
              <a:t> </a:t>
            </a:r>
            <a:r>
              <a:rPr lang="ru-RU" sz="3600" b="1" dirty="0" smtClean="0">
                <a:solidFill>
                  <a:srgbClr val="C00000"/>
                </a:solidFill>
                <a:latin typeface="Comic Sans MS" pitchFamily="66" charset="0"/>
              </a:rPr>
              <a:t>фонематическое восприятие</a:t>
            </a:r>
            <a:r>
              <a:rPr lang="en-US" sz="3600" b="1" dirty="0" smtClean="0">
                <a:solidFill>
                  <a:srgbClr val="C00000"/>
                </a:solidFill>
                <a:latin typeface="Comic Sans MS" pitchFamily="66" charset="0"/>
              </a:rPr>
              <a:t>;</a:t>
            </a:r>
            <a:endParaRPr lang="ru-RU" sz="3600" b="1" dirty="0" smtClean="0">
              <a:solidFill>
                <a:srgbClr val="C00000"/>
              </a:solidFill>
              <a:latin typeface="Comic Sans MS" pitchFamily="66" charset="0"/>
            </a:endParaRPr>
          </a:p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Comic Sans MS" pitchFamily="66" charset="0"/>
              </a:rPr>
              <a:t>речевое дыхание</a:t>
            </a:r>
            <a:r>
              <a:rPr lang="en-US" sz="3600" b="1" dirty="0" smtClean="0">
                <a:solidFill>
                  <a:srgbClr val="C00000"/>
                </a:solidFill>
                <a:latin typeface="Comic Sans MS" pitchFamily="66" charset="0"/>
              </a:rPr>
              <a:t>;</a:t>
            </a:r>
            <a:r>
              <a:rPr lang="ru-RU" sz="3600" b="1" dirty="0" smtClean="0">
                <a:solidFill>
                  <a:srgbClr val="C00000"/>
                </a:solidFill>
                <a:latin typeface="Comic Sans MS" pitchFamily="66" charset="0"/>
              </a:rPr>
              <a:t> моторика речевого аппарата, т.е. развитие органов речи</a:t>
            </a:r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.</a:t>
            </a:r>
            <a:endParaRPr lang="ru-RU" sz="3600" b="1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822529" y="6215082"/>
            <a:ext cx="6429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4</a:t>
            </a:r>
            <a:endParaRPr lang="ru-RU" sz="28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Рсич\Desktop\kuzovok-eto-gruppa-v-detskom-sadu-shablony-i-fony-dlya-oformleniya-25063-large 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358347" cy="7215166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00034" y="0"/>
            <a:ext cx="821537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8000"/>
                </a:solidFill>
                <a:latin typeface="Segoe Print" pitchFamily="2" charset="0"/>
              </a:rPr>
              <a:t>Развитие слухового восприятия</a:t>
            </a:r>
            <a:endParaRPr lang="ru-RU" sz="4000" b="1" dirty="0">
              <a:solidFill>
                <a:srgbClr val="008000"/>
              </a:solidFill>
              <a:latin typeface="Segoe Print" pitchFamily="2" charset="0"/>
            </a:endParaRPr>
          </a:p>
        </p:txBody>
      </p:sp>
      <p:sp>
        <p:nvSpPr>
          <p:cNvPr id="12289" name="Rectangle 1"/>
          <p:cNvSpPr>
            <a:spLocks noChangeArrowheads="1"/>
          </p:cNvSpPr>
          <p:nvPr/>
        </p:nvSpPr>
        <p:spPr bwMode="auto">
          <a:xfrm>
            <a:off x="0" y="1357298"/>
            <a:ext cx="9144000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воспитать умение внимательно слушать и узнавать звучание различных предметов, его направление;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различать звуки речи в словах;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отличать одни звуки от других, близких по акустическим и артикуляционным признакам;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улавливать на слух тонкости звукового оформления языка (громкость, скорость произношения и т.д.);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правильно пользоваться интонационными средствами выразительности;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сравнивать свою речь с речью окружающих;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контролировать с помощью слуха собственное речевое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высказывани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858280" y="6858000"/>
            <a:ext cx="571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5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Рсич\Desktop\kuzovok-eto-gruppa-v-detskom-sadu-shablony-i-fony-dlya-oformleniya-25063-large (1).jpg"/>
          <p:cNvPicPr>
            <a:picLocks noChangeAspect="1" noChangeArrowheads="1"/>
          </p:cNvPicPr>
          <p:nvPr/>
        </p:nvPicPr>
        <p:blipFill>
          <a:blip r:embed="rId2"/>
          <a:srcRect l="49618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Picture 2" descr="C:\Users\Рсич\Desktop\kuzovok-eto-gruppa-v-detskom-sadu-shablony-i-fony-dlya-oformleniya-25063-large (1).jpg"/>
          <p:cNvPicPr>
            <a:picLocks noChangeAspect="1" noChangeArrowheads="1"/>
          </p:cNvPicPr>
          <p:nvPr/>
        </p:nvPicPr>
        <p:blipFill>
          <a:blip r:embed="rId2"/>
          <a:srcRect l="93791" b="2222"/>
          <a:stretch>
            <a:fillRect/>
          </a:stretch>
        </p:blipFill>
        <p:spPr bwMode="auto">
          <a:xfrm>
            <a:off x="1" y="0"/>
            <a:ext cx="581028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428596" y="428604"/>
            <a:ext cx="800105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u="sng" dirty="0" smtClean="0">
                <a:solidFill>
                  <a:srgbClr val="7030A0"/>
                </a:solidFill>
                <a:latin typeface="Segoe Print" pitchFamily="2" charset="0"/>
              </a:rPr>
              <a:t>Воспитание</a:t>
            </a:r>
            <a:r>
              <a:rPr lang="ru-RU" b="1" u="sng" dirty="0" smtClean="0">
                <a:solidFill>
                  <a:srgbClr val="7030A0"/>
                </a:solidFill>
              </a:rPr>
              <a:t> </a:t>
            </a:r>
            <a:r>
              <a:rPr lang="en-US" b="1" u="sng" dirty="0" smtClean="0">
                <a:solidFill>
                  <a:srgbClr val="7030A0"/>
                </a:solidFill>
              </a:rPr>
              <a:t>   </a:t>
            </a:r>
            <a:r>
              <a:rPr lang="ru-RU" sz="4000" b="1" u="sng" dirty="0" smtClean="0">
                <a:solidFill>
                  <a:srgbClr val="7030A0"/>
                </a:solidFill>
                <a:latin typeface="Segoe Print" pitchFamily="2" charset="0"/>
              </a:rPr>
              <a:t>правильного речевого дыхания</a:t>
            </a:r>
            <a:endParaRPr lang="ru-RU" sz="4000" b="1" dirty="0">
              <a:solidFill>
                <a:srgbClr val="7030A0"/>
              </a:solidFill>
              <a:latin typeface="Segoe Print" pitchFamily="2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42910" y="1714488"/>
            <a:ext cx="8072494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Воспитание правильного диафрагмально-реберного </a:t>
            </a:r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дыханияпо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подражанию</a:t>
            </a:r>
            <a:endParaRPr lang="en-US" sz="36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закрепления диафрагмального типа дыхания</a:t>
            </a:r>
          </a:p>
          <a:p>
            <a:pPr>
              <a:buFont typeface="Wingdings" pitchFamily="2" charset="2"/>
              <a:buChar char="ü"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Формирование длительного и плавного речевого выдоха</a:t>
            </a:r>
            <a:endParaRPr lang="en-US" sz="36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429652" y="6488668"/>
            <a:ext cx="7143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6</a:t>
            </a:r>
            <a:endParaRPr lang="ru-RU" sz="24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Рсич\Desktop\foto3.png"/>
          <p:cNvPicPr>
            <a:picLocks noChangeAspect="1" noChangeArrowheads="1"/>
          </p:cNvPicPr>
          <p:nvPr/>
        </p:nvPicPr>
        <p:blipFill>
          <a:blip r:embed="rId2"/>
          <a:srcRect l="17969" t="14583" r="16406" b="20833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6" name="Picture 2" descr="C:\Users\Рсич\Desktop\картинки по ЗКречи\gruppovye-logopedicheskie-zanyatiya-v-detskom-sadu-programma-dlya-detey-3-5-let-54085-large.jpg"/>
          <p:cNvPicPr>
            <a:picLocks noChangeAspect="1" noChangeArrowheads="1"/>
          </p:cNvPicPr>
          <p:nvPr/>
        </p:nvPicPr>
        <p:blipFill>
          <a:blip r:embed="rId3"/>
          <a:srcRect l="20000" t="50000" r="23000" b="20254"/>
          <a:stretch>
            <a:fillRect/>
          </a:stretch>
        </p:blipFill>
        <p:spPr bwMode="auto">
          <a:xfrm>
            <a:off x="6500826" y="4857736"/>
            <a:ext cx="2643174" cy="200026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0" y="1"/>
            <a:ext cx="8643966" cy="13234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u="sng" dirty="0" smtClean="0">
                <a:solidFill>
                  <a:srgbClr val="990000"/>
                </a:solidFill>
                <a:latin typeface="Segoe Print" pitchFamily="2" charset="0"/>
              </a:rPr>
              <a:t>Укрепление и развитие артикуляционного аппарата</a:t>
            </a:r>
            <a:endParaRPr lang="ru-RU" sz="4000" b="1" dirty="0">
              <a:solidFill>
                <a:srgbClr val="990000"/>
              </a:solidFill>
              <a:latin typeface="Segoe Print" pitchFamily="2" charset="0"/>
            </a:endParaRPr>
          </a:p>
        </p:txBody>
      </p:sp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428596" y="1285860"/>
            <a:ext cx="8429684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Развитию моторики артикуляционного аппарата служат различные игры на звукопроизношение: "Кто как кричит?", "Что звучит?", "Чей домик?" и др.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Используются звукоподражания шуму ветра, рокоту самолета, карканью вороны, жужжанию жука, цоканью копыт лошади и др.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</a:pPr>
            <a:r>
              <a:rPr lang="ru-RU" sz="2800" b="1" dirty="0" smtClean="0"/>
              <a:t>  В индивидуальной работе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/>
              <a:t>используется артикуляционная гимнастика.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572528" y="6500834"/>
            <a:ext cx="5714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7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Рсич\Desktop\kuzovok-eto-gruppa-v-detskom-sadu-shablony-i-fony-dlya-oformleniya-25063-large (1).jpg"/>
          <p:cNvPicPr>
            <a:picLocks noChangeAspect="1" noChangeArrowheads="1"/>
          </p:cNvPicPr>
          <p:nvPr/>
        </p:nvPicPr>
        <p:blipFill>
          <a:blip r:embed="rId2"/>
          <a:srcRect l="49618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2" descr="C:\Users\Рсич\Desktop\kuzovok-eto-gruppa-v-detskom-sadu-shablony-i-fony-dlya-oformleniya-25063-large (1).jpg"/>
          <p:cNvPicPr>
            <a:picLocks noChangeAspect="1" noChangeArrowheads="1"/>
          </p:cNvPicPr>
          <p:nvPr/>
        </p:nvPicPr>
        <p:blipFill>
          <a:blip r:embed="rId2"/>
          <a:srcRect l="93791" b="2222"/>
          <a:stretch>
            <a:fillRect/>
          </a:stretch>
        </p:blipFill>
        <p:spPr bwMode="auto">
          <a:xfrm>
            <a:off x="1" y="0"/>
            <a:ext cx="581028" cy="6858000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0" y="285729"/>
            <a:ext cx="942978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400" b="1" i="1" dirty="0" smtClean="0">
                <a:solidFill>
                  <a:srgbClr val="990000"/>
                </a:solidFill>
                <a:latin typeface="Segoe Script" pitchFamily="34" charset="0"/>
              </a:rPr>
              <a:t>АРТИКУЛЯЦИОННАЯ ГИМНАСТИКА </a:t>
            </a:r>
          </a:p>
          <a:p>
            <a:pPr lvl="0"/>
            <a:r>
              <a:rPr lang="ru-RU" sz="2000" b="1" i="1" dirty="0" smtClean="0">
                <a:solidFill>
                  <a:srgbClr val="990000"/>
                </a:solidFill>
                <a:latin typeface="Segoe Script" pitchFamily="34" charset="0"/>
              </a:rPr>
              <a:t>помогает речевым органам стать сильными и послушными.</a:t>
            </a:r>
            <a:endParaRPr lang="ru-RU" sz="2000" b="1" dirty="0">
              <a:solidFill>
                <a:srgbClr val="990000"/>
              </a:solidFill>
              <a:latin typeface="Segoe Script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0" y="5500703"/>
            <a:ext cx="9144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990000"/>
                </a:solidFill>
                <a:latin typeface="Segoe Script" pitchFamily="34" charset="0"/>
              </a:rPr>
              <a:t>Лучше всего выполнять упражнения перед зеркалом, чтобы малыш мог видеть, как двигается его язык </a:t>
            </a:r>
            <a:endParaRPr lang="ru-RU" sz="2400" b="1" dirty="0">
              <a:solidFill>
                <a:srgbClr val="990000"/>
              </a:solidFill>
              <a:latin typeface="Segoe Script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0" y="4714885"/>
            <a:ext cx="9144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990000"/>
                </a:solidFill>
                <a:latin typeface="Segoe Script" pitchFamily="34" charset="0"/>
              </a:rPr>
              <a:t>Занятия </a:t>
            </a:r>
            <a:r>
              <a:rPr lang="ru-RU" sz="2400" b="1" dirty="0" smtClean="0">
                <a:solidFill>
                  <a:srgbClr val="990000"/>
                </a:solidFill>
                <a:latin typeface="Segoe Script" pitchFamily="34" charset="0"/>
              </a:rPr>
              <a:t>необходимо проводить в легкой игровой форме, которая </a:t>
            </a:r>
            <a:r>
              <a:rPr lang="ru-RU" sz="2400" b="1" i="1" dirty="0" smtClean="0">
                <a:solidFill>
                  <a:srgbClr val="990000"/>
                </a:solidFill>
                <a:latin typeface="Segoe Script" pitchFamily="34" charset="0"/>
              </a:rPr>
              <a:t>не нагружает малыша.</a:t>
            </a:r>
            <a:endParaRPr lang="ru-RU" sz="2400" dirty="0">
              <a:solidFill>
                <a:srgbClr val="990000"/>
              </a:solidFill>
              <a:latin typeface="Segoe Script" pitchFamily="34" charset="0"/>
            </a:endParaRPr>
          </a:p>
        </p:txBody>
      </p:sp>
      <p:sp>
        <p:nvSpPr>
          <p:cNvPr id="15" name="Блок-схема: перфолента 14"/>
          <p:cNvSpPr/>
          <p:nvPr/>
        </p:nvSpPr>
        <p:spPr>
          <a:xfrm>
            <a:off x="214283" y="1285860"/>
            <a:ext cx="4429156" cy="3429024"/>
          </a:xfrm>
          <a:prstGeom prst="flowChartPunchedTap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000" b="1" i="1" dirty="0" smtClean="0"/>
              <a:t>Упражнение " УЛЫБКА - ТРУБОЧКА"</a:t>
            </a:r>
            <a:br>
              <a:rPr lang="ru-RU" sz="2000" b="1" i="1" dirty="0" smtClean="0"/>
            </a:br>
            <a:r>
              <a:rPr lang="ru-RU" sz="2000" b="1" i="1" dirty="0" smtClean="0"/>
              <a:t>Cначала улыбаемся (ротик, как у лягушечки), а потом вытягиваем губки вперед (как у слоника). Чередовать эти движения 5-6 раз.</a:t>
            </a:r>
            <a:r>
              <a:rPr lang="ru-RU" sz="2000" b="1" dirty="0" smtClean="0"/>
              <a:t> </a:t>
            </a:r>
            <a:endParaRPr lang="ru-RU" sz="2000" dirty="0"/>
          </a:p>
        </p:txBody>
      </p:sp>
      <p:sp>
        <p:nvSpPr>
          <p:cNvPr id="19" name="Блок-схема: перфолента 18"/>
          <p:cNvSpPr/>
          <p:nvPr/>
        </p:nvSpPr>
        <p:spPr>
          <a:xfrm flipH="1">
            <a:off x="4795839" y="1214423"/>
            <a:ext cx="4133880" cy="3509986"/>
          </a:xfrm>
          <a:prstGeom prst="flowChartPunchedTap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ru-RU" sz="2000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4857752" y="1785926"/>
            <a:ext cx="400052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 smtClean="0"/>
              <a:t>Упражнение "Лошадка"</a:t>
            </a:r>
            <a:br>
              <a:rPr lang="ru-RU" sz="2000" b="1" i="1" dirty="0" smtClean="0"/>
            </a:br>
            <a:r>
              <a:rPr lang="ru-RU" sz="2000" b="1" i="1" dirty="0" smtClean="0"/>
              <a:t>Это упражнение советую делать почаще, оно помогает усвоению трудного звука Р.</a:t>
            </a:r>
            <a:br>
              <a:rPr lang="ru-RU" sz="2000" b="1" i="1" dirty="0" smtClean="0"/>
            </a:br>
            <a:r>
              <a:rPr lang="ru-RU" sz="2000" b="1" i="1" dirty="0" smtClean="0"/>
              <a:t>Щелкать язычком, присасывая его к небу. Следить, чтобы звук был четким, не хлюпающим. </a:t>
            </a:r>
          </a:p>
          <a:p>
            <a:pPr algn="r"/>
            <a:r>
              <a:rPr lang="ru-RU" sz="2000" b="1" i="1" dirty="0" smtClean="0"/>
              <a:t>Лошадка скачет...</a:t>
            </a:r>
            <a:r>
              <a:rPr lang="ru-RU" sz="2000" dirty="0" smtClean="0"/>
              <a:t> </a:t>
            </a:r>
            <a:endParaRPr lang="ru-RU" sz="2000" dirty="0"/>
          </a:p>
        </p:txBody>
      </p:sp>
      <p:sp>
        <p:nvSpPr>
          <p:cNvPr id="12" name="TextBox 11"/>
          <p:cNvSpPr txBox="1"/>
          <p:nvPr/>
        </p:nvSpPr>
        <p:spPr>
          <a:xfrm>
            <a:off x="8572528" y="6429396"/>
            <a:ext cx="5714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8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Рсич\Desktop\kuzovok-eto-gruppa-v-detskom-sadu-shablony-i-fony-dlya-oformleniya-25063-large (1).jpg"/>
          <p:cNvPicPr>
            <a:picLocks noChangeAspect="1" noChangeArrowheads="1"/>
          </p:cNvPicPr>
          <p:nvPr/>
        </p:nvPicPr>
        <p:blipFill>
          <a:blip r:embed="rId3"/>
          <a:srcRect l="49618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Облако 4"/>
          <p:cNvSpPr/>
          <p:nvPr/>
        </p:nvSpPr>
        <p:spPr>
          <a:xfrm>
            <a:off x="571472" y="285728"/>
            <a:ext cx="7643866" cy="2000264"/>
          </a:xfrm>
          <a:prstGeom prst="cloud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  <a:effectLst>
            <a:glow rad="139700">
              <a:schemeClr val="accent1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800" b="1" dirty="0" smtClean="0">
              <a:solidFill>
                <a:srgbClr val="24390F"/>
              </a:solidFill>
              <a:latin typeface="Segoe Print" pitchFamily="2" charset="0"/>
            </a:endParaRPr>
          </a:p>
          <a:p>
            <a:pPr algn="ctr"/>
            <a:r>
              <a:rPr lang="ru-RU" sz="2800" b="1" dirty="0" smtClean="0">
                <a:solidFill>
                  <a:srgbClr val="24390F"/>
                </a:solidFill>
                <a:latin typeface="Segoe Print" pitchFamily="2" charset="0"/>
              </a:rPr>
              <a:t>Формирование звуковой культуры речи в работе педагога</a:t>
            </a:r>
          </a:p>
          <a:p>
            <a:pPr algn="ctr"/>
            <a:endParaRPr lang="ru-RU" dirty="0"/>
          </a:p>
        </p:txBody>
      </p:sp>
      <p:sp>
        <p:nvSpPr>
          <p:cNvPr id="6" name="Капля 5"/>
          <p:cNvSpPr/>
          <p:nvPr/>
        </p:nvSpPr>
        <p:spPr>
          <a:xfrm rot="18896751">
            <a:off x="2450174" y="3392394"/>
            <a:ext cx="1671467" cy="1359096"/>
          </a:xfrm>
          <a:prstGeom prst="teardrop">
            <a:avLst>
              <a:gd name="adj" fmla="val 173609"/>
            </a:avLst>
          </a:prstGeom>
          <a:effectLst>
            <a:glow rad="139700">
              <a:schemeClr val="accent1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Капля 6"/>
          <p:cNvSpPr/>
          <p:nvPr/>
        </p:nvSpPr>
        <p:spPr>
          <a:xfrm rot="20407809">
            <a:off x="5146206" y="4048706"/>
            <a:ext cx="1428760" cy="1273840"/>
          </a:xfrm>
          <a:prstGeom prst="teardrop">
            <a:avLst>
              <a:gd name="adj" fmla="val 130896"/>
            </a:avLst>
          </a:prstGeom>
          <a:effectLst>
            <a:glow rad="139700">
              <a:schemeClr val="accent1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Капля 9"/>
          <p:cNvSpPr/>
          <p:nvPr/>
        </p:nvSpPr>
        <p:spPr>
          <a:xfrm rot="18896751">
            <a:off x="573556" y="2482970"/>
            <a:ext cx="1567327" cy="1463434"/>
          </a:xfrm>
          <a:prstGeom prst="teardrop">
            <a:avLst>
              <a:gd name="adj" fmla="val 162205"/>
            </a:avLst>
          </a:prstGeom>
          <a:ln/>
          <a:effectLst>
            <a:glow rad="139700">
              <a:schemeClr val="accent1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" name="Капля 11"/>
          <p:cNvSpPr/>
          <p:nvPr/>
        </p:nvSpPr>
        <p:spPr>
          <a:xfrm rot="19443349">
            <a:off x="5766913" y="5377143"/>
            <a:ext cx="1428760" cy="1143008"/>
          </a:xfrm>
          <a:prstGeom prst="teardrop">
            <a:avLst>
              <a:gd name="adj" fmla="val 168329"/>
            </a:avLst>
          </a:prstGeom>
          <a:effectLst>
            <a:glow rad="139700">
              <a:schemeClr val="accent1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" name="Капля 12"/>
          <p:cNvSpPr/>
          <p:nvPr/>
        </p:nvSpPr>
        <p:spPr>
          <a:xfrm rot="17989066">
            <a:off x="7052797" y="4552667"/>
            <a:ext cx="1428760" cy="1143008"/>
          </a:xfrm>
          <a:prstGeom prst="teardrop">
            <a:avLst>
              <a:gd name="adj" fmla="val 130896"/>
            </a:avLst>
          </a:prstGeom>
          <a:effectLst>
            <a:glow rad="139700">
              <a:schemeClr val="accent1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642910" y="2571744"/>
            <a:ext cx="14287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Входит 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 содержание занятий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571736" y="3714752"/>
            <a:ext cx="135732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Музыкальные занятия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Капля 16"/>
          <p:cNvSpPr/>
          <p:nvPr/>
        </p:nvSpPr>
        <p:spPr>
          <a:xfrm rot="17280895">
            <a:off x="6364176" y="2354687"/>
            <a:ext cx="1807207" cy="1528837"/>
          </a:xfrm>
          <a:prstGeom prst="teardrop">
            <a:avLst>
              <a:gd name="adj" fmla="val 159044"/>
            </a:avLst>
          </a:prstGeom>
          <a:effectLst>
            <a:glow rad="139700">
              <a:schemeClr val="accent1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0" name="TextBox 19"/>
          <p:cNvSpPr txBox="1"/>
          <p:nvPr/>
        </p:nvSpPr>
        <p:spPr>
          <a:xfrm>
            <a:off x="6643702" y="2643182"/>
            <a:ext cx="12858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Входит в  режимные моменты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072066" y="4143380"/>
            <a:ext cx="150019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утренняя речевая гимнастика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929322" y="5643578"/>
            <a:ext cx="1214446" cy="369332"/>
          </a:xfrm>
          <a:prstGeom prst="rect">
            <a:avLst/>
          </a:prstGeom>
          <a:noFill/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прогулки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143768" y="4572008"/>
            <a:ext cx="12858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 вечернии часы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143868" y="6488668"/>
            <a:ext cx="2000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8501090" y="6215082"/>
            <a:ext cx="6429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9</a:t>
            </a: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2188</TotalTime>
  <Words>817</Words>
  <Application>Microsoft Office PowerPoint</Application>
  <PresentationFormat>Экран (4:3)</PresentationFormat>
  <Paragraphs>127</Paragraphs>
  <Slides>19</Slides>
  <Notes>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РУСИЧ</dc:creator>
  <cp:lastModifiedBy>РУСИЧ</cp:lastModifiedBy>
  <cp:revision>231</cp:revision>
  <dcterms:created xsi:type="dcterms:W3CDTF">2017-02-27T19:10:55Z</dcterms:created>
  <dcterms:modified xsi:type="dcterms:W3CDTF">2017-03-21T00:25:10Z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2043124</vt:lpwstr>
  </property>
  <property fmtid="{D5CDD505-2E9C-101B-9397-08002B2CF9AE}" name="NXPowerLiteSettings" pid="3">
    <vt:lpwstr>C7000400038000</vt:lpwstr>
  </property>
  <property fmtid="{D5CDD505-2E9C-101B-9397-08002B2CF9AE}" name="NXPowerLiteVersion" pid="4">
    <vt:lpwstr>S9.0.1</vt:lpwstr>
  </property>
</Properties>
</file>