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0" r:id="rId3"/>
    <p:sldId id="285" r:id="rId4"/>
    <p:sldId id="272" r:id="rId5"/>
    <p:sldId id="274" r:id="rId6"/>
    <p:sldId id="279" r:id="rId7"/>
    <p:sldId id="263" r:id="rId8"/>
    <p:sldId id="286" r:id="rId9"/>
    <p:sldId id="287" r:id="rId10"/>
    <p:sldId id="288" r:id="rId11"/>
    <p:sldId id="289" r:id="rId12"/>
    <p:sldId id="290" r:id="rId13"/>
    <p:sldId id="291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33CC"/>
    <a:srgbClr val="009900"/>
    <a:srgbClr val="008000"/>
    <a:srgbClr val="CCFF99"/>
    <a:srgbClr val="7F18F0"/>
    <a:srgbClr val="7BE7FD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31" autoAdjust="0"/>
  </p:normalViewPr>
  <p:slideViewPr>
    <p:cSldViewPr>
      <p:cViewPr varScale="1">
        <p:scale>
          <a:sx n="70" d="100"/>
          <a:sy n="70" d="100"/>
        </p:scale>
        <p:origin x="1738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B5F74-B534-40F6-94C5-DA40A27E058C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25B7-8E5E-4790-A72D-22E818FE0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1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82331-9727-403D-A9A3-49671FDD9C74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9247-5D46-4453-AE59-69FED977A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00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B563C-DBCA-490D-81EE-16BBB435EB4C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A969-0FA3-47C3-98EB-F489EE708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17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C3DC3-EB4E-4BB6-9FC2-B5586B20A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548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10B0C-116B-41FD-9687-1C52E9AE234F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3239-7120-4F16-8CB2-EED5F3642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20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2F3E-0353-4A37-A7B6-21B62419DC6D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AFEA0-3464-4248-ADEB-C7AF6CC2B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8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DAB83-6980-449F-869A-BA87C523F2F7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C838-8BB3-4705-A7A3-BFB1ED248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67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B5D02-EAC5-4D05-BA35-34A1A16A9EC1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A9F39-F268-4A29-8D87-E6C6C5D5C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932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EA401-8B75-44BA-80B0-C4B6CD7314FC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88048-335C-4C97-AA38-E615662C1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097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C4345-3C2E-4C3E-B084-05F42F2FD807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24D3-AD78-4D56-B53F-D4A5A62AA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4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959C-835E-4D74-97BF-63827B930906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D420-1A5E-46E1-B44F-B1F6FB44F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8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75030-8159-44AF-AA1F-ADB849889E1F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B1027-0411-4B29-9A87-5C1EC9367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92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E145CF-8BB3-4358-ACA0-1856EE16ECD0}" type="datetimeFigureOut">
              <a:rPr lang="ru-RU"/>
              <a:pPr>
                <a:defRPr/>
              </a:pPr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D3FF3C6-E2BF-44A5-9393-ED2CE9FA0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39750" y="765175"/>
            <a:ext cx="7918450" cy="2835275"/>
          </a:xfrm>
        </p:spPr>
        <p:txBody>
          <a:bodyPr/>
          <a:lstStyle/>
          <a:p>
            <a:r>
              <a:rPr lang="ru-RU" b="1" i="1" smtClean="0">
                <a:latin typeface="Georgia" panose="02040502050405020303" pitchFamily="18" charset="0"/>
              </a:rPr>
              <a:t>«Использование проектирования в школе и в детском саду»</a:t>
            </a:r>
            <a:br>
              <a:rPr lang="ru-RU" b="1" i="1" smtClean="0">
                <a:latin typeface="Georgia" panose="02040502050405020303" pitchFamily="18" charset="0"/>
              </a:rPr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>
                <a:solidFill>
                  <a:srgbClr val="4D1854"/>
                </a:solidFill>
              </a:rPr>
              <a:t>Подготовила: </a:t>
            </a:r>
            <a:r>
              <a:rPr lang="ru-RU" sz="2400" dirty="0" err="1">
                <a:solidFill>
                  <a:srgbClr val="4D1854"/>
                </a:solidFill>
              </a:rPr>
              <a:t>Стоян</a:t>
            </a:r>
            <a:r>
              <a:rPr lang="ru-RU" sz="2400" dirty="0">
                <a:solidFill>
                  <a:srgbClr val="4D1854"/>
                </a:solidFill>
              </a:rPr>
              <a:t> Ольга Петровна,</a:t>
            </a:r>
          </a:p>
          <a:p>
            <a:pPr algn="r" eaLnBrk="1" hangingPunct="1">
              <a:defRPr/>
            </a:pPr>
            <a:r>
              <a:rPr lang="ru-RU" sz="2400" dirty="0">
                <a:solidFill>
                  <a:srgbClr val="4D1854"/>
                </a:solidFill>
              </a:rPr>
              <a:t>воспитатель, МБДОУ «Детский сад №51» г. Воронеж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F18F0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Oval 4"/>
          <p:cNvSpPr>
            <a:spLocks noChangeArrowheads="1"/>
          </p:cNvSpPr>
          <p:nvPr/>
        </p:nvSpPr>
        <p:spPr bwMode="auto">
          <a:xfrm>
            <a:off x="3059113" y="2420938"/>
            <a:ext cx="2951162" cy="2232025"/>
          </a:xfrm>
          <a:prstGeom prst="ellipse">
            <a:avLst/>
          </a:prstGeom>
          <a:solidFill>
            <a:srgbClr val="76F7F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latin typeface="Arial" panose="020B0604020202020204" pitchFamily="34" charset="0"/>
              </a:rPr>
              <a:t>Эстетическое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latin typeface="Arial" panose="020B0604020202020204" pitchFamily="34" charset="0"/>
              </a:rPr>
              <a:t> развитие</a:t>
            </a:r>
          </a:p>
        </p:txBody>
      </p:sp>
      <p:sp>
        <p:nvSpPr>
          <p:cNvPr id="82949" name="Oval 5"/>
          <p:cNvSpPr>
            <a:spLocks noChangeArrowheads="1"/>
          </p:cNvSpPr>
          <p:nvPr/>
        </p:nvSpPr>
        <p:spPr bwMode="auto">
          <a:xfrm rot="2119992">
            <a:off x="250825" y="908050"/>
            <a:ext cx="3068638" cy="1800225"/>
          </a:xfrm>
          <a:prstGeom prst="ellipse">
            <a:avLst/>
          </a:prstGeom>
          <a:solidFill>
            <a:srgbClr val="1DE1A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119157"/>
                </a:solidFill>
                <a:latin typeface="Arial" panose="020B0604020202020204" pitchFamily="34" charset="0"/>
              </a:rPr>
              <a:t>Изодеятельность</a:t>
            </a:r>
          </a:p>
        </p:txBody>
      </p:sp>
      <p:sp>
        <p:nvSpPr>
          <p:cNvPr id="82950" name="Oval 6"/>
          <p:cNvSpPr>
            <a:spLocks noChangeArrowheads="1"/>
          </p:cNvSpPr>
          <p:nvPr/>
        </p:nvSpPr>
        <p:spPr bwMode="auto">
          <a:xfrm rot="-2186585">
            <a:off x="250825" y="4365625"/>
            <a:ext cx="3259138" cy="1768475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>
                <a:solidFill>
                  <a:srgbClr val="C22E06"/>
                </a:solidFill>
                <a:latin typeface="Arial" panose="020B0604020202020204" pitchFamily="34" charset="0"/>
              </a:rPr>
              <a:t>Музыка</a:t>
            </a:r>
          </a:p>
        </p:txBody>
      </p:sp>
      <p:sp>
        <p:nvSpPr>
          <p:cNvPr id="82951" name="Oval 7"/>
          <p:cNvSpPr>
            <a:spLocks noChangeArrowheads="1"/>
          </p:cNvSpPr>
          <p:nvPr/>
        </p:nvSpPr>
        <p:spPr bwMode="auto">
          <a:xfrm rot="-1880232">
            <a:off x="5651500" y="908050"/>
            <a:ext cx="3271838" cy="1943100"/>
          </a:xfrm>
          <a:prstGeom prst="ellipse">
            <a:avLst/>
          </a:prstGeom>
          <a:solidFill>
            <a:srgbClr val="F09AD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A82A6C"/>
                </a:solidFill>
                <a:latin typeface="Arial" panose="020B0604020202020204" pitchFamily="34" charset="0"/>
              </a:rPr>
              <a:t>Художественная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A82A6C"/>
                </a:solidFill>
                <a:latin typeface="Arial" panose="020B0604020202020204" pitchFamily="34" charset="0"/>
              </a:rPr>
              <a:t> литература</a:t>
            </a:r>
          </a:p>
        </p:txBody>
      </p:sp>
      <p:sp>
        <p:nvSpPr>
          <p:cNvPr id="82952" name="Oval 8"/>
          <p:cNvSpPr>
            <a:spLocks noChangeArrowheads="1"/>
          </p:cNvSpPr>
          <p:nvPr/>
        </p:nvSpPr>
        <p:spPr bwMode="auto">
          <a:xfrm rot="1763340">
            <a:off x="5651500" y="4365625"/>
            <a:ext cx="3216275" cy="1792288"/>
          </a:xfrm>
          <a:prstGeom prst="ellipse">
            <a:avLst/>
          </a:prstGeom>
          <a:solidFill>
            <a:srgbClr val="B58EEE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>
                <a:solidFill>
                  <a:srgbClr val="7427B3"/>
                </a:solidFill>
                <a:latin typeface="Arial" panose="020B0604020202020204" pitchFamily="34" charset="0"/>
              </a:rPr>
              <a:t>Театр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Oval 4"/>
          <p:cNvSpPr>
            <a:spLocks noChangeArrowheads="1"/>
          </p:cNvSpPr>
          <p:nvPr/>
        </p:nvSpPr>
        <p:spPr bwMode="auto">
          <a:xfrm>
            <a:off x="4643438" y="3573463"/>
            <a:ext cx="3024187" cy="2663825"/>
          </a:xfrm>
          <a:prstGeom prst="ellipse">
            <a:avLst/>
          </a:prstGeom>
          <a:solidFill>
            <a:srgbClr val="E12F5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</a:rPr>
              <a:t>Физическое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</a:rPr>
              <a:t>развитие</a:t>
            </a:r>
          </a:p>
        </p:txBody>
      </p:sp>
      <p:sp>
        <p:nvSpPr>
          <p:cNvPr id="83973" name="Oval 5"/>
          <p:cNvSpPr>
            <a:spLocks noChangeArrowheads="1"/>
          </p:cNvSpPr>
          <p:nvPr/>
        </p:nvSpPr>
        <p:spPr bwMode="auto">
          <a:xfrm rot="2391446">
            <a:off x="1779588" y="1581150"/>
            <a:ext cx="3168650" cy="1800225"/>
          </a:xfrm>
          <a:prstGeom prst="ellipse">
            <a:avLst/>
          </a:prstGeom>
          <a:solidFill>
            <a:srgbClr val="5BF3F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6D4DE3"/>
                </a:solidFill>
                <a:latin typeface="Arial" panose="020B0604020202020204" pitchFamily="34" charset="0"/>
              </a:rPr>
              <a:t>Здоровье</a:t>
            </a:r>
          </a:p>
        </p:txBody>
      </p:sp>
      <p:sp>
        <p:nvSpPr>
          <p:cNvPr id="83974" name="Oval 6"/>
          <p:cNvSpPr>
            <a:spLocks noChangeArrowheads="1"/>
          </p:cNvSpPr>
          <p:nvPr/>
        </p:nvSpPr>
        <p:spPr bwMode="auto">
          <a:xfrm rot="-711437">
            <a:off x="827088" y="4581525"/>
            <a:ext cx="3240087" cy="1738313"/>
          </a:xfrm>
          <a:prstGeom prst="ellipse">
            <a:avLst/>
          </a:prstGeom>
          <a:solidFill>
            <a:srgbClr val="92F25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208A18"/>
                </a:solidFill>
                <a:latin typeface="Arial" panose="020B0604020202020204" pitchFamily="34" charset="0"/>
              </a:rPr>
              <a:t>Движения</a:t>
            </a:r>
          </a:p>
        </p:txBody>
      </p:sp>
      <p:sp>
        <p:nvSpPr>
          <p:cNvPr id="83975" name="Oval 7"/>
          <p:cNvSpPr>
            <a:spLocks noChangeArrowheads="1"/>
          </p:cNvSpPr>
          <p:nvPr/>
        </p:nvSpPr>
        <p:spPr bwMode="auto">
          <a:xfrm rot="-4387346">
            <a:off x="5436394" y="1051719"/>
            <a:ext cx="2808288" cy="1657350"/>
          </a:xfrm>
          <a:prstGeom prst="ellipse">
            <a:avLst/>
          </a:prstGeom>
          <a:solidFill>
            <a:srgbClr val="EDEA6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C49112"/>
                </a:solidFill>
                <a:latin typeface="Arial" panose="020B0604020202020204" pitchFamily="34" charset="0"/>
              </a:rPr>
              <a:t>ОБЖ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Oval 4"/>
          <p:cNvSpPr>
            <a:spLocks noChangeArrowheads="1"/>
          </p:cNvSpPr>
          <p:nvPr/>
        </p:nvSpPr>
        <p:spPr bwMode="auto">
          <a:xfrm>
            <a:off x="4427538" y="3500438"/>
            <a:ext cx="3313112" cy="25193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33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208A18"/>
                </a:solidFill>
                <a:latin typeface="Arial" panose="020B0604020202020204" pitchFamily="34" charset="0"/>
              </a:rPr>
              <a:t>Социальное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208A18"/>
                </a:solidFill>
                <a:latin typeface="Arial" panose="020B0604020202020204" pitchFamily="34" charset="0"/>
              </a:rPr>
              <a:t>развитие</a:t>
            </a:r>
          </a:p>
        </p:txBody>
      </p:sp>
      <p:sp>
        <p:nvSpPr>
          <p:cNvPr id="84997" name="Oval 5"/>
          <p:cNvSpPr>
            <a:spLocks noChangeArrowheads="1"/>
          </p:cNvSpPr>
          <p:nvPr/>
        </p:nvSpPr>
        <p:spPr bwMode="auto">
          <a:xfrm rot="2630847">
            <a:off x="1908175" y="1196975"/>
            <a:ext cx="3529013" cy="2016125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6D4DE3"/>
                </a:solidFill>
                <a:latin typeface="Arial" panose="020B0604020202020204" pitchFamily="34" charset="0"/>
              </a:rPr>
              <a:t>Общение</a:t>
            </a:r>
          </a:p>
        </p:txBody>
      </p:sp>
      <p:sp>
        <p:nvSpPr>
          <p:cNvPr id="84998" name="Oval 6"/>
          <p:cNvSpPr>
            <a:spLocks noChangeArrowheads="1"/>
          </p:cNvSpPr>
          <p:nvPr/>
        </p:nvSpPr>
        <p:spPr bwMode="auto">
          <a:xfrm>
            <a:off x="323850" y="4149725"/>
            <a:ext cx="3671888" cy="2159000"/>
          </a:xfrm>
          <a:prstGeom prst="ellipse">
            <a:avLst/>
          </a:prstGeom>
          <a:solidFill>
            <a:srgbClr val="CC99FF"/>
          </a:solidFill>
          <a:ln w="9525">
            <a:solidFill>
              <a:srgbClr val="8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6D4DE3"/>
                </a:solidFill>
                <a:latin typeface="Arial" panose="020B0604020202020204" pitchFamily="34" charset="0"/>
              </a:rPr>
              <a:t>Нормы и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6D4DE3"/>
                </a:solidFill>
                <a:latin typeface="Arial" panose="020B0604020202020204" pitchFamily="34" charset="0"/>
              </a:rPr>
              <a:t>правила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6D4DE3"/>
                </a:solidFill>
                <a:latin typeface="Arial" panose="020B0604020202020204" pitchFamily="34" charset="0"/>
              </a:rPr>
              <a:t> поведения</a:t>
            </a:r>
          </a:p>
        </p:txBody>
      </p:sp>
      <p:sp>
        <p:nvSpPr>
          <p:cNvPr id="84999" name="Oval 7"/>
          <p:cNvSpPr>
            <a:spLocks noChangeArrowheads="1"/>
          </p:cNvSpPr>
          <p:nvPr/>
        </p:nvSpPr>
        <p:spPr bwMode="auto">
          <a:xfrm rot="-3431103">
            <a:off x="5898357" y="1040606"/>
            <a:ext cx="3117850" cy="19764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E12F55"/>
                </a:solidFill>
                <a:latin typeface="Arial" panose="020B0604020202020204" pitchFamily="34" charset="0"/>
              </a:rPr>
              <a:t>Эмоции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E12F55"/>
                </a:solidFill>
                <a:latin typeface="Arial" panose="020B0604020202020204" pitchFamily="34" charset="0"/>
              </a:rPr>
              <a:t>и чувства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 flipH="1">
            <a:off x="1403350" y="1773238"/>
            <a:ext cx="6192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6000" b="1">
                <a:latin typeface="Arial" panose="020B0604020202020204" pitchFamily="34" charset="0"/>
              </a:rPr>
              <a:t>СПАСИБО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1550988"/>
            <a:ext cx="91440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758825" y="266700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466725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4101" name="Прямоугольник 1"/>
          <p:cNvSpPr>
            <a:spLocks noChangeArrowheads="1"/>
          </p:cNvSpPr>
          <p:nvPr/>
        </p:nvSpPr>
        <p:spPr bwMode="auto">
          <a:xfrm>
            <a:off x="649288" y="692150"/>
            <a:ext cx="7845425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  -         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технология, стержнем которой является самостоятельная деятельность детей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(исследовательская, познавательная, продуктивная), в процессе которой ребенок познает окружающий мир и воплощает новые знания в реальные продукты.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-379413" y="1436688"/>
            <a:ext cx="9144001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79413" y="2552700"/>
            <a:ext cx="91440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-379413" y="4552950"/>
            <a:ext cx="9144001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5125" name="AutoShape 12"/>
          <p:cNvSpPr>
            <a:spLocks noChangeArrowheads="1"/>
          </p:cNvSpPr>
          <p:nvPr/>
        </p:nvSpPr>
        <p:spPr bwMode="auto">
          <a:xfrm>
            <a:off x="-150813" y="571500"/>
            <a:ext cx="6400801" cy="39624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800" b="1" i="1">
                <a:solidFill>
                  <a:srgbClr val="800000"/>
                </a:solidFill>
                <a:latin typeface="Georgia" panose="02040502050405020303" pitchFamily="18" charset="0"/>
              </a:rPr>
              <a:t>Виды проектов: </a:t>
            </a:r>
          </a:p>
        </p:txBody>
      </p:sp>
      <p:sp>
        <p:nvSpPr>
          <p:cNvPr id="5126" name="AutoShape 13"/>
          <p:cNvSpPr>
            <a:spLocks noChangeArrowheads="1"/>
          </p:cNvSpPr>
          <p:nvPr/>
        </p:nvSpPr>
        <p:spPr bwMode="auto">
          <a:xfrm>
            <a:off x="4344988" y="342900"/>
            <a:ext cx="3276600" cy="1905000"/>
          </a:xfrm>
          <a:prstGeom prst="flowChartDecision">
            <a:avLst/>
          </a:prstGeom>
          <a:gradFill rotWithShape="0">
            <a:gsLst>
              <a:gs pos="0">
                <a:schemeClr val="bg1"/>
              </a:gs>
              <a:gs pos="100000">
                <a:srgbClr val="FF006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творческие</a:t>
            </a:r>
          </a:p>
        </p:txBody>
      </p:sp>
      <p:sp>
        <p:nvSpPr>
          <p:cNvPr id="5127" name="AutoShape 14"/>
          <p:cNvSpPr>
            <a:spLocks noChangeArrowheads="1"/>
          </p:cNvSpPr>
          <p:nvPr/>
        </p:nvSpPr>
        <p:spPr bwMode="auto">
          <a:xfrm>
            <a:off x="4878388" y="1562100"/>
            <a:ext cx="3657600" cy="2286000"/>
          </a:xfrm>
          <a:prstGeom prst="flowChartDecision">
            <a:avLst/>
          </a:prstGeom>
          <a:gradFill rotWithShape="0">
            <a:gsLst>
              <a:gs pos="0">
                <a:schemeClr val="bg1"/>
              </a:gs>
              <a:gs pos="100000">
                <a:srgbClr val="FFCC99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игровые</a:t>
            </a:r>
          </a:p>
        </p:txBody>
      </p:sp>
      <p:sp>
        <p:nvSpPr>
          <p:cNvPr id="5128" name="AutoShape 15"/>
          <p:cNvSpPr>
            <a:spLocks noChangeArrowheads="1"/>
          </p:cNvSpPr>
          <p:nvPr/>
        </p:nvSpPr>
        <p:spPr bwMode="auto">
          <a:xfrm>
            <a:off x="3430588" y="3009900"/>
            <a:ext cx="4267200" cy="2667000"/>
          </a:xfrm>
          <a:prstGeom prst="flowChartDecision">
            <a:avLst/>
          </a:prstGeom>
          <a:gradFill rotWithShape="0">
            <a:gsLst>
              <a:gs pos="0">
                <a:schemeClr val="bg1"/>
              </a:gs>
              <a:gs pos="100000">
                <a:srgbClr val="0066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66FF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исследовательские</a:t>
            </a:r>
          </a:p>
        </p:txBody>
      </p:sp>
      <p:sp>
        <p:nvSpPr>
          <p:cNvPr id="5129" name="AutoShape 16"/>
          <p:cNvSpPr>
            <a:spLocks noChangeArrowheads="1"/>
          </p:cNvSpPr>
          <p:nvPr/>
        </p:nvSpPr>
        <p:spPr bwMode="auto">
          <a:xfrm>
            <a:off x="5564188" y="4762500"/>
            <a:ext cx="3048000" cy="1600200"/>
          </a:xfrm>
          <a:prstGeom prst="flowChartDecision">
            <a:avLst/>
          </a:prstGeom>
          <a:gradFill rotWithShape="0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смешанные</a:t>
            </a:r>
          </a:p>
        </p:txBody>
      </p:sp>
      <p:sp>
        <p:nvSpPr>
          <p:cNvPr id="5130" name="AutoShape 17"/>
          <p:cNvSpPr>
            <a:spLocks noChangeArrowheads="1"/>
          </p:cNvSpPr>
          <p:nvPr/>
        </p:nvSpPr>
        <p:spPr bwMode="auto">
          <a:xfrm>
            <a:off x="153988" y="4000500"/>
            <a:ext cx="4953000" cy="2514600"/>
          </a:xfrm>
          <a:prstGeom prst="flowChartDecision">
            <a:avLst/>
          </a:prstGeom>
          <a:gradFill rotWithShape="0">
            <a:gsLst>
              <a:gs pos="0">
                <a:schemeClr val="bg1"/>
              </a:gs>
              <a:gs pos="100000">
                <a:srgbClr val="99FF99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99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Информационно-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практико-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000" b="1" i="1">
                <a:solidFill>
                  <a:srgbClr val="800000"/>
                </a:solidFill>
                <a:latin typeface="Georgia" panose="02040502050405020303" pitchFamily="18" charset="0"/>
              </a:rPr>
              <a:t>ориентированные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rc 3"/>
          <p:cNvSpPr>
            <a:spLocks/>
          </p:cNvSpPr>
          <p:nvPr/>
        </p:nvSpPr>
        <p:spPr bwMode="auto">
          <a:xfrm rot="512603">
            <a:off x="5338763" y="4178300"/>
            <a:ext cx="576262" cy="2651125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7" name="Oval 2"/>
          <p:cNvSpPr>
            <a:spLocks noChangeArrowheads="1"/>
          </p:cNvSpPr>
          <p:nvPr/>
        </p:nvSpPr>
        <p:spPr bwMode="auto">
          <a:xfrm rot="-2153546">
            <a:off x="5653088" y="6026150"/>
            <a:ext cx="1381125" cy="234950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148" name="Oval 1"/>
          <p:cNvSpPr>
            <a:spLocks noChangeArrowheads="1"/>
          </p:cNvSpPr>
          <p:nvPr/>
        </p:nvSpPr>
        <p:spPr bwMode="auto">
          <a:xfrm rot="885654">
            <a:off x="4733925" y="6210300"/>
            <a:ext cx="1127125" cy="2952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6150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476672"/>
            <a:ext cx="6982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+mn-lt"/>
              </a:rPr>
              <a:t>Классификация проектов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492500" y="1844675"/>
            <a:ext cx="4321175" cy="914400"/>
          </a:xfrm>
          <a:prstGeom prst="round2Diag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</p:txBody>
      </p:sp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141663"/>
            <a:ext cx="4346575" cy="938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724400"/>
            <a:ext cx="4346575" cy="938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5" name="TextBox 3"/>
          <p:cNvSpPr txBox="1">
            <a:spLocks noChangeArrowheads="1"/>
          </p:cNvSpPr>
          <p:nvPr/>
        </p:nvSpPr>
        <p:spPr bwMode="auto">
          <a:xfrm>
            <a:off x="3924300" y="3429000"/>
            <a:ext cx="2757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400">
                <a:latin typeface="Constantia" panose="02030602050306030303" pitchFamily="18" charset="0"/>
              </a:rPr>
              <a:t>Коллективные</a:t>
            </a:r>
          </a:p>
        </p:txBody>
      </p:sp>
      <p:sp>
        <p:nvSpPr>
          <p:cNvPr id="6156" name="TextBox 4"/>
          <p:cNvSpPr txBox="1">
            <a:spLocks noChangeArrowheads="1"/>
          </p:cNvSpPr>
          <p:nvPr/>
        </p:nvSpPr>
        <p:spPr bwMode="auto">
          <a:xfrm>
            <a:off x="3924300" y="4868863"/>
            <a:ext cx="1685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400">
                <a:latin typeface="Constantia" panose="02030602050306030303" pitchFamily="18" charset="0"/>
              </a:rPr>
              <a:t>Групповые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5288" y="2205038"/>
            <a:ext cx="2305050" cy="316865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участников</a:t>
            </a:r>
          </a:p>
        </p:txBody>
      </p:sp>
      <p:pic>
        <p:nvPicPr>
          <p:cNvPr id="615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581525"/>
            <a:ext cx="573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284538"/>
            <a:ext cx="573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205038"/>
            <a:ext cx="573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288" y="981075"/>
            <a:ext cx="3563937" cy="403225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708275"/>
            <a:ext cx="37671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581525"/>
            <a:ext cx="3592512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xtBox 3"/>
          <p:cNvSpPr txBox="1">
            <a:spLocks noChangeArrowheads="1"/>
          </p:cNvSpPr>
          <p:nvPr/>
        </p:nvSpPr>
        <p:spPr bwMode="auto">
          <a:xfrm>
            <a:off x="5148263" y="2997200"/>
            <a:ext cx="3168650" cy="4000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latin typeface="Constantia" pitchFamily="18" charset="0"/>
              </a:rPr>
              <a:t>Среднесрочный</a:t>
            </a:r>
          </a:p>
        </p:txBody>
      </p:sp>
      <p:sp>
        <p:nvSpPr>
          <p:cNvPr id="23561" name="TextBox 4"/>
          <p:cNvSpPr txBox="1">
            <a:spLocks noChangeArrowheads="1"/>
          </p:cNvSpPr>
          <p:nvPr/>
        </p:nvSpPr>
        <p:spPr bwMode="auto">
          <a:xfrm>
            <a:off x="5219700" y="4724400"/>
            <a:ext cx="3097213" cy="6762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latin typeface="Constantia" pitchFamily="18" charset="0"/>
              </a:rPr>
              <a:t>Долгосрочный</a:t>
            </a:r>
            <a:br>
              <a:rPr lang="ru-RU" sz="2000" b="1" dirty="0">
                <a:latin typeface="Constantia" pitchFamily="18" charset="0"/>
              </a:rPr>
            </a:br>
            <a:r>
              <a:rPr lang="ru-RU" dirty="0">
                <a:latin typeface="Constantia" pitchFamily="18" charset="0"/>
              </a:rPr>
              <a:t>( в течении года)</a:t>
            </a:r>
          </a:p>
        </p:txBody>
      </p:sp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997200"/>
            <a:ext cx="5730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652963"/>
            <a:ext cx="573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573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49275"/>
            <a:ext cx="3767137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5292725" y="765175"/>
            <a:ext cx="3167063" cy="7080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latin typeface="Constantia" pitchFamily="18" charset="0"/>
              </a:rPr>
              <a:t>Краткосрочный </a:t>
            </a:r>
          </a:p>
          <a:p>
            <a:pPr eaLnBrk="1" hangingPunct="1">
              <a:defRPr/>
            </a:pPr>
            <a:r>
              <a:rPr lang="ru-RU" sz="2000" b="1" dirty="0">
                <a:latin typeface="Constantia" pitchFamily="18" charset="0"/>
              </a:rPr>
              <a:t>(1-2 занятия)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1550988"/>
            <a:ext cx="91440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758825" y="266700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466725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Constantia" panose="02030602050306030303" pitchFamily="18" charset="0"/>
                <a:cs typeface="Times New Roman" panose="02020603050405020304" pitchFamily="18" charset="0"/>
              </a:rPr>
              <a:t>         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nstantia" panose="020306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7992888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Arial" charset="0"/>
              </a:rPr>
              <a:t>                 Цель проектного метода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Создание условий раскрывающих 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творческий и интеллектуальный потенциал 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дошкольников, ориентированных на диалогическое взаимодействие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детей, взрослых и педагогов, способствующих самопознанию </a:t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саморазвитию всех участников процесса.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5"/>
          <p:cNvSpPr>
            <a:spLocks noChangeArrowheads="1"/>
          </p:cNvSpPr>
          <p:nvPr/>
        </p:nvSpPr>
        <p:spPr bwMode="auto">
          <a:xfrm>
            <a:off x="1643063" y="2438400"/>
            <a:ext cx="7215187" cy="762000"/>
          </a:xfrm>
          <a:prstGeom prst="flowChartAlternateProcess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2700000" scaled="1"/>
          </a:gradFill>
          <a:ln w="9525">
            <a:solidFill>
              <a:srgbClr val="7F18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b="1" i="1">
                <a:solidFill>
                  <a:srgbClr val="7F18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 этап – организационный</a:t>
            </a:r>
            <a:r>
              <a:rPr lang="ru-RU">
                <a:solidFill>
                  <a:srgbClr val="7F18F0"/>
                </a:solidFill>
                <a:latin typeface="Constantia" panose="02030602050306030303" pitchFamily="18" charset="0"/>
              </a:rPr>
              <a:t> </a:t>
            </a:r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1571625" y="3429000"/>
            <a:ext cx="7358063" cy="762000"/>
          </a:xfrm>
          <a:prstGeom prst="flowChartAlternateProcess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2700000" scaled="1"/>
          </a:gradFill>
          <a:ln w="9525">
            <a:solidFill>
              <a:srgbClr val="5B05B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b="1" i="1">
                <a:solidFill>
                  <a:srgbClr val="7F18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2 этап – планирование работы</a:t>
            </a:r>
            <a:r>
              <a:rPr lang="ru-RU">
                <a:solidFill>
                  <a:srgbClr val="7F18F0"/>
                </a:solidFill>
                <a:latin typeface="Constantia" panose="02030602050306030303" pitchFamily="18" charset="0"/>
              </a:rPr>
              <a:t> </a:t>
            </a:r>
          </a:p>
        </p:txBody>
      </p:sp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1643063" y="4495800"/>
            <a:ext cx="7286625" cy="762000"/>
          </a:xfrm>
          <a:prstGeom prst="flowChartAlternateProcess">
            <a:avLst/>
          </a:prstGeom>
          <a:solidFill>
            <a:srgbClr val="CCFF99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7F18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b="1" i="1">
                <a:solidFill>
                  <a:srgbClr val="7F18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3 этап – реализация проекта</a:t>
            </a:r>
            <a:r>
              <a:rPr lang="ru-RU">
                <a:solidFill>
                  <a:srgbClr val="7F18F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1714500" y="5562600"/>
            <a:ext cx="7215188" cy="762000"/>
          </a:xfrm>
          <a:prstGeom prst="flowChartAlternateProcess">
            <a:avLst/>
          </a:prstGeom>
          <a:solidFill>
            <a:srgbClr val="CCFF99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b="1" i="1">
                <a:solidFill>
                  <a:srgbClr val="7F18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4 этап – презентация проекта</a:t>
            </a:r>
            <a:r>
              <a:rPr lang="ru-RU">
                <a:solidFill>
                  <a:srgbClr val="7F18F0"/>
                </a:solidFill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1763713" y="260350"/>
            <a:ext cx="6500812" cy="1785938"/>
          </a:xfrm>
          <a:prstGeom prst="horizontalScroll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 w="38100">
            <a:solidFill>
              <a:srgbClr val="7F18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</a:rPr>
              <a:t>Этапы разработки проекта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214313" y="2571750"/>
            <a:ext cx="1143000" cy="500063"/>
          </a:xfrm>
          <a:prstGeom prst="notchedRightArrow">
            <a:avLst/>
          </a:prstGeom>
          <a:solidFill>
            <a:srgbClr val="7BE7FD"/>
          </a:solidFill>
          <a:ln>
            <a:solidFill>
              <a:srgbClr val="7F18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285750" y="3643313"/>
            <a:ext cx="1143000" cy="500062"/>
          </a:xfrm>
          <a:prstGeom prst="notchedRightArrow">
            <a:avLst/>
          </a:prstGeom>
          <a:solidFill>
            <a:srgbClr val="7BE7FD"/>
          </a:solidFill>
          <a:ln>
            <a:solidFill>
              <a:srgbClr val="7F18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285750" y="4643438"/>
            <a:ext cx="1143000" cy="500062"/>
          </a:xfrm>
          <a:prstGeom prst="notchedRightArrow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285750" y="5643563"/>
            <a:ext cx="1143000" cy="500062"/>
          </a:xfrm>
          <a:prstGeom prst="notchedRightArrow">
            <a:avLst/>
          </a:prstGeom>
          <a:solidFill>
            <a:srgbClr val="CCFF99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11430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600" b="1" i="1" smtClean="0">
                <a:solidFill>
                  <a:srgbClr val="4A049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СИСТЕМНАЯ «ПАУТИНКА»</a:t>
            </a:r>
            <a:endParaRPr lang="ru-RU" sz="3600" smtClean="0"/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3348038" y="3284538"/>
            <a:ext cx="2362200" cy="1439862"/>
          </a:xfrm>
          <a:prstGeom prst="flowChartTerminator">
            <a:avLst/>
          </a:prstGeom>
          <a:solidFill>
            <a:srgbClr val="FCF7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4A0490"/>
                </a:solidFill>
                <a:latin typeface="Arial" panose="020B0604020202020204" pitchFamily="34" charset="0"/>
              </a:rPr>
              <a:t>Тема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rgbClr val="4A0490"/>
                </a:solidFill>
                <a:latin typeface="Arial" panose="020B0604020202020204" pitchFamily="34" charset="0"/>
              </a:rPr>
              <a:t>проекта</a:t>
            </a: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23850" y="1773238"/>
            <a:ext cx="2808288" cy="1503362"/>
          </a:xfrm>
          <a:prstGeom prst="flowChartTerminator">
            <a:avLst/>
          </a:prstGeom>
          <a:solidFill>
            <a:srgbClr val="E991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sz="1800" b="1">
              <a:solidFill>
                <a:srgbClr val="4A049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Познавательное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развитие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b="1">
                <a:solidFill>
                  <a:srgbClr val="4A049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>
                <a:solidFill>
                  <a:srgbClr val="4A049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6011863" y="1773238"/>
            <a:ext cx="2665412" cy="1579562"/>
          </a:xfrm>
          <a:prstGeom prst="flowChartTerminator">
            <a:avLst/>
          </a:prstGeom>
          <a:solidFill>
            <a:srgbClr val="69E73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latin typeface="Arial" panose="020B0604020202020204" pitchFamily="34" charset="0"/>
              </a:rPr>
              <a:t>Социальное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latin typeface="Arial" panose="020B0604020202020204" pitchFamily="34" charset="0"/>
              </a:rPr>
              <a:t> развитие</a:t>
            </a:r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auto">
          <a:xfrm>
            <a:off x="395288" y="4724400"/>
            <a:ext cx="2806700" cy="1528763"/>
          </a:xfrm>
          <a:prstGeom prst="flowChartTerminator">
            <a:avLst/>
          </a:prstGeom>
          <a:solidFill>
            <a:srgbClr val="2ADF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Эстетическое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развитие</a:t>
            </a:r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>
            <a:off x="5940425" y="4652963"/>
            <a:ext cx="2736850" cy="1584325"/>
          </a:xfrm>
          <a:prstGeom prst="flowChartTerminator">
            <a:avLst/>
          </a:prstGeom>
          <a:solidFill>
            <a:srgbClr val="F15D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Физическое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800" b="1">
                <a:solidFill>
                  <a:srgbClr val="4A0490"/>
                </a:solidFill>
                <a:latin typeface="Arial" panose="020B0604020202020204" pitchFamily="34" charset="0"/>
              </a:rPr>
              <a:t> развитие</a:t>
            </a:r>
          </a:p>
        </p:txBody>
      </p:sp>
      <p:sp>
        <p:nvSpPr>
          <p:cNvPr id="52245" name="AutoShape 21"/>
          <p:cNvSpPr>
            <a:spLocks noChangeArrowheads="1"/>
          </p:cNvSpPr>
          <p:nvPr/>
        </p:nvSpPr>
        <p:spPr bwMode="auto">
          <a:xfrm rot="-1953670">
            <a:off x="5640388" y="3048000"/>
            <a:ext cx="511175" cy="5889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CF7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46" name="AutoShape 22"/>
          <p:cNvSpPr>
            <a:spLocks noChangeArrowheads="1"/>
          </p:cNvSpPr>
          <p:nvPr/>
        </p:nvSpPr>
        <p:spPr bwMode="auto">
          <a:xfrm rot="2134059">
            <a:off x="5557838" y="4476750"/>
            <a:ext cx="504825" cy="5270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CF7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47" name="AutoShape 23"/>
          <p:cNvSpPr>
            <a:spLocks noChangeArrowheads="1"/>
          </p:cNvSpPr>
          <p:nvPr/>
        </p:nvSpPr>
        <p:spPr bwMode="auto">
          <a:xfrm rot="2140116">
            <a:off x="2951163" y="3008313"/>
            <a:ext cx="511175" cy="557212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CF7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48" name="AutoShape 24"/>
          <p:cNvSpPr>
            <a:spLocks noChangeArrowheads="1"/>
          </p:cNvSpPr>
          <p:nvPr/>
        </p:nvSpPr>
        <p:spPr bwMode="auto">
          <a:xfrm rot="-2327971">
            <a:off x="3051175" y="4479925"/>
            <a:ext cx="487363" cy="573088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CF72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49" name="AutoShape 25"/>
          <p:cNvSpPr>
            <a:spLocks noChangeArrowheads="1"/>
          </p:cNvSpPr>
          <p:nvPr/>
        </p:nvSpPr>
        <p:spPr bwMode="auto">
          <a:xfrm flipH="1">
            <a:off x="7092950" y="3429000"/>
            <a:ext cx="574675" cy="1152525"/>
          </a:xfrm>
          <a:prstGeom prst="upDownArrow">
            <a:avLst>
              <a:gd name="adj1" fmla="val 50000"/>
              <a:gd name="adj2" fmla="val 40110"/>
            </a:avLst>
          </a:prstGeom>
          <a:solidFill>
            <a:srgbClr val="F4F85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50" name="AutoShape 26"/>
          <p:cNvSpPr>
            <a:spLocks noChangeArrowheads="1"/>
          </p:cNvSpPr>
          <p:nvPr/>
        </p:nvSpPr>
        <p:spPr bwMode="auto">
          <a:xfrm rot="16200000" flipH="1">
            <a:off x="4284662" y="1125538"/>
            <a:ext cx="574675" cy="2590800"/>
          </a:xfrm>
          <a:prstGeom prst="upDownArrow">
            <a:avLst>
              <a:gd name="adj1" fmla="val 50000"/>
              <a:gd name="adj2" fmla="val 90166"/>
            </a:avLst>
          </a:prstGeom>
          <a:solidFill>
            <a:srgbClr val="F4F85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51" name="AutoShape 27"/>
          <p:cNvSpPr>
            <a:spLocks noChangeArrowheads="1"/>
          </p:cNvSpPr>
          <p:nvPr/>
        </p:nvSpPr>
        <p:spPr bwMode="auto">
          <a:xfrm flipH="1">
            <a:off x="1331913" y="3357563"/>
            <a:ext cx="574675" cy="1223962"/>
          </a:xfrm>
          <a:prstGeom prst="upDownArrow">
            <a:avLst>
              <a:gd name="adj1" fmla="val 50000"/>
              <a:gd name="adj2" fmla="val 42597"/>
            </a:avLst>
          </a:prstGeom>
          <a:solidFill>
            <a:srgbClr val="F4F85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52252" name="AutoShape 28"/>
          <p:cNvSpPr>
            <a:spLocks noChangeArrowheads="1"/>
          </p:cNvSpPr>
          <p:nvPr/>
        </p:nvSpPr>
        <p:spPr bwMode="auto">
          <a:xfrm rot="16200000" flipH="1">
            <a:off x="4284662" y="4294188"/>
            <a:ext cx="574675" cy="2590800"/>
          </a:xfrm>
          <a:prstGeom prst="upDownArrow">
            <a:avLst>
              <a:gd name="adj1" fmla="val 50000"/>
              <a:gd name="adj2" fmla="val 90166"/>
            </a:avLst>
          </a:prstGeom>
          <a:solidFill>
            <a:srgbClr val="F4F85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Oval 6"/>
          <p:cNvSpPr>
            <a:spLocks noChangeArrowheads="1"/>
          </p:cNvSpPr>
          <p:nvPr/>
        </p:nvSpPr>
        <p:spPr bwMode="auto">
          <a:xfrm>
            <a:off x="2771775" y="2205038"/>
            <a:ext cx="3600450" cy="2303462"/>
          </a:xfrm>
          <a:prstGeom prst="ellipse">
            <a:avLst/>
          </a:prstGeom>
          <a:solidFill>
            <a:srgbClr val="E991E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</a:rPr>
              <a:t>Познавательное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>
                <a:solidFill>
                  <a:schemeClr val="bg1"/>
                </a:solidFill>
                <a:latin typeface="Arial" panose="020B0604020202020204" pitchFamily="34" charset="0"/>
              </a:rPr>
              <a:t> развитие</a:t>
            </a:r>
          </a:p>
        </p:txBody>
      </p:sp>
      <p:sp>
        <p:nvSpPr>
          <p:cNvPr id="80903" name="Oval 7"/>
          <p:cNvSpPr>
            <a:spLocks noChangeArrowheads="1"/>
          </p:cNvSpPr>
          <p:nvPr/>
        </p:nvSpPr>
        <p:spPr bwMode="auto">
          <a:xfrm rot="1880922">
            <a:off x="361950" y="630238"/>
            <a:ext cx="2919413" cy="2016125"/>
          </a:xfrm>
          <a:prstGeom prst="ellipse">
            <a:avLst/>
          </a:prstGeom>
          <a:solidFill>
            <a:srgbClr val="FCF72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>
                <a:solidFill>
                  <a:srgbClr val="A7971D"/>
                </a:solidFill>
                <a:latin typeface="Arial" panose="020B0604020202020204" pitchFamily="34" charset="0"/>
              </a:rPr>
              <a:t>Речь</a:t>
            </a:r>
            <a:r>
              <a:rPr lang="ru-RU" sz="36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0904" name="Oval 8"/>
          <p:cNvSpPr>
            <a:spLocks noChangeArrowheads="1"/>
          </p:cNvSpPr>
          <p:nvPr/>
        </p:nvSpPr>
        <p:spPr bwMode="auto">
          <a:xfrm rot="19436136" flipH="1">
            <a:off x="5875338" y="785813"/>
            <a:ext cx="3024187" cy="1863725"/>
          </a:xfrm>
          <a:prstGeom prst="ellipse">
            <a:avLst/>
          </a:prstGeom>
          <a:solidFill>
            <a:srgbClr val="2ADFF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3600">
                <a:solidFill>
                  <a:schemeClr val="tx2"/>
                </a:solidFill>
                <a:latin typeface="Arial" panose="020B0604020202020204" pitchFamily="34" charset="0"/>
              </a:rPr>
              <a:t>ФЭМП</a:t>
            </a:r>
          </a:p>
        </p:txBody>
      </p:sp>
      <p:sp>
        <p:nvSpPr>
          <p:cNvPr id="80905" name="Oval 9"/>
          <p:cNvSpPr>
            <a:spLocks noChangeArrowheads="1"/>
          </p:cNvSpPr>
          <p:nvPr/>
        </p:nvSpPr>
        <p:spPr bwMode="auto">
          <a:xfrm rot="1697470">
            <a:off x="5613400" y="4300538"/>
            <a:ext cx="3065463" cy="1873250"/>
          </a:xfrm>
          <a:prstGeom prst="ellipse">
            <a:avLst/>
          </a:prstGeom>
          <a:solidFill>
            <a:srgbClr val="59F57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169650"/>
                </a:solidFill>
                <a:latin typeface="Arial" panose="020B0604020202020204" pitchFamily="34" charset="0"/>
              </a:rPr>
              <a:t>Ознакомление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rgbClr val="169650"/>
                </a:solidFill>
                <a:latin typeface="Arial" panose="020B0604020202020204" pitchFamily="34" charset="0"/>
              </a:rPr>
              <a:t>с окружающим</a:t>
            </a:r>
          </a:p>
        </p:txBody>
      </p:sp>
      <p:sp>
        <p:nvSpPr>
          <p:cNvPr id="80906" name="Oval 10"/>
          <p:cNvSpPr>
            <a:spLocks noChangeArrowheads="1"/>
          </p:cNvSpPr>
          <p:nvPr/>
        </p:nvSpPr>
        <p:spPr bwMode="auto">
          <a:xfrm rot="-2293198">
            <a:off x="369888" y="4311650"/>
            <a:ext cx="3132137" cy="1936750"/>
          </a:xfrm>
          <a:prstGeom prst="ellipse">
            <a:avLst/>
          </a:prstGeom>
          <a:solidFill>
            <a:srgbClr val="F17D5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tx2"/>
                </a:solidFill>
                <a:latin typeface="Arial" panose="020B0604020202020204" pitchFamily="34" charset="0"/>
              </a:rPr>
              <a:t>Коснстрирование</a:t>
            </a:r>
            <a:r>
              <a:rPr lang="ru-RU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141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Constantia</vt:lpstr>
      <vt:lpstr>Georgia</vt:lpstr>
      <vt:lpstr>Monotype Corsiva</vt:lpstr>
      <vt:lpstr>Times New Roman</vt:lpstr>
      <vt:lpstr>Тема Office</vt:lpstr>
      <vt:lpstr>«Использование проектирования в школе и в детском саду»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СИСТЕМНАЯ «ПАУТИНКА»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olesa</cp:lastModifiedBy>
  <cp:revision>61</cp:revision>
  <dcterms:modified xsi:type="dcterms:W3CDTF">2020-07-16T09:44:10Z</dcterms:modified>
</cp:coreProperties>
</file>