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308" r:id="rId3"/>
    <p:sldId id="309" r:id="rId4"/>
    <p:sldId id="310" r:id="rId5"/>
    <p:sldId id="282" r:id="rId6"/>
    <p:sldId id="271" r:id="rId7"/>
    <p:sldId id="273" r:id="rId8"/>
    <p:sldId id="276" r:id="rId9"/>
    <p:sldId id="298" r:id="rId10"/>
    <p:sldId id="300" r:id="rId11"/>
    <p:sldId id="301" r:id="rId12"/>
    <p:sldId id="302" r:id="rId13"/>
    <p:sldId id="270" r:id="rId14"/>
    <p:sldId id="311" r:id="rId15"/>
    <p:sldId id="312" r:id="rId16"/>
    <p:sldId id="281" r:id="rId17"/>
    <p:sldId id="259" r:id="rId18"/>
    <p:sldId id="291" r:id="rId19"/>
    <p:sldId id="306" r:id="rId20"/>
    <p:sldId id="307" r:id="rId21"/>
    <p:sldId id="26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800000"/>
    <a:srgbClr val="660066"/>
    <a:srgbClr val="003300"/>
    <a:srgbClr val="D60093"/>
    <a:srgbClr val="21291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3F7E8-DEEA-48E3-8F4F-434EEE6F5B22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92E86-1802-462C-9B27-5FBF5E4E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92E86-1802-462C-9B27-5FBF5E4E6A1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173CC2-33F7-4D4F-8574-EF87ECCA3DA3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92E86-1802-462C-9B27-5FBF5E4E6A1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92E86-1802-462C-9B27-5FBF5E4E6A1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6170DB-EC38-4A2A-B378-3C985E0B38FA}" type="slidenum">
              <a:rPr lang="ru-RU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92E86-1802-462C-9B27-5FBF5E4E6A1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92E86-1802-462C-9B27-5FBF5E4E6A1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92E86-1802-462C-9B27-5FBF5E4E6A1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92E86-1802-462C-9B27-5FBF5E4E6A1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92E86-1802-462C-9B27-5FBF5E4E6A1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92E86-1802-462C-9B27-5FBF5E4E6A1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wmf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882004" y="608056"/>
            <a:ext cx="785818" cy="7858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14500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67360" y="965246"/>
            <a:ext cx="785818" cy="78581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</a:p>
        </p:txBody>
      </p:sp>
      <p:sp>
        <p:nvSpPr>
          <p:cNvPr id="22" name="Овал 21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858148" y="1571612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</a:p>
        </p:txBody>
      </p:sp>
      <p:sp>
        <p:nvSpPr>
          <p:cNvPr id="31" name="Овал 30"/>
          <p:cNvSpPr/>
          <p:nvPr/>
        </p:nvSpPr>
        <p:spPr>
          <a:xfrm rot="2585452">
            <a:off x="6340475" y="1196975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357938" y="1357313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 rot="19933222">
            <a:off x="6692900" y="1198563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 rot="19221648" flipH="1">
            <a:off x="5402263" y="1706563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 rot="2352785" flipH="1">
            <a:off x="5319713" y="13985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786438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715000" y="1785938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715000" y="1285875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286375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 rot="2585452">
            <a:off x="2957513" y="485775"/>
            <a:ext cx="169862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974975" y="646113"/>
            <a:ext cx="46038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 rot="19933222">
            <a:off x="3311525" y="485775"/>
            <a:ext cx="44450" cy="33178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 rot="2585452">
            <a:off x="206375" y="1766888"/>
            <a:ext cx="169863" cy="44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23838" y="1927225"/>
            <a:ext cx="46037" cy="2460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 rot="19933222">
            <a:off x="560388" y="1766888"/>
            <a:ext cx="44450" cy="33178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 rot="2585452">
            <a:off x="8670925" y="1338263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8929688" y="1071563"/>
            <a:ext cx="46037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19933222">
            <a:off x="9023350" y="1338263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 rot="2585452">
            <a:off x="2992438" y="1838325"/>
            <a:ext cx="169862" cy="444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009900" y="1998663"/>
            <a:ext cx="46038" cy="2460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 rot="19933222">
            <a:off x="3346450" y="1838325"/>
            <a:ext cx="44450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 rot="19221648" flipH="1">
            <a:off x="7980363" y="873125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2352785" flipH="1">
            <a:off x="7897813" y="565150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8364538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293100" y="952500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293100" y="45243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864475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19221648" flipH="1">
            <a:off x="115888" y="658813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 rot="2352785" flipH="1">
            <a:off x="33338" y="350838"/>
            <a:ext cx="454025" cy="619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0063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28625" y="73818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28625" y="23812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0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 rot="19221648" flipH="1">
            <a:off x="4979988" y="704850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 rot="3744122" flipH="1">
            <a:off x="4965700" y="381001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5364163" y="569913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5292725" y="784225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5292725" y="284163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5" name="Овал 74"/>
          <p:cNvSpPr/>
          <p:nvPr/>
        </p:nvSpPr>
        <p:spPr>
          <a:xfrm rot="1391337">
            <a:off x="4932363" y="55403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6619875" y="47783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643688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5929313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5929313" y="42862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715125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5786438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286500" y="1285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6286500" y="2857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6072145" y="642918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Овал 84"/>
          <p:cNvSpPr/>
          <p:nvPr/>
        </p:nvSpPr>
        <p:spPr>
          <a:xfrm>
            <a:off x="7143750" y="1500188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827584" y="2852936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285720" y="2357430"/>
            <a:ext cx="785818" cy="78353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" name="Овал 94"/>
          <p:cNvSpPr/>
          <p:nvPr/>
        </p:nvSpPr>
        <p:spPr>
          <a:xfrm>
            <a:off x="1116013" y="2141538"/>
            <a:ext cx="46037" cy="2460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6" name="Овал 95"/>
          <p:cNvSpPr/>
          <p:nvPr/>
        </p:nvSpPr>
        <p:spPr>
          <a:xfrm rot="19221648" flipH="1">
            <a:off x="1479550" y="2516188"/>
            <a:ext cx="455613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rot="2352785" flipH="1">
            <a:off x="1397000" y="2208213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1863725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1792288" y="2595563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1792288" y="2095500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1363663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" name="Овал 101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 rot="2352785" flipH="1">
            <a:off x="6969125" y="2279650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7364413" y="2667000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7364413" y="216693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18305469">
            <a:off x="5200650" y="2386013"/>
            <a:ext cx="169863" cy="460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5720017">
            <a:off x="5217319" y="2545557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4053239">
            <a:off x="5553075" y="2386013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3341665" flipH="1">
            <a:off x="4687888" y="2135188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" name="Овал 111"/>
          <p:cNvSpPr/>
          <p:nvPr/>
        </p:nvSpPr>
        <p:spPr>
          <a:xfrm rot="18072802" flipH="1">
            <a:off x="4604544" y="1828006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5720017">
            <a:off x="5072857" y="1999456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5001419" y="221376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5720017">
            <a:off x="4572794" y="1999456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Овал 116"/>
          <p:cNvSpPr/>
          <p:nvPr/>
        </p:nvSpPr>
        <p:spPr>
          <a:xfrm rot="2151103" flipH="1">
            <a:off x="1870075" y="704850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6882240" flipH="1">
            <a:off x="2110581" y="545307"/>
            <a:ext cx="454025" cy="61912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9" name="Овал 118"/>
          <p:cNvSpPr/>
          <p:nvPr/>
        </p:nvSpPr>
        <p:spPr>
          <a:xfrm rot="4529455">
            <a:off x="2577307" y="718344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2471738" y="671513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Овал 120"/>
          <p:cNvSpPr/>
          <p:nvPr/>
        </p:nvSpPr>
        <p:spPr>
          <a:xfrm rot="4529455">
            <a:off x="2505869" y="432594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 rot="4529455">
            <a:off x="2077244" y="718344"/>
            <a:ext cx="285750" cy="71438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2571736" y="428604"/>
            <a:ext cx="428628" cy="42862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5143451" y="1285860"/>
            <a:ext cx="428628" cy="42862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214282" y="1285860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8572528" y="428604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7215206" y="1071546"/>
            <a:ext cx="428628" cy="4286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3714744" y="1785926"/>
            <a:ext cx="428628" cy="42862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 rot="2149859">
            <a:off x="4643438" y="2000250"/>
            <a:ext cx="357187" cy="3571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0" name="Прямоугольник 129"/>
          <p:cNvSpPr/>
          <p:nvPr/>
        </p:nvSpPr>
        <p:spPr>
          <a:xfrm rot="17447951">
            <a:off x="6572250" y="1928813"/>
            <a:ext cx="357187" cy="357188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" name="Прямоугольник 130"/>
          <p:cNvSpPr/>
          <p:nvPr/>
        </p:nvSpPr>
        <p:spPr>
          <a:xfrm rot="1817353">
            <a:off x="3214688" y="1357313"/>
            <a:ext cx="357187" cy="357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2" name="Прямоугольник 131"/>
          <p:cNvSpPr/>
          <p:nvPr/>
        </p:nvSpPr>
        <p:spPr>
          <a:xfrm rot="1279228">
            <a:off x="928688" y="357188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 rot="19653907">
            <a:off x="3071813" y="2071688"/>
            <a:ext cx="357187" cy="35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4" name="Овал 133"/>
          <p:cNvSpPr/>
          <p:nvPr/>
        </p:nvSpPr>
        <p:spPr>
          <a:xfrm>
            <a:off x="2944813" y="13192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6" name="Прямоугольник 135"/>
          <p:cNvSpPr/>
          <p:nvPr/>
        </p:nvSpPr>
        <p:spPr>
          <a:xfrm>
            <a:off x="755576" y="2636912"/>
            <a:ext cx="8064896" cy="2088232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РУССКИЙ ЯЗЫК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0" grpId="0" animBg="1"/>
      <p:bldP spid="131" grpId="0" animBg="1"/>
      <p:bldP spid="132" grpId="0" animBg="1"/>
      <p:bldP spid="133" grpId="0" animBg="1"/>
      <p:bldP spid="13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1035050" y="10588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69" name="Line 249"/>
          <p:cNvSpPr>
            <a:spLocks noChangeShapeType="1"/>
          </p:cNvSpPr>
          <p:nvPr/>
        </p:nvSpPr>
        <p:spPr bwMode="auto">
          <a:xfrm>
            <a:off x="1035050" y="2217738"/>
            <a:ext cx="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10" name="Text Box 690"/>
          <p:cNvSpPr txBox="1">
            <a:spLocks noChangeArrowheads="1"/>
          </p:cNvSpPr>
          <p:nvPr/>
        </p:nvSpPr>
        <p:spPr bwMode="auto">
          <a:xfrm>
            <a:off x="6765925" y="201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kumimoji="0" lang="ru-RU" sz="1800">
              <a:latin typeface="Arial" charset="0"/>
            </a:endParaRPr>
          </a:p>
        </p:txBody>
      </p:sp>
      <p:sp>
        <p:nvSpPr>
          <p:cNvPr id="5898" name="Text Box 778"/>
          <p:cNvSpPr txBox="1">
            <a:spLocks noChangeArrowheads="1"/>
          </p:cNvSpPr>
          <p:nvPr/>
        </p:nvSpPr>
        <p:spPr bwMode="auto">
          <a:xfrm>
            <a:off x="2971800" y="5410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0" lang="ru-RU" sz="1800">
              <a:latin typeface="Arial" charset="0"/>
            </a:endParaRPr>
          </a:p>
        </p:txBody>
      </p:sp>
      <p:sp>
        <p:nvSpPr>
          <p:cNvPr id="5941" name="Rectangle 821"/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8458200" cy="3888432"/>
          </a:xfrm>
        </p:spPr>
        <p:txBody>
          <a:bodyPr>
            <a:noAutofit/>
          </a:bodyPr>
          <a:lstStyle/>
          <a:p>
            <a:pPr algn="l"/>
            <a:r>
              <a:rPr lang="ru-RU" sz="7200" dirty="0" smtClean="0">
                <a:latin typeface="Monotype Corsiva" pitchFamily="66" charset="0"/>
              </a:rPr>
              <a:t>петух    -  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ведро     -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поле      -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птица  -</a:t>
            </a:r>
            <a:endParaRPr lang="ru-RU" sz="7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1035050" y="10588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69" name="Line 249"/>
          <p:cNvSpPr>
            <a:spLocks noChangeShapeType="1"/>
          </p:cNvSpPr>
          <p:nvPr/>
        </p:nvSpPr>
        <p:spPr bwMode="auto">
          <a:xfrm>
            <a:off x="1035050" y="2217738"/>
            <a:ext cx="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10" name="Text Box 690"/>
          <p:cNvSpPr txBox="1">
            <a:spLocks noChangeArrowheads="1"/>
          </p:cNvSpPr>
          <p:nvPr/>
        </p:nvSpPr>
        <p:spPr bwMode="auto">
          <a:xfrm>
            <a:off x="6765925" y="201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kumimoji="0" lang="ru-RU" sz="1800">
              <a:latin typeface="Arial" charset="0"/>
            </a:endParaRPr>
          </a:p>
        </p:txBody>
      </p:sp>
      <p:sp>
        <p:nvSpPr>
          <p:cNvPr id="5898" name="Text Box 778"/>
          <p:cNvSpPr txBox="1">
            <a:spLocks noChangeArrowheads="1"/>
          </p:cNvSpPr>
          <p:nvPr/>
        </p:nvSpPr>
        <p:spPr bwMode="auto">
          <a:xfrm>
            <a:off x="2971800" y="5410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0" lang="ru-RU" sz="1800">
              <a:latin typeface="Arial" charset="0"/>
            </a:endParaRPr>
          </a:p>
        </p:txBody>
      </p:sp>
      <p:sp>
        <p:nvSpPr>
          <p:cNvPr id="5941" name="Rectangle 821"/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8458200" cy="3888432"/>
          </a:xfrm>
        </p:spPr>
        <p:txBody>
          <a:bodyPr>
            <a:noAutofit/>
          </a:bodyPr>
          <a:lstStyle/>
          <a:p>
            <a:pPr algn="l"/>
            <a:r>
              <a:rPr lang="ru-RU" sz="7200" dirty="0" smtClean="0">
                <a:latin typeface="Monotype Corsiva" pitchFamily="66" charset="0"/>
              </a:rPr>
              <a:t>петух    -    петухи 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ведро     -     вёдра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поле      -     поля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птица  -      птицы</a:t>
            </a:r>
            <a:endParaRPr lang="ru-RU" sz="7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1035050" y="10588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69" name="Line 249"/>
          <p:cNvSpPr>
            <a:spLocks noChangeShapeType="1"/>
          </p:cNvSpPr>
          <p:nvPr/>
        </p:nvSpPr>
        <p:spPr bwMode="auto">
          <a:xfrm>
            <a:off x="1035050" y="2217738"/>
            <a:ext cx="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10" name="Text Box 690"/>
          <p:cNvSpPr txBox="1">
            <a:spLocks noChangeArrowheads="1"/>
          </p:cNvSpPr>
          <p:nvPr/>
        </p:nvSpPr>
        <p:spPr bwMode="auto">
          <a:xfrm>
            <a:off x="6765925" y="201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kumimoji="0" lang="ru-RU" sz="1800">
              <a:latin typeface="Arial" charset="0"/>
            </a:endParaRPr>
          </a:p>
        </p:txBody>
      </p:sp>
      <p:sp>
        <p:nvSpPr>
          <p:cNvPr id="5898" name="Text Box 778"/>
          <p:cNvSpPr txBox="1">
            <a:spLocks noChangeArrowheads="1"/>
          </p:cNvSpPr>
          <p:nvPr/>
        </p:nvSpPr>
        <p:spPr bwMode="auto">
          <a:xfrm>
            <a:off x="2971800" y="5410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0" lang="ru-RU" sz="1800">
              <a:latin typeface="Arial" charset="0"/>
            </a:endParaRPr>
          </a:p>
        </p:txBody>
      </p:sp>
      <p:sp>
        <p:nvSpPr>
          <p:cNvPr id="5941" name="Rectangle 821"/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8458200" cy="3888432"/>
          </a:xfrm>
        </p:spPr>
        <p:txBody>
          <a:bodyPr>
            <a:noAutofit/>
          </a:bodyPr>
          <a:lstStyle/>
          <a:p>
            <a:pPr algn="l"/>
            <a:r>
              <a:rPr lang="ru-RU" sz="7200" dirty="0" smtClean="0">
                <a:latin typeface="Monotype Corsiva" pitchFamily="66" charset="0"/>
              </a:rPr>
              <a:t>петух     -    петух</a:t>
            </a:r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>и</a:t>
            </a:r>
            <a:r>
              <a:rPr lang="ru-RU" sz="7200" dirty="0" smtClean="0">
                <a:latin typeface="Monotype Corsiva" pitchFamily="66" charset="0"/>
              </a:rPr>
              <a:t> 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ведр</a:t>
            </a:r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7200" dirty="0" smtClean="0">
                <a:latin typeface="Monotype Corsiva" pitchFamily="66" charset="0"/>
              </a:rPr>
              <a:t>      -     вёдр</a:t>
            </a:r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>а</a:t>
            </a:r>
            <a:r>
              <a:rPr lang="ru-RU" sz="7200" dirty="0" smtClean="0">
                <a:latin typeface="Monotype Corsiva" pitchFamily="66" charset="0"/>
              </a:rPr>
              <a:t/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пол</a:t>
            </a:r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7200" dirty="0" smtClean="0">
                <a:latin typeface="Monotype Corsiva" pitchFamily="66" charset="0"/>
              </a:rPr>
              <a:t>       -     пол</a:t>
            </a:r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>я</a:t>
            </a:r>
            <a:r>
              <a:rPr lang="ru-RU" sz="7200" dirty="0" smtClean="0">
                <a:latin typeface="Monotype Corsiva" pitchFamily="66" charset="0"/>
              </a:rPr>
              <a:t/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птиц</a:t>
            </a:r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>а</a:t>
            </a:r>
            <a:r>
              <a:rPr lang="ru-RU" sz="7200" dirty="0" smtClean="0">
                <a:latin typeface="Monotype Corsiva" pitchFamily="66" charset="0"/>
              </a:rPr>
              <a:t>    -      птиц</a:t>
            </a:r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>ы</a:t>
            </a:r>
            <a:endParaRPr lang="ru-RU" sz="7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1052736"/>
            <a:ext cx="288032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1196752"/>
            <a:ext cx="504056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2060848"/>
            <a:ext cx="504056" cy="86409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3140968"/>
            <a:ext cx="648072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4221088"/>
            <a:ext cx="57606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04248" y="1124744"/>
            <a:ext cx="648072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2132856"/>
            <a:ext cx="648072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40152" y="3284984"/>
            <a:ext cx="720080" cy="7703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48264" y="4365104"/>
            <a:ext cx="792088" cy="7703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332656"/>
            <a:ext cx="69847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   Новое открытие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484784"/>
            <a:ext cx="8784976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Имена существительные изменяются по числам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581128"/>
            <a:ext cx="261950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8000" b="1" dirty="0" smtClean="0">
                <a:solidFill>
                  <a:srgbClr val="FF3300"/>
                </a:solidFill>
              </a:rPr>
              <a:t>ед. ч.</a:t>
            </a:r>
            <a:endParaRPr lang="ru-RU" sz="8000" b="1" dirty="0">
              <a:solidFill>
                <a:srgbClr val="FF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4581128"/>
            <a:ext cx="289374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8000" b="1" dirty="0" smtClean="0">
                <a:solidFill>
                  <a:srgbClr val="FF3300"/>
                </a:solidFill>
              </a:rPr>
              <a:t>мн. ч.</a:t>
            </a:r>
            <a:endParaRPr lang="ru-RU" sz="8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305800" cy="1143000"/>
          </a:xfrm>
        </p:spPr>
        <p:txBody>
          <a:bodyPr/>
          <a:lstStyle/>
          <a:p>
            <a:pPr algn="l" eaLnBrk="1" hangingPunct="1"/>
            <a:r>
              <a:rPr lang="ru-RU" sz="3200" smtClean="0"/>
              <a:t>  </a:t>
            </a:r>
            <a:endParaRPr lang="ru-RU" sz="4000" smtClean="0">
              <a:solidFill>
                <a:srgbClr val="CC3399"/>
              </a:solidFill>
            </a:endParaRP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828800"/>
            <a:ext cx="7315200" cy="4114800"/>
          </a:xfrm>
        </p:spPr>
        <p:txBody>
          <a:bodyPr>
            <a:normAutofit fontScale="92500"/>
          </a:bodyPr>
          <a:lstStyle/>
          <a:p>
            <a:pPr marL="0" indent="0" algn="l" eaLnBrk="1" hangingPunct="1"/>
            <a:r>
              <a:rPr lang="ru-RU" sz="3200" dirty="0" smtClean="0"/>
              <a:t>                               </a:t>
            </a:r>
            <a:r>
              <a:rPr lang="ru-RU" sz="4400" dirty="0" smtClean="0">
                <a:solidFill>
                  <a:srgbClr val="6600FF"/>
                </a:solidFill>
              </a:rPr>
              <a:t>кровать – кровати</a:t>
            </a:r>
          </a:p>
          <a:p>
            <a:pPr marL="0" indent="0" algn="l" eaLnBrk="1" hangingPunct="1"/>
            <a:r>
              <a:rPr lang="ru-RU" sz="4400" dirty="0" smtClean="0"/>
              <a:t>                      </a:t>
            </a:r>
            <a:r>
              <a:rPr lang="ru-RU" sz="4400" dirty="0" smtClean="0">
                <a:solidFill>
                  <a:srgbClr val="6600FF"/>
                </a:solidFill>
              </a:rPr>
              <a:t>дождь – дожди </a:t>
            </a:r>
          </a:p>
          <a:p>
            <a:pPr marL="0" indent="0" algn="l" eaLnBrk="1" hangingPunct="1"/>
            <a:r>
              <a:rPr lang="ru-RU" sz="4400" dirty="0" smtClean="0"/>
              <a:t>                     </a:t>
            </a:r>
            <a:r>
              <a:rPr lang="ru-RU" sz="4400" dirty="0" smtClean="0">
                <a:solidFill>
                  <a:srgbClr val="6600FF"/>
                </a:solidFill>
              </a:rPr>
              <a:t>рассказ – рассказы</a:t>
            </a:r>
            <a:r>
              <a:rPr lang="ru-RU" sz="4400" dirty="0" smtClean="0"/>
              <a:t> </a:t>
            </a:r>
          </a:p>
          <a:p>
            <a:pPr marL="0" indent="0" algn="l" eaLnBrk="1" hangingPunct="1"/>
            <a:r>
              <a:rPr lang="ru-RU" sz="4400" dirty="0" smtClean="0"/>
              <a:t>                    </a:t>
            </a:r>
            <a:r>
              <a:rPr lang="ru-RU" sz="4400" dirty="0" smtClean="0">
                <a:solidFill>
                  <a:srgbClr val="6600FF"/>
                </a:solidFill>
              </a:rPr>
              <a:t>человек – </a:t>
            </a:r>
            <a:r>
              <a:rPr lang="ru-RU" sz="4400" dirty="0" smtClean="0">
                <a:solidFill>
                  <a:srgbClr val="FF0000"/>
                </a:solidFill>
              </a:rPr>
              <a:t>люди </a:t>
            </a:r>
          </a:p>
          <a:p>
            <a:pPr marL="0" indent="0" algn="l" eaLnBrk="1" hangingPunct="1"/>
            <a:r>
              <a:rPr lang="ru-RU" sz="4400" dirty="0" smtClean="0"/>
              <a:t>                   </a:t>
            </a:r>
            <a:r>
              <a:rPr lang="ru-RU" sz="4400" dirty="0" smtClean="0">
                <a:solidFill>
                  <a:srgbClr val="6600FF"/>
                </a:solidFill>
              </a:rPr>
              <a:t>ребёнок – </a:t>
            </a:r>
            <a:r>
              <a:rPr lang="ru-RU" sz="4400" dirty="0" smtClean="0">
                <a:solidFill>
                  <a:srgbClr val="FF0000"/>
                </a:solidFill>
              </a:rPr>
              <a:t>дети </a:t>
            </a:r>
          </a:p>
        </p:txBody>
      </p:sp>
      <p:sp>
        <p:nvSpPr>
          <p:cNvPr id="68649" name="Text Box 41"/>
          <p:cNvSpPr txBox="1">
            <a:spLocks noChangeArrowheads="1"/>
          </p:cNvSpPr>
          <p:nvPr/>
        </p:nvSpPr>
        <p:spPr bwMode="auto">
          <a:xfrm>
            <a:off x="609600" y="609600"/>
            <a:ext cx="25146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CC3399"/>
                </a:solidFill>
              </a:rPr>
              <a:t>кровать,</a:t>
            </a:r>
          </a:p>
        </p:txBody>
      </p:sp>
      <p:sp>
        <p:nvSpPr>
          <p:cNvPr id="68651" name="Text Box 43"/>
          <p:cNvSpPr txBox="1">
            <a:spLocks noChangeArrowheads="1"/>
          </p:cNvSpPr>
          <p:nvPr/>
        </p:nvSpPr>
        <p:spPr bwMode="auto">
          <a:xfrm>
            <a:off x="2267744" y="620688"/>
            <a:ext cx="1828800" cy="6469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 smtClean="0">
                <a:solidFill>
                  <a:srgbClr val="CC3399"/>
                </a:solidFill>
              </a:rPr>
              <a:t>дождь</a:t>
            </a:r>
            <a:r>
              <a:rPr lang="ru-RU" dirty="0">
                <a:solidFill>
                  <a:srgbClr val="CC3399"/>
                </a:solidFill>
              </a:rPr>
              <a:t>,</a:t>
            </a:r>
          </a:p>
        </p:txBody>
      </p:sp>
      <p:sp>
        <p:nvSpPr>
          <p:cNvPr id="68652" name="Text Box 44"/>
          <p:cNvSpPr txBox="1">
            <a:spLocks noChangeArrowheads="1"/>
          </p:cNvSpPr>
          <p:nvPr/>
        </p:nvSpPr>
        <p:spPr bwMode="auto">
          <a:xfrm>
            <a:off x="3657600" y="609600"/>
            <a:ext cx="25146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CC3399"/>
                </a:solidFill>
              </a:rPr>
              <a:t>рассказ,</a:t>
            </a:r>
          </a:p>
        </p:txBody>
      </p:sp>
      <p:sp>
        <p:nvSpPr>
          <p:cNvPr id="68653" name="Text Box 45"/>
          <p:cNvSpPr txBox="1">
            <a:spLocks noChangeArrowheads="1"/>
          </p:cNvSpPr>
          <p:nvPr/>
        </p:nvSpPr>
        <p:spPr bwMode="auto">
          <a:xfrm>
            <a:off x="5181600" y="609600"/>
            <a:ext cx="21336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CC3399"/>
                </a:solidFill>
              </a:rPr>
              <a:t>человек,</a:t>
            </a:r>
          </a:p>
        </p:txBody>
      </p:sp>
      <p:sp>
        <p:nvSpPr>
          <p:cNvPr id="68655" name="Text Box 47"/>
          <p:cNvSpPr txBox="1">
            <a:spLocks noChangeArrowheads="1"/>
          </p:cNvSpPr>
          <p:nvPr/>
        </p:nvSpPr>
        <p:spPr bwMode="auto">
          <a:xfrm>
            <a:off x="6858000" y="609600"/>
            <a:ext cx="2057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CC3399"/>
                </a:solidFill>
              </a:rPr>
              <a:t>ребёнок</a:t>
            </a:r>
          </a:p>
        </p:txBody>
      </p:sp>
      <p:sp>
        <p:nvSpPr>
          <p:cNvPr id="68656" name="Rectangle 48"/>
          <p:cNvSpPr>
            <a:spLocks noChangeArrowheads="1"/>
          </p:cNvSpPr>
          <p:nvPr/>
        </p:nvSpPr>
        <p:spPr bwMode="auto">
          <a:xfrm>
            <a:off x="7467600" y="2057400"/>
            <a:ext cx="381000" cy="381000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endParaRPr lang="ru-RU"/>
          </a:p>
        </p:txBody>
      </p:sp>
      <p:sp>
        <p:nvSpPr>
          <p:cNvPr id="68657" name="Rectangle 49"/>
          <p:cNvSpPr>
            <a:spLocks noChangeArrowheads="1"/>
          </p:cNvSpPr>
          <p:nvPr/>
        </p:nvSpPr>
        <p:spPr bwMode="auto">
          <a:xfrm>
            <a:off x="6876256" y="2780928"/>
            <a:ext cx="304800" cy="381000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endParaRPr lang="ru-RU"/>
          </a:p>
        </p:txBody>
      </p:sp>
      <p:sp>
        <p:nvSpPr>
          <p:cNvPr id="68659" name="Rectangle 51"/>
          <p:cNvSpPr>
            <a:spLocks noChangeArrowheads="1"/>
          </p:cNvSpPr>
          <p:nvPr/>
        </p:nvSpPr>
        <p:spPr bwMode="auto">
          <a:xfrm>
            <a:off x="7452320" y="3573016"/>
            <a:ext cx="432048" cy="432048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endParaRPr lang="ru-RU"/>
          </a:p>
        </p:txBody>
      </p:sp>
      <p:pic>
        <p:nvPicPr>
          <p:cNvPr id="12300" name="Picture 53" descr="n&amp;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2640013" cy="39909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8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8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8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68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8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68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8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68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8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68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86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86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86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68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686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49" grpId="0"/>
      <p:bldP spid="68649" grpId="1"/>
      <p:bldP spid="68651" grpId="0"/>
      <p:bldP spid="68651" grpId="1"/>
      <p:bldP spid="68652" grpId="0"/>
      <p:bldP spid="68652" grpId="1"/>
      <p:bldP spid="68653" grpId="0"/>
      <p:bldP spid="68653" grpId="1"/>
      <p:bldP spid="68655" grpId="0" build="allAtOnce"/>
      <p:bldP spid="68656" grpId="0" animBg="1"/>
      <p:bldP spid="68657" grpId="0" animBg="1"/>
      <p:bldP spid="6865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7526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4000" b="1" i="1" smtClean="0">
                <a:latin typeface="Times New Roman" pitchFamily="18" charset="0"/>
              </a:rPr>
              <a:t> </a:t>
            </a:r>
            <a:br>
              <a:rPr lang="ru-RU" sz="4000" b="1" i="1" smtClean="0">
                <a:latin typeface="Times New Roman" pitchFamily="18" charset="0"/>
              </a:rPr>
            </a:br>
            <a:r>
              <a:rPr lang="ru-RU" sz="4000" b="1" i="1" smtClean="0">
                <a:latin typeface="Times New Roman" pitchFamily="18" charset="0"/>
              </a:rPr>
              <a:t/>
            </a:r>
            <a:br>
              <a:rPr lang="ru-RU" sz="4000" b="1" i="1" smtClean="0">
                <a:latin typeface="Times New Roman" pitchFamily="18" charset="0"/>
              </a:rPr>
            </a:br>
            <a:r>
              <a:rPr lang="ru-RU" sz="4000" b="1" i="1" smtClean="0">
                <a:latin typeface="Times New Roman" pitchFamily="18" charset="0"/>
              </a:rPr>
              <a:t/>
            </a:r>
            <a:br>
              <a:rPr lang="ru-RU" sz="4000" b="1" i="1" smtClean="0">
                <a:latin typeface="Times New Roman" pitchFamily="18" charset="0"/>
              </a:rPr>
            </a:br>
            <a:r>
              <a:rPr lang="ru-RU" sz="4000" b="1" i="1" smtClean="0">
                <a:latin typeface="Times New Roman" pitchFamily="18" charset="0"/>
              </a:rPr>
              <a:t>   </a:t>
            </a:r>
            <a:br>
              <a:rPr lang="ru-RU" sz="4000" b="1" i="1" smtClean="0">
                <a:latin typeface="Times New Roman" pitchFamily="18" charset="0"/>
              </a:rPr>
            </a:br>
            <a:r>
              <a:rPr lang="ru-RU" sz="4000" b="1" i="1" smtClean="0">
                <a:latin typeface="Times New Roman" pitchFamily="18" charset="0"/>
              </a:rPr>
              <a:t> </a:t>
            </a:r>
            <a:r>
              <a:rPr lang="ru-RU" sz="4400" i="1" smtClean="0">
                <a:solidFill>
                  <a:srgbClr val="0033CC"/>
                </a:solidFill>
                <a:latin typeface="Times New Roman" pitchFamily="18" charset="0"/>
              </a:rPr>
              <a:t>доктор - </a:t>
            </a:r>
            <a:br>
              <a:rPr lang="ru-RU" sz="4400" i="1" smtClean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4400" i="1" smtClean="0">
                <a:solidFill>
                  <a:srgbClr val="0033CC"/>
                </a:solidFill>
                <a:latin typeface="Times New Roman" pitchFamily="18" charset="0"/>
              </a:rPr>
              <a:t/>
            </a:r>
            <a:br>
              <a:rPr lang="ru-RU" sz="4400" i="1" smtClean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4400" i="1" smtClean="0">
                <a:solidFill>
                  <a:srgbClr val="0033CC"/>
                </a:solidFill>
                <a:latin typeface="Times New Roman" pitchFamily="18" charset="0"/>
              </a:rPr>
              <a:t>учитель </a:t>
            </a:r>
            <a:r>
              <a:rPr lang="ru-RU" sz="4400" b="1" i="1" smtClean="0">
                <a:solidFill>
                  <a:srgbClr val="0033CC"/>
                </a:solidFill>
                <a:latin typeface="Times New Roman" pitchFamily="18" charset="0"/>
              </a:rPr>
              <a:t>-</a:t>
            </a:r>
            <a:r>
              <a:rPr lang="ru-RU" sz="4000" b="1" i="1" smtClean="0">
                <a:solidFill>
                  <a:srgbClr val="0033CC"/>
                </a:solidFill>
                <a:latin typeface="Times New Roman" pitchFamily="18" charset="0"/>
              </a:rPr>
              <a:t/>
            </a:r>
            <a:br>
              <a:rPr lang="ru-RU" sz="4000" b="1" i="1" smtClean="0">
                <a:solidFill>
                  <a:srgbClr val="0033CC"/>
                </a:solidFill>
                <a:latin typeface="Times New Roman" pitchFamily="18" charset="0"/>
              </a:rPr>
            </a:br>
            <a:endParaRPr lang="ru-RU" sz="4000" b="1" i="1" smtClean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3352800" y="1600200"/>
            <a:ext cx="34290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solidFill>
                  <a:srgbClr val="9900CC"/>
                </a:solidFill>
              </a:rPr>
              <a:t>доктора</a:t>
            </a: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3276600" y="2971800"/>
            <a:ext cx="35052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solidFill>
                  <a:srgbClr val="9900CC"/>
                </a:solidFill>
              </a:rPr>
              <a:t>учителя</a:t>
            </a:r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 flipH="1">
            <a:off x="5410200" y="3048000"/>
            <a:ext cx="76200" cy="15240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ru-RU"/>
          </a:p>
        </p:txBody>
      </p:sp>
      <p:sp>
        <p:nvSpPr>
          <p:cNvPr id="57405" name="Line 61"/>
          <p:cNvSpPr>
            <a:spLocks noChangeShapeType="1"/>
          </p:cNvSpPr>
          <p:nvPr/>
        </p:nvSpPr>
        <p:spPr bwMode="auto">
          <a:xfrm flipH="1">
            <a:off x="5562600" y="1676400"/>
            <a:ext cx="76200" cy="15240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ru-RU"/>
          </a:p>
        </p:txBody>
      </p:sp>
      <p:sp>
        <p:nvSpPr>
          <p:cNvPr id="57407" name="WordArt 63"/>
          <p:cNvSpPr>
            <a:spLocks noChangeArrowheads="1" noChangeShapeType="1" noTextEdit="1"/>
          </p:cNvSpPr>
          <p:nvPr/>
        </p:nvSpPr>
        <p:spPr bwMode="auto">
          <a:xfrm>
            <a:off x="3048000" y="4800600"/>
            <a:ext cx="257175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9900CC"/>
                  </a:solidFill>
                  <a:round/>
                  <a:headEnd/>
                  <a:tailEnd/>
                </a:ln>
                <a:solidFill>
                  <a:srgbClr val="9900CC">
                    <a:alpha val="50195"/>
                  </a:srgbClr>
                </a:solidFill>
                <a:latin typeface="Arial"/>
                <a:cs typeface="Arial"/>
              </a:rPr>
              <a:t>и</a:t>
            </a:r>
          </a:p>
        </p:txBody>
      </p:sp>
      <p:sp>
        <p:nvSpPr>
          <p:cNvPr id="57408" name="Oval 64"/>
          <p:cNvSpPr>
            <a:spLocks noChangeArrowheads="1"/>
          </p:cNvSpPr>
          <p:nvPr/>
        </p:nvSpPr>
        <p:spPr bwMode="auto">
          <a:xfrm>
            <a:off x="3505200" y="4267200"/>
            <a:ext cx="914400" cy="914400"/>
          </a:xfrm>
          <a:prstGeom prst="ellipse">
            <a:avLst/>
          </a:prstGeom>
          <a:solidFill>
            <a:schemeClr val="folHlink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ru-RU"/>
          </a:p>
        </p:txBody>
      </p:sp>
      <p:sp>
        <p:nvSpPr>
          <p:cNvPr id="57409" name="WordArt 65"/>
          <p:cNvSpPr>
            <a:spLocks noChangeArrowheads="1" noChangeShapeType="1" noTextEdit="1"/>
          </p:cNvSpPr>
          <p:nvPr/>
        </p:nvSpPr>
        <p:spPr bwMode="auto">
          <a:xfrm>
            <a:off x="4495800" y="5029200"/>
            <a:ext cx="762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9900CC">
                    <a:alpha val="50195"/>
                  </a:srgbClr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57410" name="Oval 66"/>
          <p:cNvSpPr>
            <a:spLocks noChangeArrowheads="1"/>
          </p:cNvSpPr>
          <p:nvPr/>
        </p:nvSpPr>
        <p:spPr bwMode="auto">
          <a:xfrm>
            <a:off x="1981200" y="4267200"/>
            <a:ext cx="914400" cy="914400"/>
          </a:xfrm>
          <a:prstGeom prst="ellipse">
            <a:avLst/>
          </a:prstGeom>
          <a:solidFill>
            <a:schemeClr val="folHlink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ru-RU"/>
          </a:p>
        </p:txBody>
      </p:sp>
      <p:sp>
        <p:nvSpPr>
          <p:cNvPr id="57413" name="Line 69"/>
          <p:cNvSpPr>
            <a:spLocks noChangeShapeType="1"/>
          </p:cNvSpPr>
          <p:nvPr/>
        </p:nvSpPr>
        <p:spPr bwMode="auto">
          <a:xfrm>
            <a:off x="2133600" y="47244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ru-RU"/>
          </a:p>
        </p:txBody>
      </p:sp>
      <p:sp>
        <p:nvSpPr>
          <p:cNvPr id="57414" name="Line 70"/>
          <p:cNvSpPr>
            <a:spLocks noChangeShapeType="1"/>
          </p:cNvSpPr>
          <p:nvPr/>
        </p:nvSpPr>
        <p:spPr bwMode="auto">
          <a:xfrm>
            <a:off x="2286000" y="47244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ru-RU"/>
          </a:p>
        </p:txBody>
      </p:sp>
      <p:sp>
        <p:nvSpPr>
          <p:cNvPr id="57415" name="Line 71"/>
          <p:cNvSpPr>
            <a:spLocks noChangeShapeType="1"/>
          </p:cNvSpPr>
          <p:nvPr/>
        </p:nvSpPr>
        <p:spPr bwMode="auto">
          <a:xfrm>
            <a:off x="2438400" y="47244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ru-RU"/>
          </a:p>
        </p:txBody>
      </p:sp>
      <p:sp>
        <p:nvSpPr>
          <p:cNvPr id="57416" name="Line 72"/>
          <p:cNvSpPr>
            <a:spLocks noChangeShapeType="1"/>
          </p:cNvSpPr>
          <p:nvPr/>
        </p:nvSpPr>
        <p:spPr bwMode="auto">
          <a:xfrm>
            <a:off x="3810000" y="47244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ru-RU"/>
          </a:p>
        </p:txBody>
      </p:sp>
      <p:sp>
        <p:nvSpPr>
          <p:cNvPr id="57417" name="Line 73"/>
          <p:cNvSpPr>
            <a:spLocks noChangeShapeType="1"/>
          </p:cNvSpPr>
          <p:nvPr/>
        </p:nvSpPr>
        <p:spPr bwMode="auto">
          <a:xfrm>
            <a:off x="3657600" y="47244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ru-RU"/>
          </a:p>
        </p:txBody>
      </p:sp>
      <p:sp>
        <p:nvSpPr>
          <p:cNvPr id="57418" name="Line 74"/>
          <p:cNvSpPr>
            <a:spLocks noChangeShapeType="1"/>
          </p:cNvSpPr>
          <p:nvPr/>
        </p:nvSpPr>
        <p:spPr bwMode="auto">
          <a:xfrm>
            <a:off x="3962400" y="47244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ru-RU"/>
          </a:p>
        </p:txBody>
      </p:sp>
      <p:sp>
        <p:nvSpPr>
          <p:cNvPr id="57419" name="Line 75"/>
          <p:cNvSpPr>
            <a:spLocks noChangeShapeType="1"/>
          </p:cNvSpPr>
          <p:nvPr/>
        </p:nvSpPr>
        <p:spPr bwMode="auto">
          <a:xfrm>
            <a:off x="2667000" y="47244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ru-RU"/>
          </a:p>
        </p:txBody>
      </p:sp>
      <p:sp>
        <p:nvSpPr>
          <p:cNvPr id="57420" name="Line 76"/>
          <p:cNvSpPr>
            <a:spLocks noChangeShapeType="1"/>
          </p:cNvSpPr>
          <p:nvPr/>
        </p:nvSpPr>
        <p:spPr bwMode="auto">
          <a:xfrm>
            <a:off x="4114800" y="47244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ru-RU"/>
          </a:p>
        </p:txBody>
      </p:sp>
      <p:pic>
        <p:nvPicPr>
          <p:cNvPr id="57421" name="Picture 77" descr="j035662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066800"/>
            <a:ext cx="2362200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422" name="Picture 78" descr="j02921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352800"/>
            <a:ext cx="281940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7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7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7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7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7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7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7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7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7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7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5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7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5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5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574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5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5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74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5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574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5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5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5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57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5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5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5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574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0" fill="hold"/>
                                        <p:tgtEl>
                                          <p:spTgt spid="5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0" fill="hold"/>
                                        <p:tgtEl>
                                          <p:spTgt spid="5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5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574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5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5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48" grpId="1"/>
      <p:bldP spid="57352" grpId="0"/>
      <p:bldP spid="57358" grpId="0" animBg="1"/>
      <p:bldP spid="57405" grpId="0" animBg="1"/>
      <p:bldP spid="57407" grpId="0" animBg="1"/>
      <p:bldP spid="57408" grpId="0" animBg="1"/>
      <p:bldP spid="57409" grpId="0" animBg="1"/>
      <p:bldP spid="57410" grpId="0" animBg="1"/>
      <p:bldP spid="57413" grpId="0" animBg="1"/>
      <p:bldP spid="57414" grpId="0" animBg="1"/>
      <p:bldP spid="57415" grpId="0" animBg="1"/>
      <p:bldP spid="57416" grpId="0" animBg="1"/>
      <p:bldP spid="57417" grpId="0" animBg="1"/>
      <p:bldP spid="57418" grpId="0" animBg="1"/>
      <p:bldP spid="57419" grpId="0" animBg="1"/>
      <p:bldP spid="574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03648" y="764704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mtClean="0">
                <a:solidFill>
                  <a:srgbClr val="7030A0"/>
                </a:solidFill>
              </a:rPr>
              <a:t>месяц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188640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метель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7944" y="692696"/>
            <a:ext cx="25557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 </a:t>
            </a:r>
            <a:r>
              <a:rPr lang="ru-RU" sz="5400" b="1" dirty="0" smtClean="0">
                <a:solidFill>
                  <a:srgbClr val="7030A0"/>
                </a:solidFill>
              </a:rPr>
              <a:t>мороз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1484784"/>
            <a:ext cx="88924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Скоро н</a:t>
            </a:r>
            <a:r>
              <a:rPr lang="ru-RU" sz="4800" b="1" dirty="0" smtClean="0"/>
              <a:t>аступит  </a:t>
            </a:r>
            <a:r>
              <a:rPr lang="ru-RU" sz="4800" b="1" dirty="0" smtClean="0">
                <a:solidFill>
                  <a:srgbClr val="7030A0"/>
                </a:solidFill>
              </a:rPr>
              <a:t>…</a:t>
            </a:r>
            <a:r>
              <a:rPr lang="ru-RU" sz="4800" b="1" dirty="0" smtClean="0"/>
              <a:t>        март . </a:t>
            </a:r>
          </a:p>
          <a:p>
            <a:r>
              <a:rPr lang="ru-RU" sz="4800" b="1" dirty="0" smtClean="0"/>
              <a:t>Пройдут  </a:t>
            </a:r>
            <a:r>
              <a:rPr lang="ru-RU" sz="4800" b="1" dirty="0" smtClean="0">
                <a:solidFill>
                  <a:srgbClr val="7030A0"/>
                </a:solidFill>
              </a:rPr>
              <a:t>… </a:t>
            </a:r>
            <a:r>
              <a:rPr lang="ru-RU" sz="4800" b="1" dirty="0" smtClean="0"/>
              <a:t> и </a:t>
            </a:r>
            <a:r>
              <a:rPr lang="ru-RU" sz="4800" b="1" dirty="0" smtClean="0">
                <a:solidFill>
                  <a:srgbClr val="660066"/>
                </a:solidFill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</a:rPr>
              <a:t>…</a:t>
            </a:r>
            <a:r>
              <a:rPr lang="ru-RU" sz="4800" b="1" dirty="0" smtClean="0"/>
              <a:t> .  Скоро </a:t>
            </a:r>
            <a:r>
              <a:rPr lang="ru-RU" sz="4800" b="1" i="1" dirty="0" smtClean="0">
                <a:solidFill>
                  <a:srgbClr val="7030A0"/>
                </a:solidFill>
              </a:rPr>
              <a:t>   </a:t>
            </a:r>
            <a:endParaRPr lang="ru-RU" sz="4800" b="1" dirty="0" smtClean="0"/>
          </a:p>
          <a:p>
            <a:r>
              <a:rPr lang="ru-RU" sz="4800" b="1" dirty="0" smtClean="0"/>
              <a:t>прилетят    </a:t>
            </a:r>
            <a:r>
              <a:rPr lang="ru-RU" sz="4800" b="1" dirty="0" smtClean="0">
                <a:solidFill>
                  <a:srgbClr val="7030A0"/>
                </a:solidFill>
              </a:rPr>
              <a:t>…  </a:t>
            </a:r>
            <a:r>
              <a:rPr lang="ru-RU" sz="4800" b="1" dirty="0" smtClean="0"/>
              <a:t>.</a:t>
            </a:r>
            <a:r>
              <a:rPr lang="ru-RU" sz="4800" b="1" dirty="0" smtClean="0">
                <a:solidFill>
                  <a:srgbClr val="7030A0"/>
                </a:solidFill>
              </a:rPr>
              <a:t>  </a:t>
            </a:r>
            <a:r>
              <a:rPr lang="ru-RU" sz="4800" b="1" dirty="0" smtClean="0"/>
              <a:t>Ещё надо успеть смастерить скворечники. </a:t>
            </a:r>
            <a:endParaRPr lang="ru-RU" sz="5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09708" y="188640"/>
            <a:ext cx="19399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птица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908720"/>
            <a:ext cx="87849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Скоро наступит </a:t>
            </a:r>
            <a:r>
              <a:rPr lang="ru-RU" sz="4800" b="1" dirty="0" smtClean="0">
                <a:solidFill>
                  <a:srgbClr val="7030A0"/>
                </a:solidFill>
              </a:rPr>
              <a:t>месяц </a:t>
            </a:r>
            <a:r>
              <a:rPr lang="ru-RU" sz="4800" b="1" dirty="0" smtClean="0"/>
              <a:t>март</a:t>
            </a:r>
            <a:r>
              <a:rPr lang="ru-RU" sz="4800" b="1" dirty="0" smtClean="0">
                <a:solidFill>
                  <a:srgbClr val="7030A0"/>
                </a:solidFill>
              </a:rPr>
              <a:t> </a:t>
            </a:r>
            <a:r>
              <a:rPr lang="ru-RU" sz="4800" b="1" dirty="0" smtClean="0"/>
              <a:t>. </a:t>
            </a:r>
          </a:p>
          <a:p>
            <a:r>
              <a:rPr lang="ru-RU" sz="4800" b="1" dirty="0" smtClean="0"/>
              <a:t>Пройдут </a:t>
            </a:r>
            <a:r>
              <a:rPr lang="ru-RU" sz="4800" b="1" dirty="0" smtClean="0">
                <a:solidFill>
                  <a:srgbClr val="7030A0"/>
                </a:solidFill>
              </a:rPr>
              <a:t>морозы </a:t>
            </a:r>
            <a:r>
              <a:rPr lang="ru-RU" sz="4800" b="1" dirty="0" smtClean="0"/>
              <a:t>и </a:t>
            </a:r>
            <a:r>
              <a:rPr lang="ru-RU" sz="4800" b="1" i="1" dirty="0" smtClean="0">
                <a:solidFill>
                  <a:srgbClr val="7030A0"/>
                </a:solidFill>
              </a:rPr>
              <a:t>метели </a:t>
            </a:r>
            <a:r>
              <a:rPr lang="ru-RU" sz="4800" b="1" dirty="0" smtClean="0"/>
              <a:t>.</a:t>
            </a:r>
          </a:p>
          <a:p>
            <a:r>
              <a:rPr lang="ru-RU" sz="4800" b="1" dirty="0" smtClean="0"/>
              <a:t> Прилетят </a:t>
            </a:r>
            <a:r>
              <a:rPr lang="ru-RU" sz="4800" b="1" dirty="0" smtClean="0">
                <a:solidFill>
                  <a:srgbClr val="7030A0"/>
                </a:solidFill>
              </a:rPr>
              <a:t>птицы</a:t>
            </a:r>
            <a:r>
              <a:rPr lang="ru-RU" sz="4800" b="1" dirty="0" smtClean="0"/>
              <a:t> </a:t>
            </a:r>
            <a:r>
              <a:rPr lang="ru-RU" sz="4800" b="1" i="1" dirty="0" smtClean="0"/>
              <a:t>.</a:t>
            </a:r>
            <a:r>
              <a:rPr lang="ru-RU" sz="4800" b="1" i="1" dirty="0" smtClean="0">
                <a:solidFill>
                  <a:srgbClr val="7030A0"/>
                </a:solidFill>
              </a:rPr>
              <a:t> </a:t>
            </a:r>
            <a:r>
              <a:rPr lang="ru-RU" sz="4800" b="1" dirty="0" smtClean="0"/>
              <a:t>Ещё надо успеть смастерить скворечники. </a:t>
            </a:r>
            <a:endParaRPr lang="ru-RU" sz="4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Мудрая Сова клипарты - ClipartLogo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780928"/>
            <a:ext cx="3851920" cy="324235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512167"/>
          </a:xfrm>
        </p:spPr>
        <p:txBody>
          <a:bodyPr/>
          <a:lstStyle/>
          <a:p>
            <a:r>
              <a:rPr lang="ru-RU" dirty="0" smtClean="0"/>
              <a:t>Что нового узнали на уроке?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47663" y="1124744"/>
          <a:ext cx="6336704" cy="3744416"/>
        </p:xfrm>
        <a:graphic>
          <a:graphicData uri="http://schemas.openxmlformats.org/drawingml/2006/table">
            <a:tbl>
              <a:tblPr/>
              <a:tblGrid>
                <a:gridCol w="1806579"/>
                <a:gridCol w="2223110"/>
                <a:gridCol w="2307015"/>
              </a:tblGrid>
              <a:tr h="20618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Я доволен своей работой.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Я старался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но не всё получилось.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Я недоволен своей работой.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6" name="Овал 162"/>
          <p:cNvSpPr>
            <a:spLocks noChangeArrowheads="1"/>
          </p:cNvSpPr>
          <p:nvPr/>
        </p:nvSpPr>
        <p:spPr bwMode="auto">
          <a:xfrm>
            <a:off x="4067944" y="3501008"/>
            <a:ext cx="648072" cy="64807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" name="Овал 161"/>
          <p:cNvSpPr>
            <a:spLocks noChangeArrowheads="1"/>
          </p:cNvSpPr>
          <p:nvPr/>
        </p:nvSpPr>
        <p:spPr bwMode="auto">
          <a:xfrm>
            <a:off x="1979712" y="3501008"/>
            <a:ext cx="792088" cy="72008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" name="Овал 159"/>
          <p:cNvSpPr>
            <a:spLocks noChangeArrowheads="1"/>
          </p:cNvSpPr>
          <p:nvPr/>
        </p:nvSpPr>
        <p:spPr bwMode="auto">
          <a:xfrm>
            <a:off x="6084168" y="3501008"/>
            <a:ext cx="720080" cy="7200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476672"/>
            <a:ext cx="6696744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rgbClr val="D6009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3600" b="1" cap="none" spc="0" dirty="0" smtClean="0">
                <a:ln w="1905"/>
                <a:solidFill>
                  <a:srgbClr val="D6009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Снег летает и сверкает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D6009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золотом сиянии дня,</a:t>
            </a:r>
          </a:p>
          <a:p>
            <a:pPr algn="ctr"/>
            <a:r>
              <a:rPr lang="ru-RU" sz="3600" b="1" cap="none" spc="0" dirty="0" smtClean="0">
                <a:ln w="1905"/>
                <a:solidFill>
                  <a:srgbClr val="D6009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Словно пухом устилает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D6009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дороги и дома.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D6009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Сыплет, сыплет снег – снежок.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D6009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Начинаем наш урок.</a:t>
            </a:r>
          </a:p>
          <a:p>
            <a:pPr algn="ctr"/>
            <a:r>
              <a:rPr lang="ru-RU" sz="6000" b="1" cap="none" spc="0" dirty="0" smtClean="0">
                <a:ln w="1905"/>
                <a:solidFill>
                  <a:srgbClr val="D6009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6000" b="1" cap="none" spc="0" dirty="0">
              <a:ln w="1905"/>
              <a:solidFill>
                <a:srgbClr val="D6009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j04281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85800"/>
            <a:ext cx="2133600" cy="2514600"/>
          </a:xfrm>
          <a:prstGeom prst="rect">
            <a:avLst/>
          </a:prstGeom>
          <a:noFill/>
        </p:spPr>
      </p:pic>
      <p:pic>
        <p:nvPicPr>
          <p:cNvPr id="62467" name="Picture 3" descr="j04338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219200"/>
            <a:ext cx="1981200" cy="1981200"/>
          </a:xfrm>
          <a:prstGeom prst="rect">
            <a:avLst/>
          </a:prstGeom>
          <a:noFill/>
        </p:spPr>
      </p:pic>
      <p:pic>
        <p:nvPicPr>
          <p:cNvPr id="62468" name="Picture 4" descr="j04244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200400"/>
            <a:ext cx="1958975" cy="2068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179512" y="908720"/>
            <a:ext cx="10463840" cy="3397736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49445"/>
              </a:avLst>
            </a:prstTxWarp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sz="8800" dirty="0" smtClean="0"/>
              <a:t>         </a:t>
            </a:r>
            <a:r>
              <a:rPr lang="ru-RU" sz="8000" b="1" dirty="0" smtClean="0">
                <a:solidFill>
                  <a:srgbClr val="C00000"/>
                </a:solidFill>
              </a:rPr>
              <a:t>ЖЕЛАЕМ</a:t>
            </a:r>
          </a:p>
          <a:p>
            <a:r>
              <a:rPr lang="ru-RU" sz="8000" b="1" dirty="0" smtClean="0">
                <a:solidFill>
                  <a:srgbClr val="C00000"/>
                </a:solidFill>
              </a:rPr>
              <a:t> НОВЫХ ОТКРЫТИЙ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" name="Picture 2" descr="http://www.dgr.ru/photoalbum/21437/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6812" y="3933057"/>
            <a:ext cx="3897188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" name="Picture 2" descr="j04281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32656"/>
            <a:ext cx="2902024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 descr="j04281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85800"/>
            <a:ext cx="2133600" cy="2514600"/>
          </a:xfrm>
          <a:prstGeom prst="rect">
            <a:avLst/>
          </a:prstGeom>
          <a:noFill/>
        </p:spPr>
      </p:pic>
      <p:pic>
        <p:nvPicPr>
          <p:cNvPr id="23561" name="Picture 9" descr="j04338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219200"/>
            <a:ext cx="1981200" cy="1981200"/>
          </a:xfrm>
          <a:prstGeom prst="rect">
            <a:avLst/>
          </a:prstGeom>
          <a:noFill/>
        </p:spPr>
      </p:pic>
      <p:pic>
        <p:nvPicPr>
          <p:cNvPr id="23562" name="Picture 10" descr="j04244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200400"/>
            <a:ext cx="1958975" cy="2068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j042812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-304800"/>
            <a:ext cx="5648325" cy="60198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5400" dirty="0" smtClean="0">
                <a:solidFill>
                  <a:srgbClr val="990000"/>
                </a:solidFill>
                <a:latin typeface="Cambria" pitchFamily="18" charset="0"/>
              </a:rPr>
              <a:t>Двадцать восьмое января. </a:t>
            </a:r>
            <a:br>
              <a:rPr lang="ru-RU" sz="5400" dirty="0" smtClean="0">
                <a:solidFill>
                  <a:srgbClr val="990000"/>
                </a:solidFill>
                <a:latin typeface="Cambria" pitchFamily="18" charset="0"/>
              </a:rPr>
            </a:br>
            <a:r>
              <a:rPr lang="ru-RU" sz="5400" dirty="0" smtClean="0">
                <a:solidFill>
                  <a:srgbClr val="990000"/>
                </a:solidFill>
                <a:latin typeface="Cambria" pitchFamily="18" charset="0"/>
              </a:rPr>
              <a:t> Классная работа</a:t>
            </a:r>
            <a:r>
              <a:rPr lang="ru-RU" sz="5400" dirty="0" smtClean="0">
                <a:solidFill>
                  <a:srgbClr val="990000"/>
                </a:solidFill>
              </a:rPr>
              <a:t>.</a:t>
            </a:r>
          </a:p>
        </p:txBody>
      </p:sp>
      <p:pic>
        <p:nvPicPr>
          <p:cNvPr id="3075" name="Рисунок 7" descr="cdolls11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332656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Словарная работа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8" y="4941169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</a:rPr>
              <a:t>с</a:t>
            </a:r>
            <a:r>
              <a:rPr lang="ru-RU" sz="8000" b="1" dirty="0" smtClean="0">
                <a:solidFill>
                  <a:srgbClr val="FF0000"/>
                </a:solidFill>
              </a:rPr>
              <a:t>о</a:t>
            </a:r>
            <a:r>
              <a:rPr lang="ru-RU" sz="8000" b="1" dirty="0" smtClean="0">
                <a:solidFill>
                  <a:srgbClr val="002060"/>
                </a:solidFill>
              </a:rPr>
              <a:t>рока</a:t>
            </a:r>
            <a:endParaRPr lang="ru-RU" sz="8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3491880" y="489877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/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 r="3233"/>
          <a:stretch>
            <a:fillRect/>
          </a:stretch>
        </p:blipFill>
        <p:spPr bwMode="auto">
          <a:xfrm>
            <a:off x="683568" y="980728"/>
            <a:ext cx="6191969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835696" y="4293096"/>
            <a:ext cx="464526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/>
              <a:t>в</a:t>
            </a:r>
            <a:r>
              <a:rPr lang="ru-RU" sz="8800" b="1" dirty="0" smtClean="0">
                <a:solidFill>
                  <a:srgbClr val="FF0000"/>
                </a:solidFill>
              </a:rPr>
              <a:t>о</a:t>
            </a:r>
            <a:r>
              <a:rPr lang="ru-RU" sz="8800" b="1" dirty="0" smtClean="0"/>
              <a:t>рона</a:t>
            </a:r>
            <a:endParaRPr lang="ru-RU" sz="8800" b="1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851920" y="436510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/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vorona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548680"/>
            <a:ext cx="727392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476672"/>
            <a:ext cx="646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    </a:t>
            </a:r>
            <a:endParaRPr lang="ru-RU" sz="6000" b="1" dirty="0">
              <a:solidFill>
                <a:srgbClr val="66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4149080"/>
            <a:ext cx="56942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в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rgbClr val="002060"/>
                </a:solidFill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rgbClr val="002060"/>
                </a:solidFill>
              </a:rPr>
              <a:t>бей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4077072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/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" name="Picture 4" descr="normal_[%E2]_%E2%EE%F0%EE%E1%E5%E9"/>
          <p:cNvPicPr>
            <a:picLocks noChangeAspect="1" noChangeArrowheads="1"/>
          </p:cNvPicPr>
          <p:nvPr/>
        </p:nvPicPr>
        <p:blipFill>
          <a:blip r:embed="rId4" cstate="print"/>
          <a:srcRect b="14084"/>
          <a:stretch>
            <a:fillRect/>
          </a:stretch>
        </p:blipFill>
        <p:spPr bwMode="auto">
          <a:xfrm>
            <a:off x="1475657" y="620713"/>
            <a:ext cx="7198444" cy="338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1035050" y="10588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69" name="Line 249"/>
          <p:cNvSpPr>
            <a:spLocks noChangeShapeType="1"/>
          </p:cNvSpPr>
          <p:nvPr/>
        </p:nvSpPr>
        <p:spPr bwMode="auto">
          <a:xfrm>
            <a:off x="1035050" y="2217738"/>
            <a:ext cx="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10" name="Text Box 690"/>
          <p:cNvSpPr txBox="1">
            <a:spLocks noChangeArrowheads="1"/>
          </p:cNvSpPr>
          <p:nvPr/>
        </p:nvSpPr>
        <p:spPr bwMode="auto">
          <a:xfrm>
            <a:off x="6765925" y="201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kumimoji="0" lang="ru-RU" sz="1800">
              <a:latin typeface="Arial" charset="0"/>
            </a:endParaRPr>
          </a:p>
        </p:txBody>
      </p:sp>
      <p:sp>
        <p:nvSpPr>
          <p:cNvPr id="5898" name="Text Box 778"/>
          <p:cNvSpPr txBox="1">
            <a:spLocks noChangeArrowheads="1"/>
          </p:cNvSpPr>
          <p:nvPr/>
        </p:nvSpPr>
        <p:spPr bwMode="auto">
          <a:xfrm>
            <a:off x="2971800" y="5410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0" lang="ru-RU" sz="1800">
              <a:latin typeface="Arial" charset="0"/>
            </a:endParaRPr>
          </a:p>
        </p:txBody>
      </p:sp>
      <p:sp>
        <p:nvSpPr>
          <p:cNvPr id="5941" name="Rectangle 821"/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8458200" cy="1542256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>
                <a:solidFill>
                  <a:srgbClr val="6600FF"/>
                </a:solidFill>
                <a:latin typeface="Monotype Corsiva" pitchFamily="66" charset="0"/>
              </a:rPr>
              <a:t>" </a:t>
            </a:r>
            <a:r>
              <a:rPr lang="ru-RU" sz="4800" dirty="0">
                <a:solidFill>
                  <a:srgbClr val="6600FF"/>
                </a:solidFill>
                <a:latin typeface="Monotype Corsiva" pitchFamily="66" charset="0"/>
              </a:rPr>
              <a:t>Число имён существительных"</a:t>
            </a:r>
            <a:r>
              <a:rPr lang="ru-RU" sz="4800" dirty="0">
                <a:latin typeface="Monotype Corsiva" pitchFamily="66" charset="0"/>
              </a:rPr>
              <a:t>  </a:t>
            </a:r>
          </a:p>
        </p:txBody>
      </p:sp>
      <p:pic>
        <p:nvPicPr>
          <p:cNvPr id="5944" name="Picture 82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068960"/>
            <a:ext cx="4104456" cy="30963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2571</TotalTime>
  <Words>202</Words>
  <Application>Microsoft Office PowerPoint</Application>
  <PresentationFormat>Экран (4:3)</PresentationFormat>
  <Paragraphs>75</Paragraphs>
  <Slides>21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Двадцать восьмое января.   Классная работа.</vt:lpstr>
      <vt:lpstr>Слайд 6</vt:lpstr>
      <vt:lpstr>Слайд 7</vt:lpstr>
      <vt:lpstr>Слайд 8</vt:lpstr>
      <vt:lpstr>" Число имён существительных"  </vt:lpstr>
      <vt:lpstr>петух    -   ведро     - поле      - птица  -</vt:lpstr>
      <vt:lpstr>петух    -    петухи  ведро     -     вёдра поле      -     поля птица  -      птицы</vt:lpstr>
      <vt:lpstr>петух     -    петухи  ведро      -     вёдра поле       -     поля птица    -      птицы</vt:lpstr>
      <vt:lpstr>Слайд 13</vt:lpstr>
      <vt:lpstr>  </vt:lpstr>
      <vt:lpstr>         доктор -   учитель - </vt:lpstr>
      <vt:lpstr>Слайд 16</vt:lpstr>
      <vt:lpstr>Слайд 17</vt:lpstr>
      <vt:lpstr>Что нового узнали на уроке?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МанулякНМ</cp:lastModifiedBy>
  <cp:revision>142</cp:revision>
  <dcterms:created xsi:type="dcterms:W3CDTF">2013-02-17T14:50:00Z</dcterms:created>
  <dcterms:modified xsi:type="dcterms:W3CDTF">2019-01-28T09:05:22Z</dcterms:modified>
</cp:coreProperties>
</file>