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7" r:id="rId12"/>
    <p:sldId id="270" r:id="rId13"/>
    <p:sldId id="277" r:id="rId14"/>
    <p:sldId id="271" r:id="rId15"/>
    <p:sldId id="272" r:id="rId16"/>
    <p:sldId id="273" r:id="rId17"/>
    <p:sldId id="279" r:id="rId18"/>
    <p:sldId id="274" r:id="rId19"/>
    <p:sldId id="275" r:id="rId20"/>
    <p:sldId id="285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FF66"/>
    <a:srgbClr val="FFFF66"/>
    <a:srgbClr val="FF9933"/>
    <a:srgbClr val="FF9966"/>
    <a:srgbClr val="CCFF99"/>
    <a:srgbClr val="CCFF33"/>
    <a:srgbClr val="664F20"/>
    <a:srgbClr val="A5C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2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6E8156B-CF18-477C-B586-826E0E74083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B49CF98-2887-4A2E-B208-102162760F3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429000"/>
            <a:ext cx="7355160" cy="13681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Современные технологии речевого развития детей</a:t>
            </a:r>
            <a:endParaRPr lang="ru-RU" sz="3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5085183"/>
            <a:ext cx="6120680" cy="72008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Развитие детского речевого творчества и группового взаимодействия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16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30413" y="274638"/>
            <a:ext cx="6069979" cy="4762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Артикуляционная сказка  « Гости»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751344"/>
            <a:ext cx="78488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Толстые внуки приехали в гости.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 ними - худые, лишь кожа да кости.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Бабушка с дедушкой всем улыбнулись,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Поцеловать они их потянулись.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Утром проснулись, в улыбочку губы.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Чистим мы верхние, нижние зубы.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Блюдца поставим, положат блины нам.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Блинчик жуём с вареньем малиновым.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Дуем на блинчик, не в щёки, не мимо.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Чашки поставим, чтоб чаю налили нам.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Вкусный был завтрак, никто не обижен.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Скажем спасибо и губки оближем.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Дедушка сделал для внуков качели.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Все мы на них покачаться успели.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Вечером скачем на лошади ловко.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Звонко стучат по дороге подковки.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Вот замедляет лошадка шажочки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на опушке мы видим грибочки,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Их соберём мы себе в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кузовочки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1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sz="4400" dirty="0" smtClean="0">
                <a:solidFill>
                  <a:srgbClr val="C00000"/>
                </a:solidFill>
              </a:rPr>
              <a:t>Дыхательная гимнастика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6329676" cy="4747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578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/>
              </a:rPr>
              <a:t>Игра « Семейка родственных слов»</a:t>
            </a:r>
            <a:endParaRPr lang="ru-RU" sz="3600" dirty="0">
              <a:solidFill>
                <a:srgbClr val="C00000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2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899592" y="692697"/>
            <a:ext cx="7787208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Пальчиковая гимнастика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900448" cy="44506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63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24744"/>
            <a:ext cx="2808312" cy="4992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Текст 16"/>
          <p:cNvSpPr>
            <a:spLocks noGrp="1"/>
          </p:cNvSpPr>
          <p:nvPr>
            <p:ph sz="quarter" idx="13"/>
          </p:nvPr>
        </p:nvSpPr>
        <p:spPr>
          <a:xfrm>
            <a:off x="1043608" y="4941168"/>
            <a:ext cx="4472498" cy="16561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Упражнение «Крючки»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2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67768"/>
            <a:ext cx="5221860" cy="2937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91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307511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600" y="273050"/>
            <a:ext cx="7056784" cy="779463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Кинезиология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052736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Кинезиология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наука о развитии умственных способностей и физического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здоровья через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определённые двигательные упражнения.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b="1" dirty="0" err="1" smtClean="0">
                <a:solidFill>
                  <a:srgbClr val="C00000"/>
                </a:solidFill>
              </a:rPr>
              <a:t>Кинезиологические</a:t>
            </a:r>
            <a:r>
              <a:rPr lang="ru-RU" b="1" dirty="0" smtClean="0">
                <a:solidFill>
                  <a:srgbClr val="C00000"/>
                </a:solidFill>
              </a:rPr>
              <a:t>   </a:t>
            </a:r>
            <a:r>
              <a:rPr lang="ru-RU" b="1" dirty="0">
                <a:solidFill>
                  <a:srgbClr val="C00000"/>
                </a:solidFill>
              </a:rPr>
              <a:t>упражнения ( гимнастика для мозга)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направлены на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развитие межполушарных связей, синхронизацию работы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полушарий, развитие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мелкой моторики, памяти, внимания, речи,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мышления, пространственных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представлений. 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endParaRPr lang="ru-RU" dirty="0"/>
          </a:p>
        </p:txBody>
      </p:sp>
      <p:pic>
        <p:nvPicPr>
          <p:cNvPr id="13" name="Объект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649" y="2948125"/>
            <a:ext cx="5612701" cy="374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420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Мнемотехника</a:t>
            </a:r>
            <a:r>
              <a:rPr lang="ru-RU" b="1" dirty="0"/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система методов и приёмов, обеспечивающих эффективность запоминания, сохранение и воспроизведение информации, развитие связной речи. Используется в совместной и самостоятельной деятельности (пересказ, инсценировки, игры-драматизации). Строится от простого к сложному: простейшие </a:t>
            </a:r>
            <a:r>
              <a:rPr lang="ru-RU" sz="2600" b="1" dirty="0" err="1">
                <a:solidFill>
                  <a:schemeClr val="tx2">
                    <a:lumMod val="50000"/>
                  </a:schemeClr>
                </a:solidFill>
              </a:rPr>
              <a:t>мнемоквадраты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600" b="1" dirty="0" err="1">
                <a:solidFill>
                  <a:schemeClr val="tx2">
                    <a:lumMod val="50000"/>
                  </a:schemeClr>
                </a:solidFill>
              </a:rPr>
              <a:t>мнемодорожки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600" b="1" dirty="0" err="1">
                <a:solidFill>
                  <a:schemeClr val="tx2">
                    <a:lumMod val="50000"/>
                  </a:schemeClr>
                </a:solidFill>
              </a:rPr>
              <a:t>мнемотаблицы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6596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Зашифрованные скороговорки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24744"/>
            <a:ext cx="3400028" cy="5460215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57" y="1124744"/>
            <a:ext cx="3538453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1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335846"/>
            <a:ext cx="784887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/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ТРИЗ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Теория </a:t>
            </a:r>
            <a:r>
              <a:rPr lang="ru-RU" sz="2800" b="1" i="1" dirty="0">
                <a:solidFill>
                  <a:srgbClr val="C00000"/>
                </a:solidFill>
              </a:rPr>
              <a:t>Решения Изобретательских </a:t>
            </a:r>
            <a:r>
              <a:rPr lang="ru-RU" sz="2800" b="1" i="1" dirty="0" smtClean="0">
                <a:solidFill>
                  <a:srgbClr val="C00000"/>
                </a:solidFill>
              </a:rPr>
              <a:t>Задач</a:t>
            </a:r>
            <a:endParaRPr lang="ru-RU" sz="2800" i="1" dirty="0" smtClean="0">
              <a:solidFill>
                <a:srgbClr val="C00000"/>
              </a:solidFill>
            </a:endParaRPr>
          </a:p>
          <a:p>
            <a:pPr algn="ctr"/>
            <a:endParaRPr lang="ru-RU" sz="2800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Автор ТРИЗ –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Генрих 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Саулович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Альтшуллер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Цель ТРИЗ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– развить фантазию детей и научить мыслить системно, с пониманием происходящих процессов.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Педагоги нашего детского сада в течение многих лет системно работают по использованию ТРИЗ-технологии. </a:t>
            </a:r>
          </a:p>
          <a:p>
            <a:r>
              <a:rPr lang="ru-RU" b="1" dirty="0">
                <a:solidFill>
                  <a:srgbClr val="C00000"/>
                </a:solidFill>
              </a:rPr>
              <a:t>Методы и приёмы ТРИЗ-технологии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(такие, как системный оператор, морфологический анализ, творческое рассказывание по картинке, составление сказок, работа с именами признаков, метод фокальных объектов, игры на нахождение внешних и внутренних ресурсов и т. д.) максимально используются для развития у детей речевого творчества и группового взаимодействия. 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Основным средством работы с детьми является педагогический поиск. Педагог не должен давать готовые знания, рассказывать истину, он должен учить её находить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76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04056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sz="2000" u="sng" dirty="0" smtClean="0">
                <a:solidFill>
                  <a:srgbClr val="C00000"/>
                </a:solidFill>
              </a:rPr>
              <a:t>Метод фокальных объектов</a:t>
            </a:r>
            <a:endParaRPr lang="ru-RU" sz="2000" u="sng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6832918" cy="455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2483768" y="5301207"/>
            <a:ext cx="5184576" cy="104244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b="1" u="sng" dirty="0" smtClean="0">
              <a:solidFill>
                <a:srgbClr val="C00000"/>
              </a:solidFill>
            </a:endParaRPr>
          </a:p>
          <a:p>
            <a:r>
              <a:rPr lang="ru-RU" sz="6400" b="1" dirty="0" smtClean="0">
                <a:solidFill>
                  <a:srgbClr val="7030A0"/>
                </a:solidFill>
              </a:rPr>
              <a:t>Игра  «Чудо-животное»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1.Как называется животное?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2. Кто его родители?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3. Где будет жить?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4.Чем будет питаться?</a:t>
            </a: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5. С кем дружит? и т.д.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04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Актуальность проблемы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 useBgFill="1"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628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Процент детей с различными речевыми нарушениями остаётся стабильно высоким.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Овладение родным языком является одним из важных приобретений ребёнка в дошкольном детстве.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В современном дошкольном образовании речь рассматривается как одна из основ воспитания.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Речь это инструмент развития высших отделов психики.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С развитием речи связано формирование как личности в целом, так и всех основных психических процессов.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Обучение дошкольников родному языку должно стать одной из главных задач в подготовке детей к школе.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34727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483568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Метод морфологического анализа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2023971"/>
              </p:ext>
            </p:extLst>
          </p:nvPr>
        </p:nvGraphicFramePr>
        <p:xfrm>
          <a:off x="1252220" y="1900269"/>
          <a:ext cx="6639560" cy="3925824"/>
        </p:xfrm>
        <a:graphic>
          <a:graphicData uri="http://schemas.openxmlformats.org/drawingml/2006/table">
            <a:tbl>
              <a:tblPr firstRow="1" firstCol="1" bandRow="1"/>
              <a:tblGrid>
                <a:gridCol w="1315085"/>
                <a:gridCol w="1656080"/>
                <a:gridCol w="1281430"/>
                <a:gridCol w="1418590"/>
                <a:gridCol w="96837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Возраст 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Место 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жительства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Средство </a:t>
                      </a:r>
                      <a:r>
                        <a:rPr lang="ru-RU" sz="1600" b="1" i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передвиже</a:t>
                      </a: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ния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Стиль 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одежды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Черты характера </a:t>
                      </a:r>
                      <a:endParaRPr lang="ru-RU" sz="11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ребёнок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дворец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конь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строгий костюм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добрый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подросток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многоэтажный дом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автомобиль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спортивный костюм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вредный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юноша, девушка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лес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роликовые коньки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праздничный наряд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нытик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старик, старушка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детский сад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лыжи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шорты и майка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весельчак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женщина, мужчина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шалаш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вертолёт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купальный костюм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каприз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ный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 т.д.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 т.д.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 т.д.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 т.д.</a:t>
                      </a:r>
                      <a:endParaRPr lang="ru-RU" sz="11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 т.д.</a:t>
                      </a: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46431" y="1900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234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251520" y="686223"/>
            <a:ext cx="84969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C00000"/>
                </a:solidFill>
              </a:rPr>
              <a:t>Синквейн</a:t>
            </a: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новая технология в развитии речи дошкольников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Синквейн – стихотворение без рифмы из пяти строк, написанное по </a:t>
            </a:r>
            <a:r>
              <a:rPr lang="ru-RU" b="1" i="1" dirty="0" smtClean="0">
                <a:solidFill>
                  <a:srgbClr val="C00000"/>
                </a:solidFill>
              </a:rPr>
              <a:t>определённым правилам </a:t>
            </a:r>
            <a:r>
              <a:rPr lang="ru-RU" b="1" i="1" dirty="0" err="1" smtClean="0">
                <a:solidFill>
                  <a:srgbClr val="C00000"/>
                </a:solidFill>
              </a:rPr>
              <a:t>правилам</a:t>
            </a:r>
            <a:r>
              <a:rPr lang="ru-RU" b="1" i="1" dirty="0">
                <a:solidFill>
                  <a:srgbClr val="C00000"/>
                </a:solidFill>
              </a:rPr>
              <a:t>.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Плюсы </a:t>
            </a:r>
            <a:r>
              <a:rPr lang="ru-RU" b="1" u="sng" dirty="0" err="1">
                <a:solidFill>
                  <a:schemeClr val="accent5">
                    <a:lumMod val="75000"/>
                  </a:schemeClr>
                </a:solidFill>
              </a:rPr>
              <a:t>синквейна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algn="just"/>
            <a:endParaRPr lang="ru-RU" u="sng" dirty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изученный на занятии материал приобретает эмоциональную окраску, что способствует его более глубокому усвоению; 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отрабатываются знания о частях речи, о предложении;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дети учатся соблюдать интонацию; 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значительно активизируется словарный запас;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совершенствуется навык использования в речи синонимов, антонимов;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активизируется и развивается мыслительная деятельность;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совершенствуется умение высказывать собственное отношение к чему- либо, осуществляется подготовка к краткому пересказу;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дети учатся определять грамматическую основу предложений.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204871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Синквейн на тему «Весна»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556792"/>
            <a:ext cx="727280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</a:t>
            </a:r>
            <a:endParaRPr lang="ru-RU" dirty="0"/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Кто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? Что? – одно существительное   </a:t>
            </a:r>
            <a:r>
              <a:rPr lang="ru-RU" sz="2000" b="1" dirty="0">
                <a:solidFill>
                  <a:srgbClr val="C00000"/>
                </a:solidFill>
              </a:rPr>
              <a:t>(Весна</a:t>
            </a:r>
            <a:r>
              <a:rPr lang="ru-RU" sz="2000" b="1" dirty="0" smtClean="0">
                <a:solidFill>
                  <a:srgbClr val="C00000"/>
                </a:solidFill>
              </a:rPr>
              <a:t>).</a:t>
            </a:r>
          </a:p>
          <a:p>
            <a:pPr marL="342900" indent="-342900">
              <a:buAutoNum type="arabicPeriod"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2.Какой? Какая? Какое? – два прилагательных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>
                <a:solidFill>
                  <a:srgbClr val="C00000"/>
                </a:solidFill>
              </a:rPr>
              <a:t>долгожданная, тёплая</a:t>
            </a:r>
            <a:r>
              <a:rPr lang="ru-RU" sz="2000" b="1" dirty="0" smtClean="0">
                <a:solidFill>
                  <a:srgbClr val="C00000"/>
                </a:solidFill>
              </a:rPr>
              <a:t>).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3. Что делает? – три глагола  </a:t>
            </a:r>
            <a:r>
              <a:rPr lang="ru-RU" sz="2000" b="1" dirty="0">
                <a:solidFill>
                  <a:srgbClr val="C00000"/>
                </a:solidFill>
              </a:rPr>
              <a:t>(оживляет, воодушевляет, </a:t>
            </a:r>
            <a:r>
              <a:rPr lang="ru-RU" sz="2000" b="1" dirty="0" smtClean="0">
                <a:solidFill>
                  <a:srgbClr val="C00000"/>
                </a:solidFill>
              </a:rPr>
              <a:t>    согревает).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4. Что автор думает?  – фраза из 4-х слов </a:t>
            </a:r>
            <a:r>
              <a:rPr lang="ru-RU" sz="2000" b="1" dirty="0">
                <a:solidFill>
                  <a:srgbClr val="C00000"/>
                </a:solidFill>
              </a:rPr>
              <a:t>(Чудесная пора пробуждения природы</a:t>
            </a:r>
            <a:r>
              <a:rPr lang="ru-RU" sz="2000" b="1" dirty="0" smtClean="0">
                <a:solidFill>
                  <a:srgbClr val="C00000"/>
                </a:solidFill>
              </a:rPr>
              <a:t>).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5. Кто? Что? – заключение в форме существительного, ассоциация с первым словом  </a:t>
            </a:r>
            <a:r>
              <a:rPr lang="ru-RU" sz="2000" b="1" dirty="0">
                <a:solidFill>
                  <a:srgbClr val="C00000"/>
                </a:solidFill>
              </a:rPr>
              <a:t>(Солнце</a:t>
            </a:r>
            <a:r>
              <a:rPr lang="ru-RU" sz="2000" b="1" dirty="0" smtClean="0">
                <a:solidFill>
                  <a:srgbClr val="C00000"/>
                </a:solidFill>
              </a:rPr>
              <a:t>).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50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84" b="16884"/>
          <a:stretch>
            <a:fillRect/>
          </a:stretch>
        </p:blipFill>
        <p:spPr>
          <a:xfrm>
            <a:off x="431738" y="4797152"/>
            <a:ext cx="8064500" cy="1906587"/>
          </a:xfrm>
        </p:spPr>
      </p:pic>
      <p:sp>
        <p:nvSpPr>
          <p:cNvPr id="7" name="Прямоугольник 6"/>
          <p:cNvSpPr/>
          <p:nvPr/>
        </p:nvSpPr>
        <p:spPr>
          <a:xfrm>
            <a:off x="539552" y="1028343"/>
            <a:ext cx="784887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Дошкольный  </a:t>
            </a:r>
            <a:r>
              <a:rPr lang="ru-RU" sz="2000" b="1" dirty="0">
                <a:solidFill>
                  <a:srgbClr val="C00000"/>
                </a:solidFill>
              </a:rPr>
              <a:t>возраст,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это тот особый  возраст, когда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ребёнок открывает для себя мир, когда происходят значительные изменения его психики (когнитивной, эмоциональной, волевой), которые проявляются в различных видах деятельности: коммуникативной, познавательной, преобразующей. Выше перечисленные технологии оказывают существенное влияние на развитие речи детей дошкольного возраста. Современные образовательные технологии могут помочь в формировании интеллектуально смелой, самостоятельной, оригинально мыслящей, творческой, умеющей принимать нестандартные решения личности.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9673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1683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Презентацию к семинару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подготовили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    учителя-логопеды МАДОУ ЦРР д/с № 83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    Беляева Э.С., Морозова О.Б.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2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38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Образовательная область « Речевое  развитие», согласно ФГОС ДО включает</a:t>
            </a:r>
            <a:r>
              <a:rPr lang="ru-RU" sz="3200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6280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Владение речью, как средством общения и культуры;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Обогащение активного словаря;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Развитие связной, грамматически правильной диалогической и монологической речи;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Развитие речевого творчества;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Развитие звуковой и интонационной культуры речи, фонематического слуха;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Знакомство с книжной культурой, детской литературой, понимания на слух текстов различных жанров детской литературы;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Формирование звуковой аналитико- синтетической активности как предпосылки обучения грамоте;</a:t>
            </a:r>
          </a:p>
          <a:p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7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Технология в педагогике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00808"/>
            <a:ext cx="7355160" cy="38884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Технология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– это совокупность психолого-педагогических   ,  определяющих    компоновку  форм,  методов, способов, приёмов обучения, воспитательных средств;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она есть инструментарий педагогического  процесса.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32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404813"/>
            <a:ext cx="72008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Требования к выбору технологии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042187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Ориентация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развитие коммуникативных умений детей,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воспитание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культуры общения и речи;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Реализация 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принципа взаимосвязи познавательного и речевого развития детей;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Организация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активной речевой практики каждого ребенка в разных видах деятельности с учетом его возрастных и индивидуальных особенностей;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Содержание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технологии должно быть сориентировано на становление позиции субъекта в общении и речевой деятельности;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Технология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должна носить </a:t>
            </a:r>
            <a:r>
              <a:rPr lang="ru-RU" sz="2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здоровьесберегающий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характер;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Основу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технологии должно составлять личностно-ориентированное взаимодействие с ребенком; 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85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340769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С</a:t>
            </a:r>
            <a:r>
              <a:rPr lang="ru-RU" sz="2400" b="1" dirty="0" smtClean="0">
                <a:solidFill>
                  <a:srgbClr val="C00000"/>
                </a:solidFill>
              </a:rPr>
              <a:t>истема </a:t>
            </a:r>
            <a:r>
              <a:rPr lang="ru-RU" sz="2400" b="1" dirty="0">
                <a:solidFill>
                  <a:srgbClr val="C00000"/>
                </a:solidFill>
              </a:rPr>
              <a:t>развития речевого творчества включает в себя следующие средства, технологии и </a:t>
            </a:r>
            <a:r>
              <a:rPr lang="ru-RU" sz="2400" b="1" dirty="0" smtClean="0">
                <a:solidFill>
                  <a:srgbClr val="C00000"/>
                </a:solidFill>
              </a:rPr>
              <a:t>методики: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611560" y="2060575"/>
            <a:ext cx="7848872" cy="4065588"/>
          </a:xfrm>
        </p:spPr>
        <p:txBody>
          <a:bodyPr>
            <a:normAutofit fontScale="55000" lnSpcReduction="20000"/>
          </a:bodyPr>
          <a:lstStyle/>
          <a:p>
            <a:pPr lvl="0"/>
            <a:endParaRPr lang="ru-RU" sz="3400" dirty="0" smtClean="0">
              <a:solidFill>
                <a:srgbClr val="002060"/>
              </a:solidFill>
            </a:endParaRPr>
          </a:p>
          <a:p>
            <a:pPr lvl="0"/>
            <a:endParaRPr lang="ru-RU" sz="3400" dirty="0">
              <a:solidFill>
                <a:srgbClr val="002060"/>
              </a:solidFill>
            </a:endParaRPr>
          </a:p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Беседы </a:t>
            </a:r>
            <a:r>
              <a:rPr lang="ru-RU" sz="3600" b="1" dirty="0">
                <a:solidFill>
                  <a:srgbClr val="002060"/>
                </a:solidFill>
              </a:rPr>
              <a:t>о прочитанном, толкование поэтического словаря;</a:t>
            </a:r>
          </a:p>
          <a:p>
            <a:pPr lvl="0"/>
            <a:r>
              <a:rPr lang="ru-RU" sz="3600" b="1" dirty="0">
                <a:solidFill>
                  <a:srgbClr val="002060"/>
                </a:solidFill>
              </a:rPr>
              <a:t>В</a:t>
            </a:r>
            <a:r>
              <a:rPr lang="ru-RU" sz="3600" b="1" dirty="0" smtClean="0">
                <a:solidFill>
                  <a:srgbClr val="002060"/>
                </a:solidFill>
              </a:rPr>
              <a:t>ыразительное </a:t>
            </a:r>
            <a:r>
              <a:rPr lang="ru-RU" sz="3600" b="1" dirty="0">
                <a:solidFill>
                  <a:srgbClr val="002060"/>
                </a:solidFill>
              </a:rPr>
              <a:t>чтение, совместное скандирование, сопоставление литературного произведения с другими видами искусства, оживление личных впечатлений по ассоциации с текстом;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Иллюстрирование</a:t>
            </a:r>
            <a:r>
              <a:rPr lang="ru-RU" sz="3600" b="1" dirty="0">
                <a:solidFill>
                  <a:srgbClr val="002060"/>
                </a:solidFill>
              </a:rPr>
              <a:t>, составление диафильма, комиксов;</a:t>
            </a:r>
          </a:p>
          <a:p>
            <a:pPr lvl="0"/>
            <a:r>
              <a:rPr lang="ru-RU" sz="3600" b="1" dirty="0">
                <a:solidFill>
                  <a:srgbClr val="002060"/>
                </a:solidFill>
              </a:rPr>
              <a:t>Н</a:t>
            </a:r>
            <a:r>
              <a:rPr lang="ru-RU" sz="3600" b="1" dirty="0" smtClean="0">
                <a:solidFill>
                  <a:srgbClr val="002060"/>
                </a:solidFill>
              </a:rPr>
              <a:t>ародные </a:t>
            </a:r>
            <a:r>
              <a:rPr lang="ru-RU" sz="3600" b="1" dirty="0">
                <a:solidFill>
                  <a:srgbClr val="002060"/>
                </a:solidFill>
              </a:rPr>
              <a:t>песни, </a:t>
            </a:r>
            <a:r>
              <a:rPr lang="ru-RU" sz="3600" b="1" dirty="0" err="1">
                <a:solidFill>
                  <a:srgbClr val="002060"/>
                </a:solidFill>
              </a:rPr>
              <a:t>потешки</a:t>
            </a:r>
            <a:r>
              <a:rPr lang="ru-RU" sz="3600" b="1" dirty="0">
                <a:solidFill>
                  <a:srgbClr val="002060"/>
                </a:solidFill>
              </a:rPr>
              <a:t>, </a:t>
            </a:r>
            <a:r>
              <a:rPr lang="ru-RU" sz="3600" b="1" dirty="0" err="1">
                <a:solidFill>
                  <a:srgbClr val="002060"/>
                </a:solidFill>
              </a:rPr>
              <a:t>пестушки</a:t>
            </a:r>
            <a:r>
              <a:rPr lang="ru-RU" sz="3600" b="1" dirty="0">
                <a:solidFill>
                  <a:srgbClr val="002060"/>
                </a:solidFill>
              </a:rPr>
              <a:t>; </a:t>
            </a:r>
          </a:p>
          <a:p>
            <a:pPr lvl="0"/>
            <a:r>
              <a:rPr lang="ru-RU" sz="3600" b="1" dirty="0">
                <a:solidFill>
                  <a:srgbClr val="002060"/>
                </a:solidFill>
              </a:rPr>
              <a:t>И</a:t>
            </a:r>
            <a:r>
              <a:rPr lang="ru-RU" sz="3600" b="1" dirty="0" smtClean="0">
                <a:solidFill>
                  <a:srgbClr val="002060"/>
                </a:solidFill>
              </a:rPr>
              <a:t>гры-иллюстрации </a:t>
            </a:r>
            <a:r>
              <a:rPr lang="ru-RU" sz="3600" b="1" dirty="0">
                <a:solidFill>
                  <a:srgbClr val="002060"/>
                </a:solidFill>
              </a:rPr>
              <a:t>(дети иллюстрируют пословицы, поговорки, сказку);</a:t>
            </a:r>
          </a:p>
          <a:p>
            <a:pPr lvl="0"/>
            <a:r>
              <a:rPr lang="ru-RU" sz="3600" b="1" dirty="0">
                <a:solidFill>
                  <a:srgbClr val="002060"/>
                </a:solidFill>
              </a:rPr>
              <a:t>З</a:t>
            </a:r>
            <a:r>
              <a:rPr lang="ru-RU" sz="3600" b="1" dirty="0" smtClean="0">
                <a:solidFill>
                  <a:srgbClr val="002060"/>
                </a:solidFill>
              </a:rPr>
              <a:t>агадки </a:t>
            </a:r>
            <a:r>
              <a:rPr lang="ru-RU" sz="3600" b="1" dirty="0">
                <a:solidFill>
                  <a:srgbClr val="002060"/>
                </a:solidFill>
              </a:rPr>
              <a:t>(для овладения описательной фо</a:t>
            </a:r>
            <a:r>
              <a:rPr lang="ru-RU" sz="3400" b="1" dirty="0">
                <a:solidFill>
                  <a:srgbClr val="002060"/>
                </a:solidFill>
              </a:rPr>
              <a:t>рмой реч</a:t>
            </a:r>
            <a:r>
              <a:rPr lang="ru-RU" dirty="0">
                <a:solidFill>
                  <a:srgbClr val="002060"/>
                </a:solidFill>
              </a:rPr>
              <a:t>и).</a:t>
            </a:r>
          </a:p>
        </p:txBody>
      </p:sp>
    </p:spTree>
    <p:extLst>
      <p:ext uri="{BB962C8B-B14F-4D97-AF65-F5344CB8AC3E}">
        <p14:creationId xmlns:p14="http://schemas.microsoft.com/office/powerpoint/2010/main" val="394799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582341"/>
            <a:ext cx="741682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В этот перечень можно добавить следующие современные технологии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pPr lvl="0"/>
            <a:endParaRPr lang="ru-RU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</a:rPr>
              <a:t>Л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оготренинги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альчиковые 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</a:rPr>
              <a:t>игротренинги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</a:rPr>
              <a:t>К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инезиологические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упражнения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М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немотехники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ТРИЗ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казкотерапия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очинительство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инквейн 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Э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кспериментирование 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И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нформационно-коммуникативные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200006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188913"/>
            <a:ext cx="7272808" cy="51911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Практическая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часть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семинара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6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28343"/>
            <a:ext cx="712879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u="sng" dirty="0" smtClean="0">
                <a:solidFill>
                  <a:srgbClr val="C00000"/>
                </a:solidFill>
              </a:rPr>
              <a:t>Логопедические  тренинги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включают в себя: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Артикуляционную гимнастику;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Развитие просодических компонентов речи (это интонация, тембр, дикция, паузы, ударения, темп, ритм, речевое дыхание);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Мимическую гимнастику;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Упражнения для развития грамматического строя речи (словоизменение, словообразование, правильное использование предложно-падежных конструкций, согласование с числительными);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Логоритмические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упражнения (система двигательных упражнений, сочетающихся с произнесение специального речевого материала под музыку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560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628</TotalTime>
  <Words>1217</Words>
  <Application>Microsoft Office PowerPoint</Application>
  <PresentationFormat>Экран (4:3)</PresentationFormat>
  <Paragraphs>189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Исполнительная</vt:lpstr>
      <vt:lpstr>Современные технологии речевого развития детей</vt:lpstr>
      <vt:lpstr>Актуальность проблемы</vt:lpstr>
      <vt:lpstr> Образовательная область « Речевое  развитие», согласно ФГОС ДО включает:</vt:lpstr>
      <vt:lpstr>Технология в педагогике</vt:lpstr>
      <vt:lpstr>Требования к выбору технологии  </vt:lpstr>
      <vt:lpstr>Презентация PowerPoint</vt:lpstr>
      <vt:lpstr>Презентация PowerPoint</vt:lpstr>
      <vt:lpstr>Практическая   часть  семинара</vt:lpstr>
      <vt:lpstr>Презентация PowerPoint</vt:lpstr>
      <vt:lpstr>Артикуляционная сказка  « Гости»</vt:lpstr>
      <vt:lpstr>Дыхательная гимнастика</vt:lpstr>
      <vt:lpstr>Игра « Семейка родственных слов»</vt:lpstr>
      <vt:lpstr> </vt:lpstr>
      <vt:lpstr>  </vt:lpstr>
      <vt:lpstr>Кинезиология</vt:lpstr>
      <vt:lpstr>  </vt:lpstr>
      <vt:lpstr>Зашифрованные скороговорки</vt:lpstr>
      <vt:lpstr>Презентация PowerPoint</vt:lpstr>
      <vt:lpstr> Метод фокальных объектов</vt:lpstr>
      <vt:lpstr>Метод морфологического анализа</vt:lpstr>
      <vt:lpstr>Презентация PowerPoint</vt:lpstr>
      <vt:lpstr>Синквейн на тему «Весна»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речевого развития детей</dc:title>
  <dc:creator>Артем</dc:creator>
  <cp:lastModifiedBy>Артем</cp:lastModifiedBy>
  <cp:revision>79</cp:revision>
  <dcterms:created xsi:type="dcterms:W3CDTF">2017-04-10T09:13:17Z</dcterms:created>
  <dcterms:modified xsi:type="dcterms:W3CDTF">2018-04-05T13:25:29Z</dcterms:modified>
</cp:coreProperties>
</file>