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6" r:id="rId3"/>
    <p:sldId id="258" r:id="rId4"/>
    <p:sldId id="270" r:id="rId5"/>
    <p:sldId id="259" r:id="rId6"/>
    <p:sldId id="271" r:id="rId7"/>
    <p:sldId id="262" r:id="rId8"/>
    <p:sldId id="266" r:id="rId9"/>
    <p:sldId id="260" r:id="rId10"/>
    <p:sldId id="261" r:id="rId11"/>
    <p:sldId id="272" r:id="rId12"/>
    <p:sldId id="273" r:id="rId13"/>
    <p:sldId id="274" r:id="rId14"/>
    <p:sldId id="275" r:id="rId15"/>
    <p:sldId id="276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99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48"/>
      </p:cViewPr>
      <p:guideLst>
        <p:guide orient="horz" pos="26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554DA-0239-47EE-8C63-F7CBAFAA1E83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7ABF1-E09C-4D78-90B0-9D4C9BF2F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112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5723D-1320-46B2-BCB7-4D544FF733F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85ECB-091D-49DB-8440-DB7A5CF4E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753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85ECB-091D-49DB-8440-DB7A5CF4E5A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7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C277193-F755-4F9B-817B-E5D03C65011E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E9AEBB8-7EA0-46A1-872A-9FFBC2AA7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608512"/>
          </a:xfrm>
        </p:spPr>
        <p:txBody>
          <a:bodyPr/>
          <a:lstStyle/>
          <a:p>
            <a:pPr marL="0" indent="0" algn="ctr">
              <a:lnSpc>
                <a:spcPct val="112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РАСПИСАНИЕ УРОКОВ</a:t>
            </a:r>
          </a:p>
          <a:p>
            <a:pPr marL="0" indent="0" algn="ctr">
              <a:lnSpc>
                <a:spcPct val="112000"/>
              </a:lnSpc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2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Понедельник: русский язык, алгебра, литература, физкультура; Вторник: информатика, геометрия, география, история; Среда: физика, алгебра, русский язык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биология;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Четверг: литература, ОБЖ, алгебра, физкультура; Пятница: геометрия, история, технология.</a:t>
            </a:r>
          </a:p>
          <a:p>
            <a:pPr marL="0" indent="530225">
              <a:lnSpc>
                <a:spcPct val="112000"/>
              </a:lnSpc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060848"/>
            <a:ext cx="7128792" cy="323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оценивания: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задание – оценка «3»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задание – оценка «4»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задание – оценка «5»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99654"/>
            <a:ext cx="8352928" cy="445170"/>
          </a:xfrm>
        </p:spPr>
        <p:txBody>
          <a:bodyPr>
            <a:normAutofit fontScale="92500" lnSpcReduction="20000"/>
          </a:bodyPr>
          <a:lstStyle/>
          <a:p>
            <a:pPr marL="0" indent="109538">
              <a:buNone/>
            </a:pPr>
            <a:r>
              <a:rPr lang="ru-RU" i="1" dirty="0" smtClean="0"/>
              <a:t>Задание 1. Примерный результат работы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8738" t="31791" r="25587" b="34593"/>
          <a:stretch/>
        </p:blipFill>
        <p:spPr>
          <a:xfrm>
            <a:off x="251520" y="2468197"/>
            <a:ext cx="8586633" cy="35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33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99654"/>
            <a:ext cx="8352928" cy="445170"/>
          </a:xfrm>
        </p:spPr>
        <p:txBody>
          <a:bodyPr>
            <a:normAutofit fontScale="92500" lnSpcReduction="20000"/>
          </a:bodyPr>
          <a:lstStyle/>
          <a:p>
            <a:pPr marL="0" indent="109538">
              <a:buNone/>
            </a:pPr>
            <a:r>
              <a:rPr lang="ru-RU" i="1" dirty="0" smtClean="0"/>
              <a:t>Задание 2. Примерный результат работы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0075" t="27591" r="18500" b="9380"/>
          <a:stretch/>
        </p:blipFill>
        <p:spPr>
          <a:xfrm>
            <a:off x="395536" y="1818555"/>
            <a:ext cx="8424936" cy="48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99654"/>
            <a:ext cx="8352928" cy="445170"/>
          </a:xfrm>
        </p:spPr>
        <p:txBody>
          <a:bodyPr>
            <a:normAutofit fontScale="92500" lnSpcReduction="20000"/>
          </a:bodyPr>
          <a:lstStyle/>
          <a:p>
            <a:pPr marL="0" indent="109538">
              <a:buNone/>
            </a:pPr>
            <a:r>
              <a:rPr lang="ru-RU" i="1" dirty="0" smtClean="0"/>
              <a:t>Задание 3. Примерный результат работы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7714" t="21987" r="16137" b="10781"/>
          <a:stretch/>
        </p:blipFill>
        <p:spPr>
          <a:xfrm>
            <a:off x="467544" y="1975719"/>
            <a:ext cx="8237920" cy="470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Используя примерные результаты работы и критерии оценивания, проведите самооценку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825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74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006715" y="1700808"/>
            <a:ext cx="5130570" cy="4896544"/>
          </a:xfrm>
          <a:prstGeom prst="ellipse">
            <a:avLst/>
          </a:prstGeom>
          <a:solidFill>
            <a:srgbClr val="CCFFFF">
              <a:alpha val="45882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7794" y="2308138"/>
            <a:ext cx="3708412" cy="3816424"/>
          </a:xfrm>
          <a:prstGeom prst="ellipse">
            <a:avLst/>
          </a:prstGeom>
          <a:solidFill>
            <a:srgbClr val="99FFCC">
              <a:alpha val="41961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40206" y="2887929"/>
            <a:ext cx="2484276" cy="2666467"/>
          </a:xfrm>
          <a:prstGeom prst="ellipse">
            <a:avLst/>
          </a:prstGeom>
          <a:solidFill>
            <a:srgbClr val="99FF99">
              <a:alpha val="40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557712" y="1556792"/>
            <a:ext cx="14288" cy="5445224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57935" y="4221163"/>
            <a:ext cx="6510409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7409" y="555779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Узнал новое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7815" y="1481109"/>
            <a:ext cx="2269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Урок был интересным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83760" y="1429476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Урок был полезным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16963" y="555779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Было понятно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86333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458200" cy="1470025"/>
          </a:xfrm>
        </p:spPr>
        <p:txBody>
          <a:bodyPr/>
          <a:lstStyle/>
          <a:p>
            <a:pPr algn="ctr"/>
            <a:r>
              <a:rPr lang="ru-RU" dirty="0" smtClean="0"/>
              <a:t>Таблицы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Визуализация информации в текстовых документах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411760" y="2348880"/>
          <a:ext cx="6172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11960" y="105273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Столбец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>
            <a:stCxn id="13" idx="2"/>
          </p:cNvCxnSpPr>
          <p:nvPr/>
        </p:nvCxnSpPr>
        <p:spPr>
          <a:xfrm rot="5400000">
            <a:off x="5188423" y="1813176"/>
            <a:ext cx="639363" cy="28803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9" t="38690" r="38311" b="42460"/>
          <a:stretch/>
        </p:blipFill>
        <p:spPr bwMode="auto">
          <a:xfrm>
            <a:off x="4447325" y="2319873"/>
            <a:ext cx="2105251" cy="155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314096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Строка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1907704" y="3284984"/>
            <a:ext cx="432048" cy="21602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9" t="47443" r="23912" b="46651"/>
          <a:stretch/>
        </p:blipFill>
        <p:spPr bwMode="auto">
          <a:xfrm>
            <a:off x="2387072" y="3032956"/>
            <a:ext cx="6246565" cy="48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411760" y="2348880"/>
          <a:ext cx="6172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4427984" y="3068960"/>
            <a:ext cx="2160240" cy="43204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707904" y="429309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Ячейка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 flipH="1" flipV="1">
            <a:off x="4463988" y="3681028"/>
            <a:ext cx="792088" cy="4320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99592" y="5013176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2800" dirty="0" smtClean="0"/>
              <a:t>В ячейках таблиц могут быть размещены различные типы данных (текст, числа, изображения и пр.)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568274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352928" cy="1728192"/>
          </a:xfrm>
        </p:spPr>
        <p:txBody>
          <a:bodyPr>
            <a:normAutofit/>
          </a:bodyPr>
          <a:lstStyle/>
          <a:p>
            <a:pPr marL="0" indent="265113">
              <a:buNone/>
            </a:pPr>
            <a:r>
              <a:rPr lang="ru-RU" dirty="0" smtClean="0"/>
              <a:t>В документ можно вставить пустую таблицу, для этого, в </a:t>
            </a:r>
            <a:r>
              <a:rPr lang="en-US" dirty="0" smtClean="0"/>
              <a:t>Microsoft Word</a:t>
            </a:r>
            <a:r>
              <a:rPr lang="ru-RU" dirty="0" smtClean="0"/>
              <a:t> используем меню </a:t>
            </a:r>
            <a:r>
              <a:rPr lang="ru-RU" b="1" dirty="0" smtClean="0"/>
              <a:t>Вставка</a:t>
            </a:r>
            <a:r>
              <a:rPr lang="ru-RU" dirty="0" smtClean="0"/>
              <a:t> – </a:t>
            </a:r>
            <a:r>
              <a:rPr lang="ru-RU" b="1" dirty="0" smtClean="0"/>
              <a:t>Таблица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67816" b="80687"/>
          <a:stretch>
            <a:fillRect/>
          </a:stretch>
        </p:blipFill>
        <p:spPr bwMode="auto">
          <a:xfrm>
            <a:off x="271763" y="2996952"/>
            <a:ext cx="879997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555776" y="3284984"/>
            <a:ext cx="2520280" cy="324036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8" t="2470" r="32364" b="46045"/>
          <a:stretch/>
        </p:blipFill>
        <p:spPr bwMode="auto">
          <a:xfrm>
            <a:off x="179850" y="2348880"/>
            <a:ext cx="8694429" cy="430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1006" y="980728"/>
            <a:ext cx="8331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Указываем необходимое количество строк и столбцов</a:t>
            </a:r>
          </a:p>
        </p:txBody>
      </p:sp>
      <p:sp>
        <p:nvSpPr>
          <p:cNvPr id="8" name="Овал 7"/>
          <p:cNvSpPr/>
          <p:nvPr/>
        </p:nvSpPr>
        <p:spPr>
          <a:xfrm>
            <a:off x="159450" y="2564904"/>
            <a:ext cx="1768368" cy="2376264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8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204367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Перемещение по таблице:</a:t>
            </a:r>
            <a:endParaRPr lang="ru-RU" dirty="0" smtClean="0"/>
          </a:p>
          <a:p>
            <a:pPr lvl="0"/>
            <a:r>
              <a:rPr lang="ru-RU" dirty="0" smtClean="0"/>
              <a:t>Нажатием клавиши </a:t>
            </a:r>
            <a:r>
              <a:rPr lang="en-US" dirty="0" smtClean="0"/>
              <a:t>Tab</a:t>
            </a:r>
            <a:endParaRPr lang="ru-RU" dirty="0" smtClean="0"/>
          </a:p>
          <a:p>
            <a:pPr lvl="0"/>
            <a:r>
              <a:rPr lang="ru-RU" dirty="0" smtClean="0"/>
              <a:t>Нажатием клавиш управления курсором</a:t>
            </a:r>
          </a:p>
          <a:p>
            <a:r>
              <a:rPr lang="ru-RU" dirty="0" smtClean="0"/>
              <a:t>С помощью мыши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105835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Выделение элементов таблицы:</a:t>
            </a:r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2771800" y="3933056"/>
            <a:ext cx="3240360" cy="864096"/>
            <a:chOff x="10678" y="1438"/>
            <a:chExt cx="3776" cy="902"/>
          </a:xfrm>
        </p:grpSpPr>
        <p:sp>
          <p:nvSpPr>
            <p:cNvPr id="21507" name="AutoShape 3"/>
            <p:cNvSpPr>
              <a:spLocks noChangeArrowheads="1"/>
            </p:cNvSpPr>
            <p:nvPr/>
          </p:nvSpPr>
          <p:spPr bwMode="auto">
            <a:xfrm>
              <a:off x="10678" y="1980"/>
              <a:ext cx="540" cy="360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08" name="AutoShape 4"/>
            <p:cNvSpPr>
              <a:spLocks noChangeArrowheads="1"/>
            </p:cNvSpPr>
            <p:nvPr/>
          </p:nvSpPr>
          <p:spPr bwMode="auto">
            <a:xfrm>
              <a:off x="14094" y="1438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09" name="AutoShape 5"/>
            <p:cNvSpPr>
              <a:spLocks noChangeArrowheads="1"/>
            </p:cNvSpPr>
            <p:nvPr/>
          </p:nvSpPr>
          <p:spPr bwMode="auto">
            <a:xfrm>
              <a:off x="11032" y="1440"/>
              <a:ext cx="360" cy="360"/>
            </a:xfrm>
            <a:custGeom>
              <a:avLst/>
              <a:gdLst>
                <a:gd name="G0" fmla="+- 6480 0 0"/>
                <a:gd name="G1" fmla="+- 8640 0 0"/>
                <a:gd name="G2" fmla="+- 4320 0 0"/>
                <a:gd name="G3" fmla="+- 21600 0 6480"/>
                <a:gd name="G4" fmla="+- 21600 0 8640"/>
                <a:gd name="G5" fmla="+- 21600 0 4320"/>
                <a:gd name="G6" fmla="+- 6480 0 10800"/>
                <a:gd name="G7" fmla="+- 8640 0 10800"/>
                <a:gd name="G8" fmla="*/ G7 4320 G6"/>
                <a:gd name="G9" fmla="+- 21600 0 G8"/>
                <a:gd name="T0" fmla="*/ G8 w 21600"/>
                <a:gd name="T1" fmla="*/ G1 h 21600"/>
                <a:gd name="T2" fmla="*/ G9 w 21600"/>
                <a:gd name="T3" fmla="*/ G4 h 2160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21600" h="21600">
                  <a:moveTo>
                    <a:pt x="10800" y="0"/>
                  </a:moveTo>
                  <a:lnTo>
                    <a:pt x="6480" y="4320"/>
                  </a:lnTo>
                  <a:lnTo>
                    <a:pt x="8640" y="4320"/>
                  </a:lnTo>
                  <a:lnTo>
                    <a:pt x="8640" y="8640"/>
                  </a:lnTo>
                  <a:lnTo>
                    <a:pt x="4320" y="8640"/>
                  </a:lnTo>
                  <a:lnTo>
                    <a:pt x="4320" y="6480"/>
                  </a:lnTo>
                  <a:lnTo>
                    <a:pt x="0" y="10800"/>
                  </a:lnTo>
                  <a:lnTo>
                    <a:pt x="4320" y="15120"/>
                  </a:lnTo>
                  <a:lnTo>
                    <a:pt x="4320" y="12960"/>
                  </a:lnTo>
                  <a:lnTo>
                    <a:pt x="8640" y="12960"/>
                  </a:lnTo>
                  <a:lnTo>
                    <a:pt x="8640" y="17280"/>
                  </a:lnTo>
                  <a:lnTo>
                    <a:pt x="6480" y="17280"/>
                  </a:lnTo>
                  <a:lnTo>
                    <a:pt x="10800" y="21600"/>
                  </a:lnTo>
                  <a:lnTo>
                    <a:pt x="15120" y="17280"/>
                  </a:lnTo>
                  <a:lnTo>
                    <a:pt x="12960" y="17280"/>
                  </a:lnTo>
                  <a:lnTo>
                    <a:pt x="12960" y="12960"/>
                  </a:lnTo>
                  <a:lnTo>
                    <a:pt x="17280" y="12960"/>
                  </a:lnTo>
                  <a:lnTo>
                    <a:pt x="17280" y="15120"/>
                  </a:lnTo>
                  <a:lnTo>
                    <a:pt x="21600" y="10800"/>
                  </a:lnTo>
                  <a:lnTo>
                    <a:pt x="17280" y="6480"/>
                  </a:lnTo>
                  <a:lnTo>
                    <a:pt x="17280" y="8640"/>
                  </a:lnTo>
                  <a:lnTo>
                    <a:pt x="12960" y="8640"/>
                  </a:lnTo>
                  <a:lnTo>
                    <a:pt x="12960" y="4320"/>
                  </a:lnTo>
                  <a:lnTo>
                    <a:pt x="15120" y="43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75856" y="4293096"/>
          <a:ext cx="3024336" cy="1152128"/>
        </p:xfrm>
        <a:graphic>
          <a:graphicData uri="http://schemas.openxmlformats.org/drawingml/2006/table">
            <a:tbl>
              <a:tblPr/>
              <a:tblGrid>
                <a:gridCol w="1509515"/>
                <a:gridCol w="1514821"/>
              </a:tblGrid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10" name="AutoShape 6"/>
          <p:cNvSpPr>
            <a:spLocks noChangeArrowheads="1"/>
          </p:cNvSpPr>
          <p:nvPr/>
        </p:nvSpPr>
        <p:spPr bwMode="auto">
          <a:xfrm rot="1980000">
            <a:off x="4634602" y="5089869"/>
            <a:ext cx="298656" cy="31834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301608" cy="2448272"/>
          </a:xfrm>
        </p:spPr>
        <p:txBody>
          <a:bodyPr>
            <a:normAutofit/>
          </a:bodyPr>
          <a:lstStyle/>
          <a:p>
            <a:pPr marL="0" indent="354013">
              <a:buNone/>
            </a:pPr>
            <a:r>
              <a:rPr lang="ru-RU" dirty="0" smtClean="0"/>
              <a:t>В дальнейшем параметры таблицы можно изменять, используя контекстное меню (ПКМ):</a:t>
            </a:r>
          </a:p>
          <a:p>
            <a:r>
              <a:rPr lang="ru-RU" sz="2400" dirty="0"/>
              <a:t>Вставлять или удалять строки, столбцы и ячейки;</a:t>
            </a:r>
          </a:p>
          <a:p>
            <a:r>
              <a:rPr lang="ru-RU" sz="2400" dirty="0" smtClean="0"/>
              <a:t>Изменять ширину столбцов и высоту строк; </a:t>
            </a:r>
          </a:p>
          <a:p>
            <a:r>
              <a:rPr lang="ru-RU" sz="2400" dirty="0" smtClean="0"/>
              <a:t>Разделять ячейки или объединять с соседними.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25013" t="28610" r="19829" b="34492"/>
          <a:stretch>
            <a:fillRect/>
          </a:stretch>
        </p:blipFill>
        <p:spPr bwMode="auto">
          <a:xfrm>
            <a:off x="467544" y="2924944"/>
            <a:ext cx="835292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373616" cy="1368152"/>
          </a:xfrm>
        </p:spPr>
        <p:txBody>
          <a:bodyPr>
            <a:normAutofit/>
          </a:bodyPr>
          <a:lstStyle/>
          <a:p>
            <a:pPr marL="365125" indent="-11113">
              <a:buNone/>
            </a:pPr>
            <a:r>
              <a:rPr lang="ru-RU" dirty="0" smtClean="0"/>
              <a:t>Можно изменять внешний вид таблицы: </a:t>
            </a:r>
            <a:r>
              <a:rPr lang="ru-RU" b="1" dirty="0" smtClean="0"/>
              <a:t>Работа с таблицами - Конструктор</a:t>
            </a:r>
            <a:endParaRPr lang="ru-RU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49295" r="12012" b="81671"/>
          <a:stretch>
            <a:fillRect/>
          </a:stretch>
        </p:blipFill>
        <p:spPr bwMode="auto">
          <a:xfrm>
            <a:off x="827584" y="2924944"/>
            <a:ext cx="785420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339752" y="2924944"/>
            <a:ext cx="3240360" cy="20162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404</TotalTime>
  <Words>226</Words>
  <Application>Microsoft Office PowerPoint</Application>
  <PresentationFormat>Экран (4:3)</PresentationFormat>
  <Paragraphs>44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Таблицы</vt:lpstr>
      <vt:lpstr>Таблица</vt:lpstr>
      <vt:lpstr>Таблица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Используя примерные результаты работы и критерии оценивания, проведите самооценку</vt:lpstr>
      <vt:lpstr>Рефлексия</vt:lpstr>
      <vt:lpstr>Спасибо за внимание!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Вставка таблиц в документ  MS Word</dc:title>
  <dc:creator>Алексей</dc:creator>
  <cp:lastModifiedBy>Дарья</cp:lastModifiedBy>
  <cp:revision>57</cp:revision>
  <cp:lastPrinted>2015-09-28T19:50:19Z</cp:lastPrinted>
  <dcterms:created xsi:type="dcterms:W3CDTF">2010-11-22T18:00:54Z</dcterms:created>
  <dcterms:modified xsi:type="dcterms:W3CDTF">2019-04-26T15:59:54Z</dcterms:modified>
</cp:coreProperties>
</file>