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57" r:id="rId5"/>
    <p:sldId id="258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86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CFA45-7AD4-4E71-BBA4-3B4879674D80}" type="datetimeFigureOut">
              <a:rPr lang="ru-RU" smtClean="0"/>
              <a:t>17.07.2020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B5A25-642C-4AF7-86D7-A00C771A86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43559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CFA45-7AD4-4E71-BBA4-3B4879674D80}" type="datetimeFigureOut">
              <a:rPr lang="ru-RU" smtClean="0"/>
              <a:t>17.07.2020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B5A25-642C-4AF7-86D7-A00C771A86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79404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CFA45-7AD4-4E71-BBA4-3B4879674D80}" type="datetimeFigureOut">
              <a:rPr lang="ru-RU" smtClean="0"/>
              <a:t>17.07.2020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B5A25-642C-4AF7-86D7-A00C771A86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24895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CFA45-7AD4-4E71-BBA4-3B4879674D80}" type="datetimeFigureOut">
              <a:rPr lang="ru-RU" smtClean="0"/>
              <a:t>17.07.2020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B5A25-642C-4AF7-86D7-A00C771A86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72471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CFA45-7AD4-4E71-BBA4-3B4879674D80}" type="datetimeFigureOut">
              <a:rPr lang="ru-RU" smtClean="0"/>
              <a:t>17.07.2020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B5A25-642C-4AF7-86D7-A00C771A86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39857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CFA45-7AD4-4E71-BBA4-3B4879674D80}" type="datetimeFigureOut">
              <a:rPr lang="ru-RU" smtClean="0"/>
              <a:t>17.07.2020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B5A25-642C-4AF7-86D7-A00C771A86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36861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CFA45-7AD4-4E71-BBA4-3B4879674D80}" type="datetimeFigureOut">
              <a:rPr lang="ru-RU" smtClean="0"/>
              <a:t>17.07.2020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B5A25-642C-4AF7-86D7-A00C771A86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05434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CFA45-7AD4-4E71-BBA4-3B4879674D80}" type="datetimeFigureOut">
              <a:rPr lang="ru-RU" smtClean="0"/>
              <a:t>17.07.2020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B5A25-642C-4AF7-86D7-A00C771A86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9834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CFA45-7AD4-4E71-BBA4-3B4879674D80}" type="datetimeFigureOut">
              <a:rPr lang="ru-RU" smtClean="0"/>
              <a:t>17.07.2020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B5A25-642C-4AF7-86D7-A00C771A86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53968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CFA45-7AD4-4E71-BBA4-3B4879674D80}" type="datetimeFigureOut">
              <a:rPr lang="ru-RU" smtClean="0"/>
              <a:t>17.07.2020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B5A25-642C-4AF7-86D7-A00C771A86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79258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CFA45-7AD4-4E71-BBA4-3B4879674D80}" type="datetimeFigureOut">
              <a:rPr lang="ru-RU" smtClean="0"/>
              <a:t>17.07.2020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B5A25-642C-4AF7-86D7-A00C771A86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43660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BCFA45-7AD4-4E71-BBA4-3B4879674D80}" type="datetimeFigureOut">
              <a:rPr lang="ru-RU" smtClean="0"/>
              <a:t>17.07.2020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7B5A25-642C-4AF7-86D7-A00C771A86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78204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/>
            <a:r>
              <a:rPr lang="ru-RU" b="1" cap="all" dirty="0" smtClean="0">
                <a:solidFill>
                  <a:srgbClr val="686868"/>
                </a:solidFill>
                <a:effectLst/>
                <a:latin typeface="robotobold"/>
              </a:rPr>
              <a:t>ГЕОГРАФИЯ. 10 КЛАСС</a:t>
            </a:r>
            <a:br>
              <a:rPr lang="ru-RU" b="1" cap="all" dirty="0" smtClean="0">
                <a:solidFill>
                  <a:srgbClr val="686868"/>
                </a:solidFill>
                <a:effectLst/>
                <a:latin typeface="robotobold"/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59632" y="2996952"/>
            <a:ext cx="6400800" cy="1752600"/>
          </a:xfrm>
        </p:spPr>
        <p:txBody>
          <a:bodyPr>
            <a:noAutofit/>
          </a:bodyPr>
          <a:lstStyle/>
          <a:p>
            <a:r>
              <a:rPr lang="ru-RU" sz="7200" b="1" i="0" dirty="0" smtClean="0">
                <a:solidFill>
                  <a:srgbClr val="1D1D1B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Мировая металлургия</a:t>
            </a:r>
          </a:p>
        </p:txBody>
      </p:sp>
    </p:spTree>
    <p:extLst>
      <p:ext uri="{BB962C8B-B14F-4D97-AF65-F5344CB8AC3E}">
        <p14:creationId xmlns:p14="http://schemas.microsoft.com/office/powerpoint/2010/main" val="4057100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07504" y="332656"/>
            <a:ext cx="8928992" cy="115212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7. Найдите 6 слов, которые относятся к теме урока.</a:t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7383374"/>
              </p:ext>
            </p:extLst>
          </p:nvPr>
        </p:nvGraphicFramePr>
        <p:xfrm>
          <a:off x="251519" y="1196750"/>
          <a:ext cx="8640960" cy="5486400"/>
        </p:xfrm>
        <a:graphic>
          <a:graphicData uri="http://schemas.openxmlformats.org/drawingml/2006/table">
            <a:tbl>
              <a:tblPr/>
              <a:tblGrid>
                <a:gridCol w="720080"/>
                <a:gridCol w="720080"/>
                <a:gridCol w="720080"/>
                <a:gridCol w="720080"/>
                <a:gridCol w="720080"/>
                <a:gridCol w="720080"/>
                <a:gridCol w="720080"/>
                <a:gridCol w="720080"/>
                <a:gridCol w="720080"/>
                <a:gridCol w="720080"/>
                <a:gridCol w="720080"/>
                <a:gridCol w="720080"/>
              </a:tblGrid>
              <a:tr h="456051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</a:t>
                      </a:r>
                    </a:p>
                  </a:txBody>
                  <a:tcPr anchor="ctr">
                    <a:lnL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</a:t>
                      </a:r>
                    </a:p>
                  </a:txBody>
                  <a:tcPr anchor="ctr">
                    <a:lnL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щ</a:t>
                      </a:r>
                    </a:p>
                  </a:txBody>
                  <a:tcPr anchor="ctr">
                    <a:lnL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</a:t>
                      </a:r>
                    </a:p>
                  </a:txBody>
                  <a:tcPr anchor="ctr">
                    <a:lnL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</a:t>
                      </a:r>
                    </a:p>
                  </a:txBody>
                  <a:tcPr anchor="ctr">
                    <a:lnL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щ</a:t>
                      </a:r>
                    </a:p>
                  </a:txBody>
                  <a:tcPr anchor="ctr">
                    <a:lnL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ё</a:t>
                      </a:r>
                    </a:p>
                  </a:txBody>
                  <a:tcPr anchor="ctr">
                    <a:lnL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</a:t>
                      </a:r>
                    </a:p>
                  </a:txBody>
                  <a:tcPr anchor="ctr">
                    <a:lnL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</a:p>
                  </a:txBody>
                  <a:tcPr anchor="ctr">
                    <a:lnL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</a:t>
                      </a:r>
                    </a:p>
                  </a:txBody>
                  <a:tcPr anchor="ctr">
                    <a:lnL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</a:t>
                      </a:r>
                    </a:p>
                  </a:txBody>
                  <a:tcPr anchor="ctr">
                    <a:lnL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ж</a:t>
                      </a:r>
                    </a:p>
                  </a:txBody>
                  <a:tcPr anchor="ctr">
                    <a:lnL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56051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</a:t>
                      </a:r>
                    </a:p>
                  </a:txBody>
                  <a:tcPr anchor="ctr">
                    <a:lnL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</a:t>
                      </a:r>
                    </a:p>
                  </a:txBody>
                  <a:tcPr anchor="ctr">
                    <a:lnL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</a:t>
                      </a:r>
                    </a:p>
                  </a:txBody>
                  <a:tcPr anchor="ctr">
                    <a:lnL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</a:t>
                      </a:r>
                    </a:p>
                  </a:txBody>
                  <a:tcPr anchor="ctr">
                    <a:lnL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ы</a:t>
                      </a:r>
                    </a:p>
                  </a:txBody>
                  <a:tcPr anchor="ctr">
                    <a:lnL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ц</a:t>
                      </a:r>
                    </a:p>
                  </a:txBody>
                  <a:tcPr anchor="ctr">
                    <a:lnL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щ</a:t>
                      </a:r>
                    </a:p>
                  </a:txBody>
                  <a:tcPr anchor="ctr">
                    <a:lnL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</a:p>
                  </a:txBody>
                  <a:tcPr anchor="ctr">
                    <a:lnL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</a:t>
                      </a:r>
                    </a:p>
                  </a:txBody>
                  <a:tcPr anchor="ctr">
                    <a:lnL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й</a:t>
                      </a:r>
                    </a:p>
                  </a:txBody>
                  <a:tcPr anchor="ctr">
                    <a:lnL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</a:t>
                      </a:r>
                    </a:p>
                  </a:txBody>
                  <a:tcPr anchor="ctr">
                    <a:lnL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</a:t>
                      </a:r>
                    </a:p>
                  </a:txBody>
                  <a:tcPr anchor="ctr">
                    <a:lnL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56051">
                <a:tc>
                  <a:txBody>
                    <a:bodyPr/>
                    <a:lstStyle/>
                    <a:p>
                      <a:pPr algn="ctr"/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ы</a:t>
                      </a:r>
                    </a:p>
                  </a:txBody>
                  <a:tcPr anchor="ctr">
                    <a:lnL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</a:t>
                      </a:r>
                    </a:p>
                  </a:txBody>
                  <a:tcPr anchor="ctr">
                    <a:lnL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</a:t>
                      </a:r>
                    </a:p>
                  </a:txBody>
                  <a:tcPr anchor="ctr">
                    <a:lnL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</a:t>
                      </a:r>
                    </a:p>
                  </a:txBody>
                  <a:tcPr anchor="ctr">
                    <a:lnL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</a:t>
                      </a:r>
                    </a:p>
                  </a:txBody>
                  <a:tcPr anchor="ctr">
                    <a:lnL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</a:t>
                      </a:r>
                    </a:p>
                  </a:txBody>
                  <a:tcPr anchor="ctr">
                    <a:lnL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</a:t>
                      </a:r>
                    </a:p>
                  </a:txBody>
                  <a:tcPr anchor="ctr">
                    <a:lnL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й</a:t>
                      </a:r>
                    </a:p>
                  </a:txBody>
                  <a:tcPr anchor="ctr">
                    <a:lnL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</a:t>
                      </a:r>
                    </a:p>
                  </a:txBody>
                  <a:tcPr anchor="ctr">
                    <a:lnL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щ</a:t>
                      </a:r>
                    </a:p>
                  </a:txBody>
                  <a:tcPr anchor="ctr">
                    <a:lnL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ц</a:t>
                      </a:r>
                    </a:p>
                  </a:txBody>
                  <a:tcPr anchor="ctr">
                    <a:lnL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</a:p>
                  </a:txBody>
                  <a:tcPr anchor="ctr">
                    <a:lnL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56051">
                <a:tc>
                  <a:txBody>
                    <a:bodyPr/>
                    <a:lstStyle/>
                    <a:p>
                      <a:pPr algn="ctr"/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</a:t>
                      </a:r>
                    </a:p>
                  </a:txBody>
                  <a:tcPr anchor="ctr">
                    <a:lnL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</a:t>
                      </a:r>
                    </a:p>
                  </a:txBody>
                  <a:tcPr anchor="ctr">
                    <a:lnL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ё</a:t>
                      </a:r>
                    </a:p>
                  </a:txBody>
                  <a:tcPr anchor="ctr">
                    <a:lnL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</a:t>
                      </a:r>
                    </a:p>
                  </a:txBody>
                  <a:tcPr anchor="ctr">
                    <a:lnL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ц</a:t>
                      </a:r>
                    </a:p>
                  </a:txBody>
                  <a:tcPr anchor="ctr">
                    <a:lnL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ж</a:t>
                      </a:r>
                    </a:p>
                  </a:txBody>
                  <a:tcPr anchor="ctr">
                    <a:lnL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</a:t>
                      </a:r>
                    </a:p>
                  </a:txBody>
                  <a:tcPr anchor="ctr">
                    <a:lnL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</a:t>
                      </a:r>
                    </a:p>
                  </a:txBody>
                  <a:tcPr anchor="ctr">
                    <a:lnL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ц</a:t>
                      </a:r>
                    </a:p>
                  </a:txBody>
                  <a:tcPr anchor="ctr">
                    <a:lnL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</a:p>
                  </a:txBody>
                  <a:tcPr anchor="ctr">
                    <a:lnL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</a:t>
                      </a:r>
                    </a:p>
                  </a:txBody>
                  <a:tcPr anchor="ctr">
                    <a:lnL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й</a:t>
                      </a:r>
                    </a:p>
                  </a:txBody>
                  <a:tcPr anchor="ctr">
                    <a:lnL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56051">
                <a:tc>
                  <a:txBody>
                    <a:bodyPr/>
                    <a:lstStyle/>
                    <a:p>
                      <a:pPr algn="ctr"/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</a:t>
                      </a:r>
                    </a:p>
                  </a:txBody>
                  <a:tcPr anchor="ctr">
                    <a:lnL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</a:t>
                      </a:r>
                    </a:p>
                  </a:txBody>
                  <a:tcPr anchor="ctr">
                    <a:lnL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ё</a:t>
                      </a:r>
                    </a:p>
                  </a:txBody>
                  <a:tcPr anchor="ctr">
                    <a:lnL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</a:t>
                      </a:r>
                    </a:p>
                  </a:txBody>
                  <a:tcPr anchor="ctr">
                    <a:lnL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</a:t>
                      </a:r>
                    </a:p>
                  </a:txBody>
                  <a:tcPr anchor="ctr">
                    <a:lnL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</a:t>
                      </a:r>
                    </a:p>
                  </a:txBody>
                  <a:tcPr anchor="ctr">
                    <a:lnL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</a:t>
                      </a:r>
                    </a:p>
                  </a:txBody>
                  <a:tcPr anchor="ctr">
                    <a:lnL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</a:t>
                      </a:r>
                    </a:p>
                  </a:txBody>
                  <a:tcPr anchor="ctr">
                    <a:lnL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</a:t>
                      </a:r>
                    </a:p>
                  </a:txBody>
                  <a:tcPr anchor="ctr">
                    <a:lnL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</a:t>
                      </a:r>
                    </a:p>
                  </a:txBody>
                  <a:tcPr anchor="ctr">
                    <a:lnL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щ</a:t>
                      </a:r>
                    </a:p>
                  </a:txBody>
                  <a:tcPr anchor="ctr">
                    <a:lnL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й</a:t>
                      </a:r>
                    </a:p>
                  </a:txBody>
                  <a:tcPr anchor="ctr">
                    <a:lnL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56051">
                <a:tc>
                  <a:txBody>
                    <a:bodyPr/>
                    <a:lstStyle/>
                    <a:p>
                      <a:pPr algn="ctr"/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</a:t>
                      </a:r>
                    </a:p>
                  </a:txBody>
                  <a:tcPr anchor="ctr">
                    <a:lnL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</a:t>
                      </a:r>
                    </a:p>
                  </a:txBody>
                  <a:tcPr anchor="ctr">
                    <a:lnL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</a:t>
                      </a:r>
                    </a:p>
                  </a:txBody>
                  <a:tcPr anchor="ctr">
                    <a:lnL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</a:t>
                      </a:r>
                    </a:p>
                  </a:txBody>
                  <a:tcPr anchor="ctr">
                    <a:lnL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</a:t>
                      </a:r>
                    </a:p>
                  </a:txBody>
                  <a:tcPr anchor="ctr">
                    <a:lnL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</a:t>
                      </a:r>
                    </a:p>
                  </a:txBody>
                  <a:tcPr anchor="ctr">
                    <a:lnL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</a:t>
                      </a:r>
                    </a:p>
                  </a:txBody>
                  <a:tcPr anchor="ctr">
                    <a:lnL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</a:t>
                      </a:r>
                    </a:p>
                  </a:txBody>
                  <a:tcPr anchor="ctr">
                    <a:lnL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</a:t>
                      </a:r>
                    </a:p>
                  </a:txBody>
                  <a:tcPr anchor="ctr">
                    <a:lnL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ы</a:t>
                      </a:r>
                    </a:p>
                  </a:txBody>
                  <a:tcPr anchor="ctr">
                    <a:lnL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й</a:t>
                      </a:r>
                    </a:p>
                  </a:txBody>
                  <a:tcPr anchor="ctr">
                    <a:lnL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</a:t>
                      </a:r>
                    </a:p>
                  </a:txBody>
                  <a:tcPr anchor="ctr">
                    <a:lnL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56051">
                <a:tc>
                  <a:txBody>
                    <a:bodyPr/>
                    <a:lstStyle/>
                    <a:p>
                      <a:pPr algn="ctr"/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</a:p>
                  </a:txBody>
                  <a:tcPr anchor="ctr">
                    <a:lnL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</a:t>
                      </a:r>
                    </a:p>
                  </a:txBody>
                  <a:tcPr anchor="ctr">
                    <a:lnL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</a:t>
                      </a:r>
                    </a:p>
                  </a:txBody>
                  <a:tcPr anchor="ctr">
                    <a:lnL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</a:t>
                      </a:r>
                    </a:p>
                  </a:txBody>
                  <a:tcPr anchor="ctr">
                    <a:lnL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</a:t>
                      </a:r>
                    </a:p>
                  </a:txBody>
                  <a:tcPr anchor="ctr">
                    <a:lnL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</a:t>
                      </a:r>
                    </a:p>
                  </a:txBody>
                  <a:tcPr anchor="ctr">
                    <a:lnL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</a:t>
                      </a:r>
                    </a:p>
                  </a:txBody>
                  <a:tcPr anchor="ctr">
                    <a:lnL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ц</a:t>
                      </a:r>
                    </a:p>
                  </a:txBody>
                  <a:tcPr anchor="ctr">
                    <a:lnL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</a:p>
                  </a:txBody>
                  <a:tcPr anchor="ctr">
                    <a:lnL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</a:t>
                      </a:r>
                    </a:p>
                  </a:txBody>
                  <a:tcPr anchor="ctr">
                    <a:lnL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</a:t>
                      </a:r>
                    </a:p>
                  </a:txBody>
                  <a:tcPr anchor="ctr">
                    <a:lnL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</a:t>
                      </a:r>
                    </a:p>
                  </a:txBody>
                  <a:tcPr anchor="ctr">
                    <a:lnL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56051">
                <a:tc>
                  <a:txBody>
                    <a:bodyPr/>
                    <a:lstStyle/>
                    <a:p>
                      <a:pPr algn="ctr"/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ю</a:t>
                      </a:r>
                    </a:p>
                  </a:txBody>
                  <a:tcPr anchor="ctr">
                    <a:lnL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</a:t>
                      </a:r>
                    </a:p>
                  </a:txBody>
                  <a:tcPr anchor="ctr">
                    <a:lnL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й</a:t>
                      </a:r>
                    </a:p>
                  </a:txBody>
                  <a:tcPr anchor="ctr">
                    <a:lnL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</a:t>
                      </a:r>
                    </a:p>
                  </a:txBody>
                  <a:tcPr anchor="ctr">
                    <a:lnL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</a:p>
                  </a:txBody>
                  <a:tcPr anchor="ctr">
                    <a:lnL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</a:t>
                      </a:r>
                    </a:p>
                  </a:txBody>
                  <a:tcPr anchor="ctr">
                    <a:lnL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</a:t>
                      </a:r>
                    </a:p>
                  </a:txBody>
                  <a:tcPr anchor="ctr">
                    <a:lnL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</a:t>
                      </a:r>
                    </a:p>
                  </a:txBody>
                  <a:tcPr anchor="ctr">
                    <a:lnL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</a:p>
                  </a:txBody>
                  <a:tcPr anchor="ctr">
                    <a:lnL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</a:t>
                      </a:r>
                    </a:p>
                  </a:txBody>
                  <a:tcPr anchor="ctr">
                    <a:lnL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</a:t>
                      </a:r>
                    </a:p>
                  </a:txBody>
                  <a:tcPr anchor="ctr">
                    <a:lnL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</a:t>
                      </a:r>
                    </a:p>
                  </a:txBody>
                  <a:tcPr anchor="ctr">
                    <a:lnL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56051">
                <a:tc>
                  <a:txBody>
                    <a:bodyPr/>
                    <a:lstStyle/>
                    <a:p>
                      <a:pPr algn="ctr"/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ё</a:t>
                      </a:r>
                    </a:p>
                  </a:txBody>
                  <a:tcPr anchor="ctr">
                    <a:lnL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</a:t>
                      </a:r>
                    </a:p>
                  </a:txBody>
                  <a:tcPr anchor="ctr">
                    <a:lnL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</a:p>
                  </a:txBody>
                  <a:tcPr anchor="ctr">
                    <a:lnL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</a:t>
                      </a:r>
                    </a:p>
                  </a:txBody>
                  <a:tcPr anchor="ctr">
                    <a:lnL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ё</a:t>
                      </a:r>
                    </a:p>
                  </a:txBody>
                  <a:tcPr anchor="ctr">
                    <a:lnL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</a:t>
                      </a:r>
                    </a:p>
                  </a:txBody>
                  <a:tcPr anchor="ctr">
                    <a:lnL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</a:t>
                      </a:r>
                    </a:p>
                  </a:txBody>
                  <a:tcPr anchor="ctr">
                    <a:lnL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</a:t>
                      </a:r>
                    </a:p>
                  </a:txBody>
                  <a:tcPr anchor="ctr">
                    <a:lnL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</a:t>
                      </a:r>
                    </a:p>
                  </a:txBody>
                  <a:tcPr anchor="ctr">
                    <a:lnL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</a:t>
                      </a:r>
                    </a:p>
                  </a:txBody>
                  <a:tcPr anchor="ctr">
                    <a:lnL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</a:t>
                      </a:r>
                    </a:p>
                  </a:txBody>
                  <a:tcPr anchor="ctr">
                    <a:lnL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</a:t>
                      </a:r>
                    </a:p>
                  </a:txBody>
                  <a:tcPr anchor="ctr">
                    <a:lnL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56051">
                <a:tc>
                  <a:txBody>
                    <a:bodyPr/>
                    <a:lstStyle/>
                    <a:p>
                      <a:pPr algn="ctr"/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</a:t>
                      </a:r>
                    </a:p>
                  </a:txBody>
                  <a:tcPr anchor="ctr">
                    <a:lnL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</a:t>
                      </a:r>
                    </a:p>
                  </a:txBody>
                  <a:tcPr anchor="ctr">
                    <a:lnL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</a:t>
                      </a:r>
                    </a:p>
                  </a:txBody>
                  <a:tcPr anchor="ctr">
                    <a:lnL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</a:t>
                      </a:r>
                    </a:p>
                  </a:txBody>
                  <a:tcPr anchor="ctr">
                    <a:lnL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</a:t>
                      </a:r>
                    </a:p>
                  </a:txBody>
                  <a:tcPr anchor="ctr">
                    <a:lnL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</a:t>
                      </a:r>
                    </a:p>
                  </a:txBody>
                  <a:tcPr anchor="ctr">
                    <a:lnL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ё</a:t>
                      </a:r>
                    </a:p>
                  </a:txBody>
                  <a:tcPr anchor="ctr">
                    <a:lnL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</a:t>
                      </a:r>
                    </a:p>
                  </a:txBody>
                  <a:tcPr anchor="ctr">
                    <a:lnL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ц</a:t>
                      </a:r>
                    </a:p>
                  </a:txBody>
                  <a:tcPr anchor="ctr">
                    <a:lnL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</a:t>
                      </a:r>
                    </a:p>
                  </a:txBody>
                  <a:tcPr anchor="ctr">
                    <a:lnL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</a:t>
                      </a:r>
                    </a:p>
                  </a:txBody>
                  <a:tcPr anchor="ctr">
                    <a:lnL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</a:t>
                      </a:r>
                    </a:p>
                  </a:txBody>
                  <a:tcPr anchor="ctr">
                    <a:lnL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56051">
                <a:tc>
                  <a:txBody>
                    <a:bodyPr/>
                    <a:lstStyle/>
                    <a:p>
                      <a:pPr algn="ctr"/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</a:t>
                      </a:r>
                    </a:p>
                  </a:txBody>
                  <a:tcPr anchor="ctr">
                    <a:lnL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</a:t>
                      </a:r>
                    </a:p>
                  </a:txBody>
                  <a:tcPr anchor="ctr">
                    <a:lnL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щ</a:t>
                      </a:r>
                    </a:p>
                  </a:txBody>
                  <a:tcPr anchor="ctr">
                    <a:lnL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</a:t>
                      </a:r>
                    </a:p>
                  </a:txBody>
                  <a:tcPr anchor="ctr">
                    <a:lnL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</a:t>
                      </a:r>
                    </a:p>
                  </a:txBody>
                  <a:tcPr anchor="ctr">
                    <a:lnL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</a:t>
                      </a:r>
                    </a:p>
                  </a:txBody>
                  <a:tcPr anchor="ctr">
                    <a:lnL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</a:t>
                      </a:r>
                    </a:p>
                  </a:txBody>
                  <a:tcPr anchor="ctr">
                    <a:lnL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</a:t>
                      </a:r>
                    </a:p>
                  </a:txBody>
                  <a:tcPr anchor="ctr">
                    <a:lnL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</a:t>
                      </a:r>
                    </a:p>
                  </a:txBody>
                  <a:tcPr anchor="ctr">
                    <a:lnL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</a:t>
                      </a:r>
                    </a:p>
                  </a:txBody>
                  <a:tcPr anchor="ctr">
                    <a:lnL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</a:t>
                      </a:r>
                    </a:p>
                  </a:txBody>
                  <a:tcPr anchor="ctr">
                    <a:lnL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</a:t>
                      </a:r>
                    </a:p>
                  </a:txBody>
                  <a:tcPr anchor="ctr">
                    <a:lnL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56051">
                <a:tc>
                  <a:txBody>
                    <a:bodyPr/>
                    <a:lstStyle/>
                    <a:p>
                      <a:pPr algn="ctr"/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э</a:t>
                      </a:r>
                    </a:p>
                  </a:txBody>
                  <a:tcPr anchor="ctr">
                    <a:lnL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</a:t>
                      </a:r>
                    </a:p>
                  </a:txBody>
                  <a:tcPr anchor="ctr">
                    <a:lnL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</a:t>
                      </a:r>
                    </a:p>
                  </a:txBody>
                  <a:tcPr anchor="ctr">
                    <a:lnL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</a:t>
                      </a:r>
                    </a:p>
                  </a:txBody>
                  <a:tcPr anchor="ctr">
                    <a:lnL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</a:t>
                      </a:r>
                    </a:p>
                  </a:txBody>
                  <a:tcPr anchor="ctr">
                    <a:lnL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ы</a:t>
                      </a:r>
                    </a:p>
                  </a:txBody>
                  <a:tcPr anchor="ctr">
                    <a:lnL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</a:t>
                      </a:r>
                    </a:p>
                  </a:txBody>
                  <a:tcPr anchor="ctr">
                    <a:lnL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</a:t>
                      </a:r>
                    </a:p>
                  </a:txBody>
                  <a:tcPr anchor="ctr">
                    <a:lnL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</a:t>
                      </a:r>
                    </a:p>
                  </a:txBody>
                  <a:tcPr anchor="ctr">
                    <a:lnL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</a:t>
                      </a:r>
                    </a:p>
                  </a:txBody>
                  <a:tcPr anchor="ctr">
                    <a:lnL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</a:p>
                  </a:txBody>
                  <a:tcPr anchor="ctr">
                    <a:lnL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</a:t>
                      </a:r>
                    </a:p>
                  </a:txBody>
                  <a:tcPr anchor="ctr">
                    <a:lnL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181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2608263" y="17748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5842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8. Запишите восемь стран-лидеров горнодобывающей промышленности.</a:t>
            </a:r>
            <a:b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124744"/>
            <a:ext cx="8699878" cy="5733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86636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686800" cy="1642194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9. Установите соответствие между отраслью производства и страной специализации.</a:t>
            </a:r>
            <a:b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95536" y="1988840"/>
            <a:ext cx="4038600" cy="4525963"/>
          </a:xfrm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Производство меди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Производство стали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Производство никеля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>
          <a:xfrm>
            <a:off x="4644008" y="1988840"/>
            <a:ext cx="4038600" cy="4525963"/>
          </a:xfrm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Германия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Чили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Аргентина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Новая Каледония 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Китай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19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0" y="116632"/>
            <a:ext cx="9036496" cy="1301006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10. Рассчитайте, на сколько лет хватит запасов серебра странам, указанным в таблице. Результат округлите до целого числа.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11584199"/>
              </p:ext>
            </p:extLst>
          </p:nvPr>
        </p:nvGraphicFramePr>
        <p:xfrm>
          <a:off x="323528" y="1700808"/>
          <a:ext cx="8712969" cy="5090160"/>
        </p:xfrm>
        <a:graphic>
          <a:graphicData uri="http://schemas.openxmlformats.org/drawingml/2006/table">
            <a:tbl>
              <a:tblPr/>
              <a:tblGrid>
                <a:gridCol w="2904323"/>
                <a:gridCol w="2904323"/>
                <a:gridCol w="2904323"/>
              </a:tblGrid>
              <a:tr h="865942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rgbClr val="1D1D1B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Страна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>
                          <a:solidFill>
                            <a:srgbClr val="1D1D1B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Добыча 2015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>
                          <a:solidFill>
                            <a:srgbClr val="1D1D1B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Экономические запасы 2015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494824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rgbClr val="1D1D1B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Мексика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rgbClr val="1D1D1B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5,4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>
                          <a:solidFill>
                            <a:srgbClr val="1D1D1B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37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494824">
                <a:tc>
                  <a:txBody>
                    <a:bodyPr/>
                    <a:lstStyle/>
                    <a:p>
                      <a:pPr algn="ctr"/>
                      <a:r>
                        <a:rPr lang="ru-RU" sz="2800" b="1">
                          <a:solidFill>
                            <a:srgbClr val="1D1D1B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Китай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rgbClr val="1D1D1B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1,1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>
                          <a:solidFill>
                            <a:srgbClr val="1D1D1B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494824">
                <a:tc>
                  <a:txBody>
                    <a:bodyPr/>
                    <a:lstStyle/>
                    <a:p>
                      <a:pPr algn="ctr"/>
                      <a:r>
                        <a:rPr lang="ru-RU" sz="2800" b="1">
                          <a:solidFill>
                            <a:srgbClr val="1D1D1B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Перу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rgbClr val="1D1D1B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3,8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>
                          <a:solidFill>
                            <a:srgbClr val="1D1D1B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120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494824">
                <a:tc>
                  <a:txBody>
                    <a:bodyPr/>
                    <a:lstStyle/>
                    <a:p>
                      <a:pPr algn="ctr"/>
                      <a:r>
                        <a:rPr lang="ru-RU" sz="2800" b="1">
                          <a:solidFill>
                            <a:srgbClr val="1D1D1B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Австралия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rgbClr val="1D1D1B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1,7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>
                          <a:solidFill>
                            <a:srgbClr val="1D1D1B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85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494824">
                <a:tc>
                  <a:txBody>
                    <a:bodyPr/>
                    <a:lstStyle/>
                    <a:p>
                      <a:pPr algn="ctr"/>
                      <a:r>
                        <a:rPr lang="ru-RU" sz="2800" b="1">
                          <a:solidFill>
                            <a:srgbClr val="1D1D1B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Чили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rgbClr val="1D1D1B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1,6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rgbClr val="1D1D1B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77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494824">
                <a:tc>
                  <a:txBody>
                    <a:bodyPr/>
                    <a:lstStyle/>
                    <a:p>
                      <a:pPr algn="ctr"/>
                      <a:r>
                        <a:rPr lang="ru-RU" sz="2800" b="1">
                          <a:solidFill>
                            <a:srgbClr val="1D1D1B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Россия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>
                          <a:solidFill>
                            <a:srgbClr val="1D1D1B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1,5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rgbClr val="1D1D1B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494824">
                <a:tc>
                  <a:txBody>
                    <a:bodyPr/>
                    <a:lstStyle/>
                    <a:p>
                      <a:pPr algn="ctr"/>
                      <a:r>
                        <a:rPr lang="ru-RU" sz="2800" b="1">
                          <a:solidFill>
                            <a:srgbClr val="1D1D1B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Боливия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>
                          <a:solidFill>
                            <a:srgbClr val="1D1D1B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1,3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rgbClr val="1D1D1B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494824">
                <a:tc>
                  <a:txBody>
                    <a:bodyPr/>
                    <a:lstStyle/>
                    <a:p>
                      <a:pPr algn="ctr"/>
                      <a:r>
                        <a:rPr lang="ru-RU" sz="2800" b="1">
                          <a:solidFill>
                            <a:srgbClr val="1D1D1B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Польша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>
                          <a:solidFill>
                            <a:srgbClr val="1D1D1B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1,3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rgbClr val="1D1D1B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85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60750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11. Расставьте страны по обеспеченности серебром в порядке убывания (от большего к меньшему).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half" idx="1"/>
          </p:nvPr>
        </p:nvSpPr>
        <p:spPr>
          <a:xfrm>
            <a:off x="457200" y="1916832"/>
            <a:ext cx="4038600" cy="4752528"/>
          </a:xfrm>
          <a:ln w="28575">
            <a:solidFill>
              <a:schemeClr val="tx1"/>
            </a:solidFill>
          </a:ln>
        </p:spPr>
        <p:txBody>
          <a:bodyPr>
            <a:normAutofit fontScale="85000" lnSpcReduction="20000"/>
          </a:bodyPr>
          <a:lstStyle/>
          <a:p>
            <a:pPr algn="ctr"/>
            <a:endParaRPr lang="ru-RU" sz="3500" dirty="0" smtClean="0">
              <a:solidFill>
                <a:srgbClr val="1D1D1B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500" dirty="0" smtClean="0">
                <a:solidFill>
                  <a:srgbClr val="1D1D1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ru-RU" sz="3500" b="0" i="0" dirty="0" smtClean="0">
              <a:solidFill>
                <a:srgbClr val="1D1D1B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500" b="0" i="0" dirty="0" smtClean="0">
                <a:solidFill>
                  <a:srgbClr val="1D1D1B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</a:p>
          <a:p>
            <a:pPr algn="ctr"/>
            <a:r>
              <a:rPr lang="ru-RU" sz="3500" b="0" i="0" dirty="0" smtClean="0">
                <a:solidFill>
                  <a:srgbClr val="1D1D1B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</a:p>
          <a:p>
            <a:pPr algn="ctr"/>
            <a:r>
              <a:rPr lang="ru-RU" sz="3500" dirty="0">
                <a:solidFill>
                  <a:srgbClr val="1D1D1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endParaRPr lang="ru-RU" sz="3500" b="0" i="0" dirty="0" smtClean="0">
              <a:solidFill>
                <a:srgbClr val="1D1D1B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500" dirty="0">
                <a:solidFill>
                  <a:srgbClr val="1D1D1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endParaRPr lang="ru-RU" sz="3500" b="0" i="0" dirty="0" smtClean="0">
              <a:solidFill>
                <a:srgbClr val="1D1D1B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500" dirty="0" smtClean="0">
                <a:solidFill>
                  <a:srgbClr val="1D1D1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</a:p>
          <a:p>
            <a:pPr algn="ctr"/>
            <a:r>
              <a:rPr lang="ru-RU" sz="3500" b="0" i="0" dirty="0">
                <a:solidFill>
                  <a:srgbClr val="1D1D1B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endParaRPr lang="ru-RU" sz="3500" b="0" i="0" dirty="0" smtClean="0">
              <a:solidFill>
                <a:srgbClr val="1D1D1B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500" b="0" i="0" dirty="0" smtClean="0">
                <a:solidFill>
                  <a:srgbClr val="1D1D1B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</a:p>
          <a:p>
            <a:endParaRPr lang="ru-RU" dirty="0"/>
          </a:p>
        </p:txBody>
      </p:sp>
      <p:sp>
        <p:nvSpPr>
          <p:cNvPr id="7" name="Объект 6"/>
          <p:cNvSpPr>
            <a:spLocks noGrp="1"/>
          </p:cNvSpPr>
          <p:nvPr>
            <p:ph sz="half" idx="2"/>
          </p:nvPr>
        </p:nvSpPr>
        <p:spPr>
          <a:xfrm>
            <a:off x="4648200" y="1916832"/>
            <a:ext cx="4038600" cy="4752528"/>
          </a:xfrm>
          <a:ln w="28575">
            <a:solidFill>
              <a:schemeClr val="tx1"/>
            </a:solidFill>
          </a:ln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endParaRPr lang="ru-RU" sz="3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Мексика</a:t>
            </a:r>
          </a:p>
          <a:p>
            <a:r>
              <a:rPr lang="ru-RU" sz="3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Китай</a:t>
            </a:r>
          </a:p>
          <a:p>
            <a:r>
              <a:rPr lang="ru-RU" sz="3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Чили</a:t>
            </a:r>
          </a:p>
          <a:p>
            <a:r>
              <a:rPr lang="ru-RU" sz="3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Австралия</a:t>
            </a:r>
          </a:p>
          <a:p>
            <a:r>
              <a:rPr lang="ru-RU" sz="3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Россия</a:t>
            </a:r>
          </a:p>
          <a:p>
            <a:r>
              <a:rPr lang="ru-RU" sz="3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Боливия</a:t>
            </a:r>
          </a:p>
          <a:p>
            <a:r>
              <a:rPr lang="ru-RU" sz="3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Польша</a:t>
            </a:r>
          </a:p>
          <a:p>
            <a:r>
              <a:rPr lang="ru-RU" sz="3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Перу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00366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Проанализируйте данные рейтинга стран по производству стали в 2015 году и запишите азиатские страны из этого перечня.</a:t>
            </a:r>
            <a:b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340768"/>
            <a:ext cx="8712967" cy="53285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37956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Мировая металлургия</a:t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Горнодобывающая промышленность и металлургия – основа промышленного производства.</a:t>
            </a:r>
          </a:p>
          <a:p>
            <a:endParaRPr lang="ru-RU" dirty="0" smtClean="0"/>
          </a:p>
          <a:p>
            <a:r>
              <a:rPr lang="ru-RU" dirty="0" smtClean="0"/>
              <a:t>Рассмотрим размещение главных центров по странам и регионам мира и преодоление территориальных разрывов между районами производства и потребления.</a:t>
            </a:r>
          </a:p>
          <a:p>
            <a:endParaRPr lang="ru-RU" dirty="0" smtClean="0"/>
          </a:p>
          <a:p>
            <a:r>
              <a:rPr lang="ru-RU" dirty="0" smtClean="0"/>
              <a:t>Как влияют эти отрасли на географию мирового хозяйства?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35315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Цели и задачи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получить представление о горнодобывающей и металлургической промышленности мира.</a:t>
            </a:r>
          </a:p>
          <a:p>
            <a:pPr marL="0" indent="0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познакомиться с понятиями: горнодобывающая промышленность, металлургия;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научиться устанавливать взаимосвязи между отраслями, факторами и особенностями размещения предприятий чёрной и цветной металлургии.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9935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Установите соответствие между цветными металлами и их группами.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778" y="1529790"/>
            <a:ext cx="2808312" cy="210623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28" name="Picture 4" descr="https://resh.edu.ru/uploads/lesson_extract/5440/20190731144748/OEBPS/objects/m_geog_10_12_4/5be961e9716ca79723b75c0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1556792"/>
            <a:ext cx="2736304" cy="20522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resh.edu.ru/uploads/lesson_extract/5440/20190731144748/OEBPS/objects/m_geog_10_12_4/5be961e8716ca79723b75c0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0883" y="1556793"/>
            <a:ext cx="2736303" cy="20522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s://resh.edu.ru/uploads/lesson_extract/5440/20190731144748/OEBPS/objects/m_geog_10_12_4/5be961e9716ca79723b75c06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778" y="4293096"/>
            <a:ext cx="2856318" cy="2142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04778" y="1556793"/>
            <a:ext cx="44749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307914" y="1710681"/>
            <a:ext cx="472763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444208" y="1710680"/>
            <a:ext cx="442072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65733" y="4487183"/>
            <a:ext cx="408479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419872" y="3658574"/>
            <a:ext cx="5544616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А. Благородные металлы</a:t>
            </a:r>
          </a:p>
          <a:p>
            <a:endParaRPr lang="ru-RU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Б. Редкоземельные металлы</a:t>
            </a:r>
          </a:p>
          <a:p>
            <a:endParaRPr lang="ru-RU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В. Тяжёлые металлы</a:t>
            </a:r>
          </a:p>
          <a:p>
            <a:endParaRPr lang="ru-RU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Г. Лёгкие металлы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5506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2. Великие горнодобывающие державы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Выберите правильный ответ из списка.</a:t>
            </a:r>
          </a:p>
          <a:p>
            <a:pPr marL="0" indent="0">
              <a:buNone/>
            </a:pPr>
            <a:r>
              <a:rPr lang="ru-RU" dirty="0" smtClean="0"/>
              <a:t>В группу «великих горнодобывающих держав» входят  ________________________ .</a:t>
            </a:r>
          </a:p>
          <a:p>
            <a:pPr marL="0" indent="0">
              <a:buNone/>
            </a:pPr>
            <a:r>
              <a:rPr lang="ru-RU" dirty="0" smtClean="0"/>
              <a:t>-Израиль и Швеция</a:t>
            </a:r>
          </a:p>
          <a:p>
            <a:pPr marL="0" indent="0">
              <a:buNone/>
            </a:pPr>
            <a:r>
              <a:rPr lang="ru-RU" dirty="0" smtClean="0"/>
              <a:t>-Германия и Португалия</a:t>
            </a:r>
          </a:p>
          <a:p>
            <a:pPr marL="0" indent="0">
              <a:buNone/>
            </a:pPr>
            <a:r>
              <a:rPr lang="ru-RU" dirty="0" smtClean="0"/>
              <a:t>-Япония и ЮАР</a:t>
            </a:r>
          </a:p>
          <a:p>
            <a:pPr marL="0" indent="0">
              <a:buNone/>
            </a:pPr>
            <a:r>
              <a:rPr lang="ru-RU" dirty="0" smtClean="0"/>
              <a:t>-Канада и Австралия</a:t>
            </a:r>
          </a:p>
        </p:txBody>
      </p:sp>
    </p:spTree>
    <p:extLst>
      <p:ext uri="{BB962C8B-B14F-4D97-AF65-F5344CB8AC3E}">
        <p14:creationId xmlns:p14="http://schemas.microsoft.com/office/powerpoint/2010/main" val="3453292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Минеральное сырьё</a:t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Заполните пропуски.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484784"/>
            <a:ext cx="8784976" cy="5040560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 70-х гг. основными___(1)___ минерального сырья для экономически____(2)___ стран были  ____(3)___страны. После мирового ___(4)____ кризиса__(5)_____ стал ориентироваться на__(6)___  сырья и собственные__(7)_______ .</a:t>
            </a: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Слова для справок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поставщиками;  развитых;  развивающиеся;  сырьевого;  Запад; экономию; 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ресурсы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5573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0223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 Выпишите страны, которые являются крупнейшими экспортёрами железной руды.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420888"/>
            <a:ext cx="8229600" cy="3705275"/>
          </a:xfrm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Перу;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Бразилия;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Республика Корея;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Индия.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07232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 Отгадайте ребус и впишите слово с клавиатуры.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600200"/>
            <a:ext cx="8640959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28428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14202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6. Установите соответствие между названием полезного ископаемого и страной, которая специализируется на его добыче.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276872"/>
            <a:ext cx="4038600" cy="4176464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Бокситы</a:t>
            </a:r>
          </a:p>
          <a:p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Медная руда</a:t>
            </a:r>
          </a:p>
          <a:p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Фосфориты</a:t>
            </a:r>
          </a:p>
          <a:p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Оловянные руды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>
          <a:xfrm>
            <a:off x="4648200" y="2276872"/>
            <a:ext cx="4038600" cy="4176464"/>
          </a:xfrm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Гвинея</a:t>
            </a:r>
          </a:p>
          <a:p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Малайзия</a:t>
            </a:r>
          </a:p>
          <a:p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Марокко</a:t>
            </a:r>
          </a:p>
          <a:p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Чили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3040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</TotalTime>
  <Words>552</Words>
  <Application>Microsoft Office PowerPoint</Application>
  <PresentationFormat>Экран (4:3)</PresentationFormat>
  <Paragraphs>262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ГЕОГРАФИЯ. 10 КЛАСС </vt:lpstr>
      <vt:lpstr>Мировая металлургия </vt:lpstr>
      <vt:lpstr>Цели и задачи</vt:lpstr>
      <vt:lpstr>1. Установите соответствие между цветными металлами и их группами.</vt:lpstr>
      <vt:lpstr>2. Великие горнодобывающие державы</vt:lpstr>
      <vt:lpstr>3. Минеральное сырьё Заполните пропуски.</vt:lpstr>
      <vt:lpstr>4. Выпишите страны, которые являются крупнейшими экспортёрами железной руды.</vt:lpstr>
      <vt:lpstr>5. Отгадайте ребус и впишите слово с клавиатуры.</vt:lpstr>
      <vt:lpstr>6. Установите соответствие между названием полезного ископаемого и страной, которая специализируется на его добыче.</vt:lpstr>
      <vt:lpstr> 7. Найдите 6 слов, которые относятся к теме урока.   </vt:lpstr>
      <vt:lpstr>8. Запишите восемь стран-лидеров горнодобывающей промышленности. </vt:lpstr>
      <vt:lpstr>9. Установите соответствие между отраслью производства и страной специализации. </vt:lpstr>
      <vt:lpstr>10. Рассчитайте, на сколько лет хватит запасов серебра странам, указанным в таблице. Результат округлите до целого числа.</vt:lpstr>
      <vt:lpstr>11. Расставьте страны по обеспеченности серебром в порядке убывания (от большего к меньшему).</vt:lpstr>
      <vt:lpstr>Проанализируйте данные рейтинга стран по производству стали в 2015 году и запишите азиатские страны из этого перечня.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ГЕОГРАФИЯ. 10 КЛАСС</dc:title>
  <dc:creator>рр</dc:creator>
  <cp:lastModifiedBy>рр</cp:lastModifiedBy>
  <cp:revision>9</cp:revision>
  <dcterms:created xsi:type="dcterms:W3CDTF">2020-02-25T06:51:48Z</dcterms:created>
  <dcterms:modified xsi:type="dcterms:W3CDTF">2020-07-16T21:57:38Z</dcterms:modified>
</cp:coreProperties>
</file>