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6"/>
  </p:notesMasterIdLst>
  <p:sldIdLst>
    <p:sldId id="302" r:id="rId2"/>
    <p:sldId id="270" r:id="rId3"/>
    <p:sldId id="271" r:id="rId4"/>
    <p:sldId id="272" r:id="rId5"/>
    <p:sldId id="273" r:id="rId6"/>
    <p:sldId id="275" r:id="rId7"/>
    <p:sldId id="296" r:id="rId8"/>
    <p:sldId id="297" r:id="rId9"/>
    <p:sldId id="298" r:id="rId10"/>
    <p:sldId id="299" r:id="rId11"/>
    <p:sldId id="300" r:id="rId12"/>
    <p:sldId id="301" r:id="rId13"/>
    <p:sldId id="281" r:id="rId14"/>
    <p:sldId id="282" r:id="rId15"/>
    <p:sldId id="283" r:id="rId16"/>
    <p:sldId id="284" r:id="rId17"/>
    <p:sldId id="285" r:id="rId18"/>
    <p:sldId id="287" r:id="rId19"/>
    <p:sldId id="288" r:id="rId20"/>
    <p:sldId id="289" r:id="rId21"/>
    <p:sldId id="293" r:id="rId22"/>
    <p:sldId id="294" r:id="rId23"/>
    <p:sldId id="295" r:id="rId24"/>
    <p:sldId id="26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94737" autoAdjust="0"/>
  </p:normalViewPr>
  <p:slideViewPr>
    <p:cSldViewPr snapToGrid="0" snapToObjects="1">
      <p:cViewPr varScale="1">
        <p:scale>
          <a:sx n="81" d="100"/>
          <a:sy n="81" d="100"/>
        </p:scale>
        <p:origin x="-7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9DEEBC-40E8-5B41-BE16-33B6BF7AD421}" type="datetimeFigureOut">
              <a:rPr lang="ru-RU" smtClean="0"/>
              <a:pPr/>
              <a:t>12.06.2020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83BEBC-93F7-FF43-AE9E-92370221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4745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BFECD78-3C8E-49F2-8FAB-59489D168ABB}" type="datetimeFigureOut">
              <a:rPr lang="en-US" smtClean="0"/>
              <a:pPr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1%D0%BF%D0%BE%D1%80%D1%82%D0%B8%D0%B2%D0%BD%D0%B0%D1%8F_%D0%B3%D0%B8%D0%BC%D0%BD%D0%B0%D1%81%D1%82%D0%B8%D0%BA%D0%B0_%D0%BD%D0%B0_%D0%9E%D0%BB%D0%B8%D0%BC%D0%BF%D0%B8%D0%B9%D1%81%D0%BA%D0%B8%D1%85_%D0%B8%D0%B3%D1%80%D0%B0%D1%85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5%D1%83%D0%B4%D0%BE%D0%B6%D0%B5%D1%81%D1%82%D0%B2%D0%B5%D0%BD%D0%BD%D0%B0%D1%8F_%D0%B3%D0%B8%D0%BC%D0%BD%D0%B0%D1%81%D1%82%D0%B8%D0%BA%D0%B0_%D0%BD%D0%B0_%D0%BB%D0%B5%D1%82%D0%BD%D0%B8%D1%85_%D0%9E%D0%BB%D0%B8%D0%BC%D0%BF%D0%B8%D0%B9%D1%81%D0%BA%D0%B8%D1%85_%D0%B8%D0%B3%D1%80%D0%B0%D1%85_2016_%E2%80%94_%D0%BA%D0%B2%D0%B0%D0%BB%D0%B8%D1%84%D0%B8%D0%BA%D0%B0%D1%86%D0%B8%D1%8F" TargetMode="External"/><Relationship Id="rId3" Type="http://schemas.openxmlformats.org/officeDocument/2006/relationships/hyperlink" Target="https://ru.wikipedia.org/wiki/%D0%9B%D0%B5%D1%82%D0%BD%D0%B8%D0%B5_%D0%9E%D0%BB%D0%B8%D0%BC%D0%BF%D0%B8%D0%B9%D1%81%D0%BA%D0%B8%D0%B5_%D0%B8%D0%B3%D1%80%D1%8B_2016" TargetMode="External"/><Relationship Id="rId7" Type="http://schemas.openxmlformats.org/officeDocument/2006/relationships/hyperlink" Target="https://ru.wikipedia.org/wiki/%D0%A1%D0%BF%D0%B8%D1%81%D0%BE%D0%BA_%D0%BF%D1%80%D0%B8%D0%B7%D1%91%D1%80%D0%BE%D0%B2_%D0%9E%D0%BB%D0%B8%D0%BC%D0%BF%D0%B8%D0%B9%D1%81%D0%BA%D0%B8%D1%85_%D0%B8%D0%B3%D1%80_%D0%BF%D0%BE_%D1%85%D1%83%D0%B4%D0%BE%D0%B6%D0%B5%D1%81%D1%82%D0%B2%D0%B5%D0%BD%D0%BD%D0%BE%D0%B9_%D0%B3%D0%B8%D0%BC%D0%BD%D0%B0%D1%81%D1%82%D0%B8%D0%BA%D0%B5" TargetMode="External"/><Relationship Id="rId12" Type="http://schemas.openxmlformats.org/officeDocument/2006/relationships/hyperlink" Target="https://ru.wikipedia.org/wiki/%D0%9C%D0%B0%D0%BC%D1%83%D0%BD,_%D0%9C%D0%B0%D1%80%D0%B3%D0%B0%D1%80%D0%B8%D1%82%D0%B0" TargetMode="External"/><Relationship Id="rId2" Type="http://schemas.openxmlformats.org/officeDocument/2006/relationships/hyperlink" Target="https://ru.wikipedia.org/wiki/%D0%A5%D1%83%D0%B4%D0%BE%D0%B6%D0%B5%D1%81%D1%82%D0%B2%D0%B5%D0%BD%D0%BD%D0%B0%D1%8F_%D0%B3%D0%B8%D0%BC%D0%BD%D0%B0%D1%81%D1%82%D0%B8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E%D0%BB%D0%B8%D0%BC%D0%BF%D0%B8%D0%B9%D1%81%D0%BA%D0%B0%D1%8F_%D0%B0%D1%80%D0%B5%D0%BD%D0%B0_%D0%A0%D0%B8%D0%BE" TargetMode="External"/><Relationship Id="rId11" Type="http://schemas.openxmlformats.org/officeDocument/2006/relationships/hyperlink" Target="https://ru.wikipedia.org/wiki/%D0%9A%D1%83%D0%B4%D1%80%D1%8F%D0%B2%D1%86%D0%B5%D0%B2%D0%B0,_%D0%AF%D0%BD%D0%B0_%D0%90%D0%BB%D0%B5%D0%BA%D1%81%D0%B5%D0%B5%D0%B2%D0%BD%D0%B0" TargetMode="External"/><Relationship Id="rId5" Type="http://schemas.openxmlformats.org/officeDocument/2006/relationships/hyperlink" Target="https://ru.wikipedia.org/wiki/21_%D0%B0%D0%B2%D0%B3%D1%83%D1%81%D1%82%D0%B0" TargetMode="External"/><Relationship Id="rId10" Type="http://schemas.openxmlformats.org/officeDocument/2006/relationships/hyperlink" Target="https://ru.wikipedia.org/wiki/%D0%92%D0%B8%D0%BD%D0%B5%D1%80-%D0%A3%D1%81%D0%BC%D0%B0%D0%BD%D0%BE%D0%B2%D0%B0,_%D0%98%D1%80%D0%B8%D0%BD%D0%B0_%D0%90%D0%BB%D0%B5%D0%BA%D1%81%D0%B0%D0%BD%D0%B4%D1%80%D0%BE%D0%B2%D0%BD%D0%B0" TargetMode="External"/><Relationship Id="rId4" Type="http://schemas.openxmlformats.org/officeDocument/2006/relationships/hyperlink" Target="https://ru.wikipedia.org/wiki/19_%D0%B0%D0%B2%D0%B3%D1%83%D1%81%D1%82%D0%B0" TargetMode="External"/><Relationship Id="rId9" Type="http://schemas.openxmlformats.org/officeDocument/2006/relationships/hyperlink" Target="https://ru.wikipedia.org/wiki/%D0%A7%D0%B5%D0%BC%D0%BF%D0%B8%D0%BE%D0%BD%D0%B0%D1%82_%D0%BC%D0%B8%D1%80%D0%B0_%D0%BF%D0%BE_%D1%85%D1%83%D0%B4%D0%BE%D0%B6%D0%B5%D1%81%D1%82%D0%B2%D0%B5%D0%BD%D0%BD%D0%BE%D0%B9_%D0%B3%D0%B8%D0%BC%D0%BD%D0%B0%D1%81%D1%82%D0%B8%D0%BA%D0%B5_2015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1%83%D1%81%D1%82%D0%B0%D1%84%D0%B8%D0%BD%D0%B0,_%D0%90%D0%BB%D0%B8%D1%8F_%D0%A4%D0%B0%D1%80%D0%B3%D0%B0%D1%82%D0%BE%D0%B2%D0%BD%D0%B0" TargetMode="External"/><Relationship Id="rId3" Type="http://schemas.openxmlformats.org/officeDocument/2006/relationships/hyperlink" Target="https://ru.wikipedia.org/wiki/%D0%A1%D0%BF%D0%BE%D1%80%D1%82%D0%B8%D0%B2%D0%BD%D0%B0%D1%8F_%D0%B3%D0%B8%D0%BC%D0%BD%D0%B0%D1%81%D1%82%D0%B8%D0%BA%D0%B0_%D0%BD%D0%B0_%D0%BB%D0%B5%D1%82%D0%BD%D0%B8%D1%85_%D0%9E%D0%BB%D0%B8%D0%BC%D0%BF%D0%B8%D0%B9%D1%81%D0%BA%D0%B8%D1%85_%D0%B8%D0%B3%D1%80%D0%B0%D1%85_2012" TargetMode="External"/><Relationship Id="rId7" Type="http://schemas.openxmlformats.org/officeDocument/2006/relationships/hyperlink" Target="https://ru.wikipedia.org/wiki/%D0%9F%D0%B0%D1%81%D0%B5%D0%BA%D0%B0,_%D0%9C%D0%B0%D1%80%D0%B8%D1%8F_%D0%92%D0%B0%D0%BB%D0%B5%D1%80%D1%8C%D0%B5%D0%B2%D0%BD%D0%B0" TargetMode="External"/><Relationship Id="rId2" Type="http://schemas.openxmlformats.org/officeDocument/2006/relationships/hyperlink" Target="https://ru.wikipedia.org/wiki/%D0%A7%D0%B5%D0%BC%D0%BF%D0%B8%D0%BE%D0%BD%D0%B0%D1%82_%D0%BC%D0%B8%D1%80%D0%B0_%D0%BF%D0%BE_%D1%81%D0%BF%D0%BE%D1%80%D1%82%D0%B8%D0%B2%D0%BD%D0%BE%D0%B9_%D0%B3%D0%B8%D0%BC%D0%BD%D0%B0%D1%81%D1%82%D0%B8%D0%BA%D0%B5_201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E%D0%BC%D0%BE%D0%B2%D0%B0,_%D0%92%D0%B8%D0%BA%D1%82%D0%BE%D1%80%D0%B8%D1%8F_%D0%90%D0%BB%D0%B5%D0%BA%D1%81%D0%B0%D0%BD%D0%B4%D1%80%D0%BE%D0%B2%D0%BD%D0%B0" TargetMode="External"/><Relationship Id="rId5" Type="http://schemas.openxmlformats.org/officeDocument/2006/relationships/hyperlink" Target="https://ru.wikipedia.org/wiki/%D0%90%D1%84%D0%B0%D0%BD%D0%B0%D1%81%D1%8C%D0%B5%D0%B2%D0%B0,_%D0%9A%D1%81%D0%B5%D0%BD%D0%B8%D1%8F_%D0%94%D0%BC%D0%B8%D1%82%D1%80%D0%B8%D0%B5%D0%B2%D0%BD%D0%B0" TargetMode="External"/><Relationship Id="rId4" Type="http://schemas.openxmlformats.org/officeDocument/2006/relationships/hyperlink" Target="https://ru.wikipedia.org/wiki/%D0%90%D0%B1%D0%BB%D1%8F%D0%B7%D0%B8%D0%BD,_%D0%94%D0%B5%D0%BD%D0%B8%D1%81_%D0%9C%D0%B8%D1%85%D0%B0%D0%B9%D0%BB%D0%BE%D0%B2%D0%B8%D1%87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F%D0%BE%D1%80%D1%82%D0%B8%D0%B2%D0%BD%D0%B0%D1%8F_%D0%B3%D0%B8%D0%BC%D0%BD%D0%B0%D1%81%D1%82%D0%B8%D0%BA%D0%B0" TargetMode="External"/><Relationship Id="rId13" Type="http://schemas.openxmlformats.org/officeDocument/2006/relationships/image" Target="../media/image8.jpeg"/><Relationship Id="rId3" Type="http://schemas.openxmlformats.org/officeDocument/2006/relationships/hyperlink" Target="https://ru.wikipedia.org/wiki/30_%D1%81%D0%B5%D0%BD%D1%82%D1%8F%D0%B1%D1%80%D1%8F" TargetMode="External"/><Relationship Id="rId7" Type="http://schemas.openxmlformats.org/officeDocument/2006/relationships/hyperlink" Target="https://ru.wikipedia.org/wiki/%D0%A0%D0%BE%D1%81%D1%81%D0%B8%D1%8F" TargetMode="External"/><Relationship Id="rId12" Type="http://schemas.openxmlformats.org/officeDocument/2006/relationships/hyperlink" Target="https://ru.wikipedia.org/wiki/%D0%97%D0%B0%D1%81%D0%BB%D1%83%D0%B6%D0%B5%D0%BD%D0%BD%D1%8B%D0%B9_%D0%BC%D0%B0%D1%81%D1%82%D0%B5%D1%80_%D1%81%D0%BF%D0%BE%D1%80%D1%82%D0%B0_%D0%A0%D0%BE%D1%81%D1%81%D0%B8%D0%B8" TargetMode="External"/><Relationship Id="rId2" Type="http://schemas.openxmlformats.org/officeDocument/2006/relationships/hyperlink" Target="https://ru.wikipedia.org/wiki/%D0%A2%D0%B0%D1%82%D0%B0%D1%80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C%D0%BE%D1%81%D0%BA%D0%BE%D0%B2%D1%81%D0%BA%D0%B0%D1%8F_%D0%BE%D0%B1%D0%BB%D0%B0%D1%81%D1%82%D1%8C" TargetMode="External"/><Relationship Id="rId11" Type="http://schemas.openxmlformats.org/officeDocument/2006/relationships/hyperlink" Target="https://ru.wikipedia.org/wiki/%D0%9C%D1%83%D1%81%D1%82%D0%B0%D1%84%D0%B8%D0%BD%D0%B0,_%D0%90%D0%BB%D0%B8%D1%8F_%D0%A4%D0%B0%D1%80%D1%85%D0%B0%D1%82%D0%BE%D0%B2%D0%BD%D0%B0" TargetMode="External"/><Relationship Id="rId5" Type="http://schemas.openxmlformats.org/officeDocument/2006/relationships/hyperlink" Target="https://ru.wikipedia.org/wiki/%D0%95%D0%B3%D0%BE%D1%80%D1%8C%D0%B5%D0%B2%D1%81%D0%BA" TargetMode="External"/><Relationship Id="rId10" Type="http://schemas.openxmlformats.org/officeDocument/2006/relationships/hyperlink" Target="https://ru.wikipedia.org/wiki/%D0%A7%D0%B5%D0%BC%D0%BF%D0%B8%D0%BE%D0%BD%D0%B0%D1%82_%D0%BC%D0%B8%D1%80%D0%B0_%D0%BF%D0%BE_%D0%B3%D0%B8%D0%BC%D0%BD%D0%B0%D1%81%D1%82%D0%B8%D0%BA%D0%B5" TargetMode="External"/><Relationship Id="rId4" Type="http://schemas.openxmlformats.org/officeDocument/2006/relationships/hyperlink" Target="https://ru.wikipedia.org/wiki/1994_%D0%B3%D0%BE%D0%B4" TargetMode="External"/><Relationship Id="rId9" Type="http://schemas.openxmlformats.org/officeDocument/2006/relationships/hyperlink" Target="https://ru.wikipedia.org/wiki/%D0%A7%D0%B5%D0%BC%D0%BF%D0%B8%D0%BE%D0%BD%D0%B0%D1%82_%D0%95%D0%B2%D1%80%D0%BE%D0%BF%D1%8B_%D0%BF%D0%BE_%D1%81%D0%BF%D0%BE%D1%80%D1%82%D0%B8%D0%B2%D0%BD%D0%BE%D0%B9_%D0%B3%D0%B8%D0%BC%D0%BD%D0%B0%D1%81%D1%82%D0%B8%D0%BA%D0%B5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7%D0%B5%D0%BC%D0%BF%D0%B8%D0%BE%D0%BD%D0%B0%D1%82_%D0%95%D0%B2%D1%80%D0%BE%D0%BF%D1%8B_%D0%BF%D0%BE_%D1%81%D0%BF%D0%BE%D1%80%D1%82%D0%B8%D0%B2%D0%BD%D0%BE%D0%B9_%D0%B3%D0%B8%D0%BC%D0%BD%D0%B0%D1%81%D1%82%D0%B8%D0%BA%D0%B5" TargetMode="External"/><Relationship Id="rId13" Type="http://schemas.openxmlformats.org/officeDocument/2006/relationships/hyperlink" Target="https://ru.wikipedia.org/wiki/%D0%90%D1%84%D0%B0%D0%BD%D0%B0%D1%81%D1%8C%D0%B5%D0%B2%D0%B0,_%D0%9A%D1%81%D0%B5%D0%BD%D0%B8%D1%8F_%D0%94%D0%BC%D0%B8%D1%82%D1%80%D0%B8%D0%B5%D0%B2%D0%BD%D0%B0" TargetMode="External"/><Relationship Id="rId3" Type="http://schemas.openxmlformats.org/officeDocument/2006/relationships/hyperlink" Target="https://ru.wikipedia.org/wiki/1991_%D0%B3%D0%BE%D0%B4" TargetMode="External"/><Relationship Id="rId7" Type="http://schemas.openxmlformats.org/officeDocument/2006/relationships/hyperlink" Target="https://ru.wikipedia.org/wiki/%D0%A7%D0%B5%D0%BC%D0%BF%D0%B8%D0%BE%D0%BD%D0%B0%D1%82_%D0%BC%D0%B8%D1%80%D0%B0_%D0%BF%D0%BE_%D1%81%D0%BF%D0%BE%D1%80%D1%82%D0%B8%D0%B2%D0%BD%D0%BE%D0%B9_%D0%B3%D0%B8%D0%BC%D0%BD%D0%B0%D1%81%D1%82%D0%B8%D0%BA%D0%B5" TargetMode="External"/><Relationship Id="rId12" Type="http://schemas.openxmlformats.org/officeDocument/2006/relationships/hyperlink" Target="https://ru.wikipedia.org/wiki/%D0%9B%D0%B5%D1%82%D0%BD%D1%8F%D1%8F_%D0%A3%D0%BD%D0%B8%D0%B2%D0%B5%D1%80%D1%81%D0%B8%D0%B0%D0%B4%D0%B0_2013" TargetMode="External"/><Relationship Id="rId2" Type="http://schemas.openxmlformats.org/officeDocument/2006/relationships/hyperlink" Target="https://ru.wikipedia.org/wiki/13_%D1%81%D0%B5%D0%BD%D1%82%D1%8F%D0%B1%D1%80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0%BF%D0%BE%D1%80%D1%82%D0%B8%D0%B2%D0%BD%D0%B0%D1%8F_%D0%B3%D0%B8%D0%BC%D0%BD%D0%B0%D1%81%D1%82%D0%B8%D0%BA%D0%B0" TargetMode="External"/><Relationship Id="rId11" Type="http://schemas.openxmlformats.org/officeDocument/2006/relationships/hyperlink" Target="https://ru.wikipedia.org/wiki/%D0%9A%D1%83%D0%B1%D0%BE%D0%BA_%D0%A0%D0%BE%D1%81%D1%81%D0%B8%D0%B8_%D0%BF%D0%BE_%D1%81%D0%BF%D0%BE%D1%80%D1%82%D0%B8%D0%B2%D0%BD%D0%BE%D0%B9_%D0%B3%D0%B8%D0%BC%D0%BD%D0%B0%D1%81%D1%82%D0%B8%D0%BA%D0%B5" TargetMode="External"/><Relationship Id="rId5" Type="http://schemas.openxmlformats.org/officeDocument/2006/relationships/hyperlink" Target="https://ru.wikipedia.org/wiki/%D0%A0%D0%BE%D1%81%D1%81%D0%B8%D1%8F" TargetMode="External"/><Relationship Id="rId10" Type="http://schemas.openxmlformats.org/officeDocument/2006/relationships/hyperlink" Target="https://ru.wikipedia.org/wiki/%D0%A7%D0%B5%D0%BC%D0%BF%D0%B8%D0%BE%D0%BD%D0%B0%D1%82_%D0%A0%D0%BE%D1%81%D1%81%D0%B8%D0%B8_%D0%BF%D0%BE_%D1%81%D0%BF%D0%BE%D1%80%D1%82%D0%B8%D0%B2%D0%BD%D0%BE%D0%B9_%D0%B3%D0%B8%D0%BC%D0%BD%D0%B0%D1%81%D1%82%D0%B8%D0%BA%D0%B5" TargetMode="External"/><Relationship Id="rId4" Type="http://schemas.openxmlformats.org/officeDocument/2006/relationships/hyperlink" Target="https://ru.wikipedia.org/wiki/%D0%A2%D1%83%D0%BB%D0%B0" TargetMode="External"/><Relationship Id="rId9" Type="http://schemas.openxmlformats.org/officeDocument/2006/relationships/hyperlink" Target="https://ru.wikipedia.org/wiki/%D0%9A%D1%83%D0%B1%D0%BE%D0%BA_%D0%BC%D0%B8%D1%80%D0%B0_%D0%BF%D0%BE_%D1%81%D0%BF%D0%BE%D1%80%D1%82%D0%B8%D0%B2%D0%BD%D0%BE%D0%B9_%D0%B3%D0%B8%D0%BC%D0%BD%D0%B0%D1%81%D1%82%D0%B8%D0%BA%D0%B5" TargetMode="External"/><Relationship Id="rId1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7%D0%B0%D1%81%D0%BB%D1%83%D0%B6%D0%B5%D0%BD%D0%BD%D1%8B%D0%B9_%D0%BC%D0%B0%D1%81%D1%82%D0%B5%D1%80_%D1%81%D0%BF%D0%BE%D1%80%D1%82%D0%B0_%D0%A0%D0%BE%D1%81%D1%81%D0%B8%D0%B8" TargetMode="External"/><Relationship Id="rId3" Type="http://schemas.openxmlformats.org/officeDocument/2006/relationships/hyperlink" Target="https://ru.wikipedia.org/wiki/1995_%D0%B3%D0%BE%D0%B4" TargetMode="External"/><Relationship Id="rId7" Type="http://schemas.openxmlformats.org/officeDocument/2006/relationships/hyperlink" Target="https://ru.wikipedia.org/wiki/%D0%A3%D0%BD%D0%B8%D0%B2%D0%B5%D1%80%D1%81%D0%B8%D0%B0%D0%B4%D0%B0" TargetMode="External"/><Relationship Id="rId2" Type="http://schemas.openxmlformats.org/officeDocument/2006/relationships/hyperlink" Target="https://ru.wikipedia.org/wiki/19_%D0%B8%D1%8E%D0%BB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0%BF%D0%BE%D1%80%D1%82%D0%B8%D0%B2%D0%BD%D0%B0%D1%8F_%D0%B3%D0%B8%D0%BC%D0%BD%D0%B0%D1%81%D1%82%D0%B8%D0%BA%D0%B0" TargetMode="External"/><Relationship Id="rId5" Type="http://schemas.openxmlformats.org/officeDocument/2006/relationships/hyperlink" Target="https://ru.wikipedia.org/wiki/%D0%A0%D0%BE%D1%81%D1%81%D0%B8%D1%8F" TargetMode="External"/><Relationship Id="rId4" Type="http://schemas.openxmlformats.org/officeDocument/2006/relationships/hyperlink" Target="https://ru.wikipedia.org/wiki/%D0%9C%D0%BE%D1%81%D0%BA%D0%B2%D0%B0" TargetMode="External"/><Relationship Id="rId9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E%D0%B4%D0%B8%D0%BD,_%D0%90%D0%BD%D0%B4%D1%80%D0%B5%D0%B9_%D0%94%D0%BC%D0%B8%D1%82%D1%80%D0%B8%D0%B5%D0%B2%D0%B8%D1%87" TargetMode="External"/><Relationship Id="rId2" Type="http://schemas.openxmlformats.org/officeDocument/2006/relationships/hyperlink" Target="https://ru.wikipedia.org/w/index.php?title=%D0%A7%D0%B5%D0%BC%D0%BF%D0%B8%D0%BE%D0%BD%D0%B0%D1%82_%D0%BC%D0%B8%D1%80%D0%B0_%D0%BF%D0%BE_%D0%BF%D1%80%D1%8B%D0%B6%D0%BA%D0%B0%D0%BC_%D0%BD%D0%B0_%D0%B1%D0%B0%D1%82%D1%83%D1%82%D0%B5_2015&amp;action=edit&amp;redlink=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A3%D1%88%D0%B0%D0%BA%D0%BE%D0%B2,_%D0%94%D0%BC%D0%B8%D1%82%D1%80%D0%B8%D0%B9_%D0%90%D1%80%D0%BA%D0%B0%D0%B4%D1%8C%D0%B5%D0%B2%D0%B8%D1%87" TargetMode="External"/><Relationship Id="rId4" Type="http://schemas.openxmlformats.org/officeDocument/2006/relationships/hyperlink" Target="https://ru.wikipedia.org/wiki/%D0%9F%D1%80%D1%8B%D0%B6%D0%BA%D0%B8_%D0%BD%D0%B0_%D0%B1%D0%B0%D1%82%D1%83%D1%82%D0%B5_%D0%BD%D0%B0_%D0%BB%D0%B5%D1%82%D0%BD%D0%B8%D1%85_%D0%9E%D0%BB%D0%B8%D0%BC%D0%BF%D0%B8%D0%B9%D1%81%D0%BA%D0%B8%D1%85_%D0%B8%D0%B3%D1%80%D0%B0%D1%85_2012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0%B5%D1%82%D0%BD%D0%B8%D0%B5_%D0%9E%D0%BB%D0%B8%D0%BC%D0%BF%D0%B8%D0%B9%D1%81%D0%BA%D0%B8%D0%B5_%D0%B8%D0%B3%D1%80%D1%8B_2020" TargetMode="External"/><Relationship Id="rId2" Type="http://schemas.openxmlformats.org/officeDocument/2006/relationships/hyperlink" Target="https://ru.wikipedia.org/wiki/%D0%A1%D0%BF%D0%BE%D1%80%D1%82%D0%B8%D0%B2%D0%BD%D0%B0%D1%8F_%D0%B3%D0%B8%D0%BC%D0%BD%D0%B0%D1%81%D1%82%D0%B8%D0%BA%D0%B0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F%D0%B0%D0%BD%D0%B4%D0%B5%D0%BC%D0%B8%D1%8F_COVID-19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1%80%D0%B5%D0%B2%D0%BD%D1%8F%D1%8F_%D0%93%D1%80%D0%B5%D1%86%D0%B8%D1%8F" TargetMode="External"/><Relationship Id="rId2" Type="http://schemas.openxmlformats.org/officeDocument/2006/relationships/hyperlink" Target="https://ru.wikipedia.org/wiki/%D0%93%D0%B8%D0%BC%D0%BD%D0%B0%D1%81%D1%82%D0%B8%D0%BA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E%D0%BB%D0%B8%D0%BC%D0%BF%D0%B8%D0%B9%D1%81%D0%BA%D0%B8%D0%B5_%D0%B8%D0%B3%D1%80%D1%8B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22_%D0%B0%D0%BF%D1%80%D0%B5%D0%BB%D1%8F" TargetMode="External"/><Relationship Id="rId3" Type="http://schemas.openxmlformats.org/officeDocument/2006/relationships/hyperlink" Target="https://ru.wikipedia.org/wiki/%D0%92%D1%81%D0%B5%D0%B2%D0%BE%D0%B1%D1%83%D1%87" TargetMode="External"/><Relationship Id="rId7" Type="http://schemas.openxmlformats.org/officeDocument/2006/relationships/hyperlink" Target="https://ru.wikipedia.org/wiki/%D0%92%D0%BE%D0%B5%D0%BD%D0%BD%D0%BE%D0%B5_%D0%B8%D1%81%D0%BA%D1%83%D1%81%D1%81%D1%82%D0%B2%D0%BE" TargetMode="External"/><Relationship Id="rId2" Type="http://schemas.openxmlformats.org/officeDocument/2006/relationships/hyperlink" Target="https://ru.wikipedia.org/wiki/%D0%A1%D0%A1%D0%A1%D0%A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2%D0%A6%D0%98%D0%9A" TargetMode="External"/><Relationship Id="rId5" Type="http://schemas.openxmlformats.org/officeDocument/2006/relationships/hyperlink" Target="https://ru.wikipedia.org/wiki/%D0%94%D0%B5%D0%BA%D1%80%D0%B5%D1%82" TargetMode="External"/><Relationship Id="rId10" Type="http://schemas.openxmlformats.org/officeDocument/2006/relationships/hyperlink" Target="https://ru.wikipedia.org/w/index.php?title=%D0%A7%D0%B5%D0%BC%D0%BF%D0%B8%D0%BE%D0%BD%D0%B0%D1%82_%D0%A1%D0%A1%D0%A1%D0%A0_%D0%BF%D0%BE_%D1%81%D0%BF%D0%BE%D1%80%D1%82%D0%B8%D0%B2%D0%BD%D0%BE%D0%B9_%D0%B3%D0%B8%D0%BC%D0%BD%D0%B0%D1%81%D1%82%D0%B8%D0%BA%D0%B5&amp;action=edit&amp;redlink=1" TargetMode="External"/><Relationship Id="rId4" Type="http://schemas.openxmlformats.org/officeDocument/2006/relationships/hyperlink" Target="https://ru.wikipedia.org/wiki/1918_%D0%B3%D0%BE%D0%B4" TargetMode="External"/><Relationship Id="rId9" Type="http://schemas.openxmlformats.org/officeDocument/2006/relationships/hyperlink" Target="https://ru.wikipedia.org/wiki/%D0%92%D1%81%D0%B5%D1%81%D0%BE%D1%8E%D0%B7%D0%BD%D0%B0%D1%8F_%D1%81%D0%BF%D0%B0%D1%80%D1%82%D0%B0%D0%BA%D0%B8%D0%B0%D0%B4%D0%B0_1928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0%D0%BD%D1%82%D0%B2%D0%B5%D1%80%D0%BF%D0%B5%D0%BD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ru.wikipedia.org/wiki/%D0%9E%D0%B1%D1%80%D1%83%D1%87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/>
              <a:t>Спортивная  гимнастика</a:t>
            </a:r>
            <a:endParaRPr lang="ru-RU" sz="44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Журавлева Н.И. учитель физической культуры ГБОУ школа 640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77240" y="363415"/>
            <a:ext cx="7452360" cy="3979985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Цирковая гимнастика</a:t>
            </a:r>
            <a:r>
              <a:rPr lang="ru-RU" sz="2800" dirty="0" smtClean="0"/>
              <a:t> разделяется на партерную (упражнения на снарядах и аппаратах, укреплённых на манеже) и воздушную (упражнения на аппаратуре, подвешенной высоко над манежем); соответственно гимнасты — на партерных и воздушных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896708"/>
            <a:ext cx="7543800" cy="679938"/>
          </a:xfrm>
        </p:spPr>
        <p:txBody>
          <a:bodyPr/>
          <a:lstStyle/>
          <a:p>
            <a:r>
              <a:rPr lang="ru-RU" sz="2800" dirty="0" smtClean="0"/>
              <a:t>Виды гимнастики</a:t>
            </a:r>
            <a:endParaRPr lang="ru-RU" sz="2800" dirty="0"/>
          </a:p>
        </p:txBody>
      </p:sp>
      <p:pic>
        <p:nvPicPr>
          <p:cNvPr id="4" name="Рисунок 3" descr="https://upload.wikimedia.org/wikipedia/commons/thumb/7/71/Vaulting._Russian_Junior_Squad._Freestyle_test._European_championship..jpg/180px-Vaulting._Russian_Junior_Squad._Freestyle_test._European_championship.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6061" y="3083169"/>
            <a:ext cx="2904979" cy="34934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86154" y="685801"/>
            <a:ext cx="7643446" cy="3206261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Акробатическая гимнастика</a:t>
            </a:r>
            <a:r>
              <a:rPr lang="ru-RU" sz="3200" dirty="0" smtClean="0"/>
              <a:t> включает в себя три группы упражнений: акробатические прыжки, парные и групповые упражнения. </a:t>
            </a:r>
          </a:p>
          <a:p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6037385"/>
            <a:ext cx="7543800" cy="609599"/>
          </a:xfrm>
        </p:spPr>
        <p:txBody>
          <a:bodyPr/>
          <a:lstStyle/>
          <a:p>
            <a:r>
              <a:rPr lang="ru-RU" sz="2800" dirty="0" smtClean="0"/>
              <a:t>Виды гимнастики</a:t>
            </a:r>
            <a:endParaRPr lang="ru-RU" sz="2800" dirty="0"/>
          </a:p>
        </p:txBody>
      </p:sp>
      <p:pic>
        <p:nvPicPr>
          <p:cNvPr id="4" name="Рисунок 3" descr="http://sport-nika.ru/wp-content/uploads/2012/07/%D0%A5%D1%83%D0%B4%D0%BE%D0%B6%D0%B5%D1%81%D1%82%D0%B2%D0%B5%D0%BD%D0%BD%D0%B0%D1%8F-%D0%B3%D0%B8%D0%BC%D0%BD%D0%B0%D1%81%D1%82%D0%B8%D0%BA%D0%B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3785" y="3036277"/>
            <a:ext cx="4325815" cy="33176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92369" y="246185"/>
            <a:ext cx="7737231" cy="4097215"/>
          </a:xfrm>
        </p:spPr>
        <p:txBody>
          <a:bodyPr>
            <a:normAutofit/>
          </a:bodyPr>
          <a:lstStyle/>
          <a:p>
            <a:r>
              <a:rPr lang="ru-RU" b="1" dirty="0" smtClean="0"/>
              <a:t>Уличная гимнастика</a:t>
            </a:r>
            <a:r>
              <a:rPr lang="ru-RU" dirty="0" smtClean="0"/>
              <a:t>.  Данной разновидностью гимнастики занимаются, как правило, непрофессиональные спортсмены. Для многих это как увлечение, хобби, стиль жизни, способ развития и поддержания мышечного тонуса, ловкости, гибкости суставов .Ей можно заниматься практически на любой дворовой спортивной площадке, а в некоторых случаях — просто на улице. У уличной гимнастики много различных стилей: </a:t>
            </a:r>
            <a:r>
              <a:rPr lang="ru-RU" dirty="0" err="1" smtClean="0"/>
              <a:t>воркаут</a:t>
            </a:r>
            <a:r>
              <a:rPr lang="ru-RU" dirty="0" smtClean="0"/>
              <a:t>, </a:t>
            </a:r>
            <a:r>
              <a:rPr lang="ru-RU" dirty="0" err="1" smtClean="0"/>
              <a:t>джимбарр</a:t>
            </a:r>
            <a:r>
              <a:rPr lang="ru-RU" dirty="0" smtClean="0"/>
              <a:t>, </a:t>
            </a:r>
            <a:r>
              <a:rPr lang="ru-RU" dirty="0" err="1" smtClean="0"/>
              <a:t>паркур</a:t>
            </a:r>
            <a:r>
              <a:rPr lang="ru-RU" dirty="0" smtClean="0"/>
              <a:t>, </a:t>
            </a:r>
            <a:r>
              <a:rPr lang="ru-RU" dirty="0" err="1" smtClean="0"/>
              <a:t>фриран</a:t>
            </a:r>
            <a:r>
              <a:rPr lang="ru-RU" dirty="0" smtClean="0"/>
              <a:t> и т.д.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861538"/>
            <a:ext cx="7543800" cy="691662"/>
          </a:xfrm>
        </p:spPr>
        <p:txBody>
          <a:bodyPr/>
          <a:lstStyle/>
          <a:p>
            <a:r>
              <a:rPr lang="ru-RU" sz="2800" dirty="0" smtClean="0"/>
              <a:t>Виды гимнастики</a:t>
            </a:r>
            <a:endParaRPr lang="ru-RU" sz="2800" dirty="0"/>
          </a:p>
        </p:txBody>
      </p:sp>
      <p:pic>
        <p:nvPicPr>
          <p:cNvPr id="4" name="Рисунок 3" descr="http://www.imenno.ru/wp-content/uploads/2013/11/ulichnaya-gimnastik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7231" y="3587262"/>
            <a:ext cx="4084027" cy="2965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77240" y="304800"/>
            <a:ext cx="7452360" cy="5111261"/>
          </a:xfrm>
        </p:spPr>
        <p:txBody>
          <a:bodyPr>
            <a:noAutofit/>
          </a:bodyPr>
          <a:lstStyle/>
          <a:p>
            <a:r>
              <a:rPr lang="ru-RU" sz="2800" dirty="0" smtClean="0"/>
              <a:t>В 1881 году создана Международная федерация гимнастики. С 1896 года спортивная гимнастика была включена в программу Олимпийских игр, с 1928 года в Олимпийских играх начали участвовать женщины.</a:t>
            </a:r>
          </a:p>
          <a:p>
            <a:r>
              <a:rPr lang="ru-RU" sz="2800" dirty="0" smtClean="0"/>
              <a:t> В 1949 году Федерация спортивной гимнастики СССР (основана в начале 1930-х годов как всесоюзная секция) стала членом международной федерации; с 1952 советские гимнасты участвуют в </a:t>
            </a:r>
            <a:r>
              <a:rPr lang="ru-RU" sz="2800" u="sng" dirty="0" smtClean="0">
                <a:hlinkClick r:id="rId2" tooltip="Спортивная гимнастика на Олимпийских играх"/>
              </a:rPr>
              <a:t>Олимпийских играх</a:t>
            </a:r>
            <a:r>
              <a:rPr lang="ru-RU" sz="2800" dirty="0" smtClean="0"/>
              <a:t>.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849814"/>
            <a:ext cx="7543800" cy="679939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Летние Олимпийские игры. Гимнастика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92369" y="375138"/>
            <a:ext cx="7737231" cy="540433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b="1" dirty="0" smtClean="0"/>
          </a:p>
          <a:p>
            <a:r>
              <a:rPr lang="ru-RU" sz="3100" dirty="0" smtClean="0"/>
              <a:t>Соревнования по </a:t>
            </a:r>
            <a:r>
              <a:rPr lang="ru-RU" sz="3100" u="sng" dirty="0" smtClean="0">
                <a:hlinkClick r:id="rId2" tooltip="Художественная гимнастика"/>
              </a:rPr>
              <a:t>художественной гимнастике</a:t>
            </a:r>
            <a:r>
              <a:rPr lang="ru-RU" sz="3100" dirty="0" smtClean="0"/>
              <a:t> на </a:t>
            </a:r>
            <a:r>
              <a:rPr lang="ru-RU" sz="3100" u="sng" dirty="0" smtClean="0">
                <a:hlinkClick r:id="rId3" tooltip="Летние Олимпийские игры 2016"/>
              </a:rPr>
              <a:t>летних Олимпийских играх 2016</a:t>
            </a:r>
            <a:r>
              <a:rPr lang="ru-RU" sz="3100" dirty="0" smtClean="0"/>
              <a:t> проходили с </a:t>
            </a:r>
            <a:r>
              <a:rPr lang="ru-RU" sz="3100" u="sng" dirty="0" smtClean="0">
                <a:hlinkClick r:id="rId4" tooltip="19 августа"/>
              </a:rPr>
              <a:t>19</a:t>
            </a:r>
            <a:r>
              <a:rPr lang="ru-RU" sz="3100" dirty="0" smtClean="0"/>
              <a:t> по </a:t>
            </a:r>
            <a:r>
              <a:rPr lang="ru-RU" sz="3100" u="sng" dirty="0" smtClean="0">
                <a:hlinkClick r:id="rId5" tooltip="21 августа"/>
              </a:rPr>
              <a:t>21 августа</a:t>
            </a:r>
            <a:r>
              <a:rPr lang="ru-RU" sz="3100" dirty="0" smtClean="0"/>
              <a:t>.              96 спортсменок разыграли два комплекта медалей. Соревнования проходили на </a:t>
            </a:r>
            <a:r>
              <a:rPr lang="ru-RU" sz="3100" u="sng" dirty="0" smtClean="0">
                <a:hlinkClick r:id="rId6" tooltip="Олимпийская арена Рио"/>
              </a:rPr>
              <a:t>HSBC-арене</a:t>
            </a:r>
            <a:r>
              <a:rPr lang="ru-RU" sz="3100" dirty="0" smtClean="0"/>
              <a:t>.</a:t>
            </a:r>
          </a:p>
          <a:p>
            <a:endParaRPr lang="ru-RU" sz="3100" dirty="0" smtClean="0"/>
          </a:p>
          <a:p>
            <a:r>
              <a:rPr lang="ru-RU" sz="3100" dirty="0" smtClean="0"/>
              <a:t>Начиная с 2000 года сборная России </a:t>
            </a:r>
            <a:r>
              <a:rPr lang="ru-RU" sz="3100" u="sng" dirty="0" smtClean="0">
                <a:hlinkClick r:id="rId7" tooltip="Список призёров Олимпийских игр по художественной гимнастике"/>
              </a:rPr>
              <a:t>неизменно выигрывала</a:t>
            </a:r>
            <a:r>
              <a:rPr lang="ru-RU" sz="3100" dirty="0" smtClean="0"/>
              <a:t> оба вида олимпийской программы художественной гимнастики. На Играх в Рио-де-Жанейро россиянки вновь будут представлены максимально возможным количеством спортсменок, завоевав </a:t>
            </a:r>
            <a:r>
              <a:rPr lang="ru-RU" sz="3100" u="sng" dirty="0" smtClean="0">
                <a:hlinkClick r:id="rId8" tooltip="Художественная гимнастика на летних Олимпийских играх 2016 — квалификация"/>
              </a:rPr>
              <a:t>олимпийские лицензии</a:t>
            </a:r>
            <a:r>
              <a:rPr lang="ru-RU" sz="3100" dirty="0" smtClean="0"/>
              <a:t> по итогам </a:t>
            </a:r>
            <a:r>
              <a:rPr lang="ru-RU" sz="3100" u="sng" dirty="0" smtClean="0">
                <a:hlinkClick r:id="rId9" tooltip="Чемпионат мира по художественной гимнастике 2015"/>
              </a:rPr>
              <a:t>чемпионата мира 2015 года</a:t>
            </a:r>
            <a:r>
              <a:rPr lang="ru-RU" sz="3100" dirty="0" smtClean="0"/>
              <a:t>. </a:t>
            </a:r>
          </a:p>
          <a:p>
            <a:endParaRPr lang="ru-RU" sz="3100" dirty="0" smtClean="0"/>
          </a:p>
          <a:p>
            <a:r>
              <a:rPr lang="ru-RU" sz="3100" dirty="0" smtClean="0"/>
              <a:t>27 июля, сразу после допуска сборной России к Играм в </a:t>
            </a:r>
            <a:r>
              <a:rPr lang="ru-RU" sz="3100" dirty="0" err="1" smtClean="0"/>
              <a:t>Рио</a:t>
            </a:r>
            <a:r>
              <a:rPr lang="ru-RU" sz="3100" dirty="0" smtClean="0"/>
              <a:t> </a:t>
            </a:r>
            <a:r>
              <a:rPr lang="ru-RU" sz="3100" dirty="0" err="1" smtClean="0"/>
              <a:t>в</a:t>
            </a:r>
            <a:r>
              <a:rPr lang="ru-RU" sz="3100" dirty="0" smtClean="0"/>
              <a:t> полном составе, главный тренер национальной команды </a:t>
            </a:r>
            <a:r>
              <a:rPr lang="ru-RU" sz="3100" u="sng" dirty="0" smtClean="0">
                <a:hlinkClick r:id="rId10" tooltip="Винер-Усманова, Ирина Александровна"/>
              </a:rPr>
              <a:t>Ирина </a:t>
            </a:r>
            <a:r>
              <a:rPr lang="ru-RU" sz="3100" u="sng" dirty="0" err="1" smtClean="0">
                <a:hlinkClick r:id="rId10" tooltip="Винер-Усманова, Ирина Александровна"/>
              </a:rPr>
              <a:t>Винер-Усманова</a:t>
            </a:r>
            <a:r>
              <a:rPr lang="ru-RU" sz="3100" dirty="0" smtClean="0"/>
              <a:t> объявила, что в индивидуальном многоборье выступят </a:t>
            </a:r>
            <a:r>
              <a:rPr lang="ru-RU" sz="3100" u="sng" dirty="0" smtClean="0">
                <a:hlinkClick r:id="rId11" tooltip="Кудрявцева, Яна Алексеевна"/>
              </a:rPr>
              <a:t>Яна Кудрявцева</a:t>
            </a:r>
            <a:r>
              <a:rPr lang="ru-RU" sz="3100" dirty="0" smtClean="0"/>
              <a:t> и </a:t>
            </a:r>
            <a:r>
              <a:rPr lang="ru-RU" sz="3100" u="sng" dirty="0" smtClean="0">
                <a:hlinkClick r:id="rId12" tooltip="Мамун, Маргарита"/>
              </a:rPr>
              <a:t>Маргарита </a:t>
            </a:r>
            <a:r>
              <a:rPr lang="ru-RU" sz="3100" u="sng" dirty="0" err="1" smtClean="0">
                <a:hlinkClick r:id="rId12" tooltip="Мамун, Маргарита"/>
              </a:rPr>
              <a:t>Мамун</a:t>
            </a:r>
            <a:r>
              <a:rPr lang="ru-RU" sz="3100" dirty="0" smtClean="0"/>
              <a:t>, а в командном турнире примут участие Анастасия Максимова, Анастасия </a:t>
            </a:r>
            <a:r>
              <a:rPr lang="ru-RU" sz="3100" dirty="0" err="1" smtClean="0"/>
              <a:t>Близнюк</a:t>
            </a:r>
            <a:r>
              <a:rPr lang="ru-RU" sz="3100" dirty="0" smtClean="0"/>
              <a:t>, Мария Толкачева, Анастасия </a:t>
            </a:r>
            <a:r>
              <a:rPr lang="ru-RU" sz="3100" dirty="0" err="1" smtClean="0"/>
              <a:t>Татарева</a:t>
            </a:r>
            <a:r>
              <a:rPr lang="ru-RU" sz="3100" dirty="0" smtClean="0"/>
              <a:t> и Вера Бирюкова.</a:t>
            </a:r>
          </a:p>
          <a:p>
            <a:endParaRPr lang="ru-RU" sz="31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779476"/>
            <a:ext cx="7543800" cy="797169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Художественная гимнастика на летних Олимпийских играх 2016.</a:t>
            </a:r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62708" y="363415"/>
            <a:ext cx="8170984" cy="5498123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Женщины</a:t>
            </a:r>
            <a:endParaRPr lang="ru-RU" dirty="0" smtClean="0"/>
          </a:p>
          <a:p>
            <a:r>
              <a:rPr lang="ru-RU" dirty="0" smtClean="0"/>
              <a:t>Перед началом Игр основной претенденткой на золотую медаль считалась 13-кратная чемпионка мира Яна Кудрявцева, которая за последние три года не проиграла ни одного финала в многоборье в рамках чемпионатов мира и Европы. По итогам квалификации в многоборье лидерство захватила Маргарита </a:t>
            </a:r>
            <a:r>
              <a:rPr lang="ru-RU" dirty="0" err="1" smtClean="0"/>
              <a:t>Мамун</a:t>
            </a:r>
            <a:r>
              <a:rPr lang="ru-RU" dirty="0" smtClean="0"/>
              <a:t>, опередив Кудрявцеву всего на 0,4 балла. После двух упражнений в финале лидерство захватила Кудрявцева, но во время третьего упражнения Яна уронила булаву, в результате чего получила за своё выступление лишь 17,833, в то время, как </a:t>
            </a:r>
            <a:r>
              <a:rPr lang="ru-RU" dirty="0" err="1" smtClean="0"/>
              <a:t>Мамун</a:t>
            </a:r>
            <a:r>
              <a:rPr lang="ru-RU" dirty="0" smtClean="0"/>
              <a:t> набрала в этом виде 19,050 балла. По итогам упражнения с лентой Кудрявцева вновь получила лучшую сумму баллов среди всех гимнасток, но этого не хватило, чтобы догнать Маргариту. За четыре упражнения на счету </a:t>
            </a:r>
            <a:r>
              <a:rPr lang="ru-RU" dirty="0" err="1" smtClean="0"/>
              <a:t>Мамун</a:t>
            </a:r>
            <a:r>
              <a:rPr lang="ru-RU" dirty="0" smtClean="0"/>
              <a:t> было 76,483 балла, а у Кудрявцевой 75,608, благодаря чему российские спортсменки вновь заняли два первых места, продлив победную серию до 5 Игр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627076"/>
            <a:ext cx="7543800" cy="926123"/>
          </a:xfrm>
        </p:spPr>
        <p:txBody>
          <a:bodyPr/>
          <a:lstStyle/>
          <a:p>
            <a:r>
              <a:rPr lang="ru-RU" sz="2800" dirty="0" smtClean="0"/>
              <a:t>Летние Олимпийские игры. Гимнастика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52400" y="187568"/>
            <a:ext cx="8686800" cy="521677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В квалификационном раунде проходил отбор, как в финал командного многоборья, так и в финалы личных дисциплин.</a:t>
            </a:r>
          </a:p>
          <a:p>
            <a:pPr>
              <a:buNone/>
            </a:pPr>
            <a:r>
              <a:rPr lang="ru-RU" dirty="0" smtClean="0"/>
              <a:t>    В финал индивидуального многоборья отбиралось 24 спортсмена с наивысшими результатами, а в финалы отдельных упражнений по 8 спортсменов, причём в финале личных дисциплин страна не могла быть представлена более, чем 2 спортсменами. В командном многоборье в квалификации на каждом снаряде выступали по 4 спортсмена, а в зачёт шли три лучших результата. В финале командных соревнований на каждом снаряде выступало по три спортсмена и все три результата шли в зачёт.</a:t>
            </a:r>
          </a:p>
          <a:p>
            <a:r>
              <a:rPr lang="ru-RU" dirty="0" smtClean="0"/>
              <a:t>По итогам </a:t>
            </a:r>
            <a:r>
              <a:rPr lang="ru-RU" u="sng" dirty="0" smtClean="0">
                <a:hlinkClick r:id="rId2" tooltip="Чемпионат мира по спортивной гимнастике 2015"/>
              </a:rPr>
              <a:t>чемпионата мира 2015 года</a:t>
            </a:r>
            <a:r>
              <a:rPr lang="ru-RU" dirty="0" smtClean="0"/>
              <a:t> и мужская, и женская сборные России завоевали максимальное количество олимпийских лицензий</a:t>
            </a:r>
            <a:r>
              <a:rPr lang="ru-RU" u="sng" baseline="30000" dirty="0" smtClean="0"/>
              <a:t>.</a:t>
            </a:r>
            <a:r>
              <a:rPr lang="ru-RU" u="sng" dirty="0" smtClean="0"/>
              <a:t>  </a:t>
            </a:r>
            <a:r>
              <a:rPr lang="ru-RU" dirty="0" smtClean="0"/>
              <a:t> 17 декабря 2015 года старший тренер сборной России по спортивной гимнастике Валентина </a:t>
            </a:r>
            <a:r>
              <a:rPr lang="ru-RU" dirty="0" err="1" smtClean="0"/>
              <a:t>Родионенко</a:t>
            </a:r>
            <a:r>
              <a:rPr lang="ru-RU" dirty="0" smtClean="0"/>
              <a:t> объявила имена восьми гимнастов, которые выступят на Играх в Рио-де-Жанейро</a:t>
            </a:r>
            <a:r>
              <a:rPr lang="ru-RU" u="sng" baseline="30000" dirty="0" smtClean="0"/>
              <a:t>.</a:t>
            </a:r>
            <a:r>
              <a:rPr lang="ru-RU" dirty="0" smtClean="0"/>
              <a:t> В этот список вошли сразу 5 призёров </a:t>
            </a:r>
            <a:r>
              <a:rPr lang="ru-RU" u="sng" dirty="0" smtClean="0">
                <a:hlinkClick r:id="rId3" tooltip="Спортивная гимнастика на летних Олимпийских играх 2012"/>
              </a:rPr>
              <a:t>Игр в Лондоне</a:t>
            </a:r>
            <a:r>
              <a:rPr lang="ru-RU" dirty="0" smtClean="0"/>
              <a:t>: </a:t>
            </a:r>
            <a:r>
              <a:rPr lang="ru-RU" u="sng" dirty="0" smtClean="0">
                <a:hlinkClick r:id="rId4" tooltip="Аблязин, Денис Михайлович"/>
              </a:rPr>
              <a:t>Денис </a:t>
            </a:r>
            <a:r>
              <a:rPr lang="ru-RU" u="sng" dirty="0" err="1" smtClean="0">
                <a:hlinkClick r:id="rId4" tooltip="Аблязин, Денис Михайлович"/>
              </a:rPr>
              <a:t>Аблязин</a:t>
            </a:r>
            <a:r>
              <a:rPr lang="ru-RU" dirty="0" smtClean="0"/>
              <a:t>, </a:t>
            </a:r>
            <a:r>
              <a:rPr lang="ru-RU" u="sng" dirty="0" smtClean="0">
                <a:hlinkClick r:id="rId5" tooltip="Афанасьева, Ксения Дмитриевна"/>
              </a:rPr>
              <a:t>Ксения Афанасьева</a:t>
            </a:r>
            <a:r>
              <a:rPr lang="ru-RU" dirty="0" smtClean="0"/>
              <a:t>, </a:t>
            </a:r>
            <a:r>
              <a:rPr lang="ru-RU" u="sng" dirty="0" smtClean="0">
                <a:hlinkClick r:id="rId6" tooltip="Комова, Виктория Александровна"/>
              </a:rPr>
              <a:t>Виктория </a:t>
            </a:r>
            <a:r>
              <a:rPr lang="ru-RU" u="sng" dirty="0" err="1" smtClean="0">
                <a:hlinkClick r:id="rId6" tooltip="Комова, Виктория Александровна"/>
              </a:rPr>
              <a:t>Комова</a:t>
            </a:r>
            <a:r>
              <a:rPr lang="ru-RU" dirty="0" smtClean="0"/>
              <a:t>, </a:t>
            </a:r>
            <a:r>
              <a:rPr lang="ru-RU" u="sng" dirty="0" smtClean="0">
                <a:hlinkClick r:id="rId7" tooltip="Пасека, Мария Валерьевна"/>
              </a:rPr>
              <a:t>Мария Пасека</a:t>
            </a:r>
            <a:r>
              <a:rPr lang="ru-RU" dirty="0" smtClean="0"/>
              <a:t> и </a:t>
            </a:r>
            <a:r>
              <a:rPr lang="ru-RU" u="sng" dirty="0" err="1" smtClean="0">
                <a:hlinkClick r:id="rId8" tooltip="Мустафина, Алия Фаргатовна"/>
              </a:rPr>
              <a:t>Алия</a:t>
            </a:r>
            <a:r>
              <a:rPr lang="ru-RU" u="sng" dirty="0" smtClean="0">
                <a:hlinkClick r:id="rId8" tooltip="Мустафина, Алия Фаргатовна"/>
              </a:rPr>
              <a:t> Мустафина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404338"/>
            <a:ext cx="7543800" cy="1031631"/>
          </a:xfrm>
        </p:spPr>
        <p:txBody>
          <a:bodyPr/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Спортивная гимнастика на летних Олимпийских играх 2016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33600" y="246185"/>
            <a:ext cx="6096000" cy="5603630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Алия</a:t>
            </a:r>
            <a:r>
              <a:rPr lang="ru-RU" b="1" dirty="0" smtClean="0"/>
              <a:t>́ </a:t>
            </a:r>
            <a:r>
              <a:rPr lang="ru-RU" b="1" dirty="0" err="1" smtClean="0"/>
              <a:t>Фарха́товна</a:t>
            </a:r>
            <a:r>
              <a:rPr lang="ru-RU" b="1" dirty="0" smtClean="0"/>
              <a:t> </a:t>
            </a:r>
            <a:r>
              <a:rPr lang="ru-RU" b="1" dirty="0" err="1" smtClean="0"/>
              <a:t>Муста́фина</a:t>
            </a:r>
            <a:r>
              <a:rPr lang="ru-RU" dirty="0" smtClean="0"/>
              <a:t> (</a:t>
            </a:r>
            <a:r>
              <a:rPr lang="ru-RU" u="sng" dirty="0" smtClean="0">
                <a:hlinkClick r:id="rId2" tooltip="Татарский язык"/>
              </a:rPr>
              <a:t>тат.</a:t>
            </a:r>
            <a:r>
              <a:rPr lang="ru-RU" dirty="0" smtClean="0"/>
              <a:t> </a:t>
            </a:r>
            <a:r>
              <a:rPr lang="tt-RU" i="1" dirty="0" smtClean="0"/>
              <a:t>Алия Фәрһәт кызы Мостафина</a:t>
            </a:r>
            <a:r>
              <a:rPr lang="ru-RU" dirty="0" smtClean="0"/>
              <a:t>; род. </a:t>
            </a:r>
            <a:r>
              <a:rPr lang="ru-RU" u="sng" dirty="0" smtClean="0">
                <a:hlinkClick r:id="rId3" tooltip="30 сентября"/>
              </a:rPr>
              <a:t>30 сентября</a:t>
            </a:r>
            <a:r>
              <a:rPr lang="ru-RU" dirty="0" smtClean="0"/>
              <a:t> </a:t>
            </a:r>
            <a:r>
              <a:rPr lang="ru-RU" u="sng" dirty="0" smtClean="0">
                <a:hlinkClick r:id="rId4" tooltip="1994 год"/>
              </a:rPr>
              <a:t>1994</a:t>
            </a:r>
            <a:r>
              <a:rPr lang="ru-RU" dirty="0" smtClean="0"/>
              <a:t>, </a:t>
            </a:r>
            <a:r>
              <a:rPr lang="ru-RU" u="sng" dirty="0" smtClean="0">
                <a:hlinkClick r:id="rId5" tooltip="Егорьевск"/>
              </a:rPr>
              <a:t>Егорьевск</a:t>
            </a:r>
            <a:r>
              <a:rPr lang="ru-RU" dirty="0" smtClean="0"/>
              <a:t>, </a:t>
            </a:r>
            <a:r>
              <a:rPr lang="ru-RU" u="sng" dirty="0" smtClean="0">
                <a:hlinkClick r:id="rId6" tooltip="Московская область"/>
              </a:rPr>
              <a:t>Московская область</a:t>
            </a:r>
            <a:r>
              <a:rPr lang="ru-RU" dirty="0" smtClean="0"/>
              <a:t>) — </a:t>
            </a:r>
            <a:r>
              <a:rPr lang="ru-RU" u="sng" dirty="0" smtClean="0">
                <a:hlinkClick r:id="rId7" tooltip="Россия"/>
              </a:rPr>
              <a:t>российская</a:t>
            </a:r>
            <a:r>
              <a:rPr lang="ru-RU" dirty="0" smtClean="0"/>
              <a:t> </a:t>
            </a:r>
            <a:r>
              <a:rPr lang="ru-RU" u="sng" dirty="0" smtClean="0">
                <a:hlinkClick r:id="rId8" tooltip="Спортивная гимнастика"/>
              </a:rPr>
              <a:t>гимнастка</a:t>
            </a:r>
            <a:r>
              <a:rPr lang="ru-RU" dirty="0" smtClean="0"/>
              <a:t>. Двукратная олимпийская чемпионка в упражнениях на брусьях, пятикратный призёр Олимпийских игр. Трёхкратная чемпионка мира, пятикратная </a:t>
            </a:r>
            <a:r>
              <a:rPr lang="ru-RU" u="sng" dirty="0" smtClean="0">
                <a:hlinkClick r:id="rId9" tooltip="Чемпионат Европы по спортивной гимнастике"/>
              </a:rPr>
              <a:t>чемпионка Европы</a:t>
            </a:r>
            <a:r>
              <a:rPr lang="ru-RU" dirty="0" smtClean="0"/>
              <a:t>, семикратный призёр </a:t>
            </a:r>
            <a:r>
              <a:rPr lang="ru-RU" u="sng" dirty="0" smtClean="0">
                <a:hlinkClick r:id="rId10" tooltip="Чемпионат мира по гимнастике"/>
              </a:rPr>
              <a:t>чемпионатов</a:t>
            </a:r>
            <a:r>
              <a:rPr lang="ru-RU" dirty="0" smtClean="0"/>
              <a:t> Европы и девятикратный призёр чемпионатов мира. В 2012 году признана спортсменкой года в России</a:t>
            </a:r>
            <a:r>
              <a:rPr lang="ru-RU" u="sng" baseline="30000" dirty="0" smtClean="0">
                <a:hlinkClick r:id="rId11"/>
              </a:rPr>
              <a:t>[3][4][5]</a:t>
            </a:r>
            <a:r>
              <a:rPr lang="ru-RU" dirty="0" smtClean="0"/>
              <a:t>. Лауреат приза «Серебряная лань»</a:t>
            </a:r>
            <a:r>
              <a:rPr lang="ru-RU" u="sng" baseline="30000" dirty="0" smtClean="0">
                <a:hlinkClick r:id="rId11"/>
              </a:rPr>
              <a:t>[6]</a:t>
            </a:r>
            <a:r>
              <a:rPr lang="ru-RU" dirty="0" smtClean="0"/>
              <a:t>. </a:t>
            </a:r>
            <a:r>
              <a:rPr lang="ru-RU" u="sng" dirty="0" smtClean="0">
                <a:hlinkClick r:id="rId12" tooltip="Заслуженный мастер спорта России"/>
              </a:rPr>
              <a:t>Заслуженный мастер спорта России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673969"/>
            <a:ext cx="7543800" cy="691661"/>
          </a:xfrm>
        </p:spPr>
        <p:txBody>
          <a:bodyPr/>
          <a:lstStyle/>
          <a:p>
            <a:r>
              <a:rPr lang="ru-RU" sz="2800" dirty="0" err="1" smtClean="0"/>
              <a:t>Алия</a:t>
            </a:r>
            <a:r>
              <a:rPr lang="ru-RU" sz="2800" dirty="0" smtClean="0"/>
              <a:t> </a:t>
            </a:r>
            <a:r>
              <a:rPr lang="ru-RU" sz="2800" dirty="0" err="1" smtClean="0"/>
              <a:t>Фархатовна</a:t>
            </a:r>
            <a:r>
              <a:rPr lang="ru-RU" sz="2800" dirty="0" smtClean="0"/>
              <a:t> Мустафина</a:t>
            </a:r>
            <a:endParaRPr lang="ru-RU" sz="2800" dirty="0"/>
          </a:p>
        </p:txBody>
      </p:sp>
      <p:pic>
        <p:nvPicPr>
          <p:cNvPr id="4" name="Рисунок 3" descr="C:\Users\Ксюшка\Desktop\Aliya_Mustafina_2016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9969" y="1219199"/>
            <a:ext cx="2016369" cy="3188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33599" y="293077"/>
            <a:ext cx="6670431" cy="5334000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Ксе́ния</a:t>
            </a:r>
            <a:r>
              <a:rPr lang="ru-RU" b="1" dirty="0" smtClean="0"/>
              <a:t> </a:t>
            </a:r>
            <a:r>
              <a:rPr lang="ru-RU" b="1" dirty="0" err="1" smtClean="0"/>
              <a:t>Дми́триевна</a:t>
            </a:r>
            <a:r>
              <a:rPr lang="ru-RU" b="1" dirty="0" smtClean="0"/>
              <a:t> </a:t>
            </a:r>
            <a:r>
              <a:rPr lang="ru-RU" b="1" dirty="0" err="1" smtClean="0"/>
              <a:t>Афана́сьева</a:t>
            </a:r>
            <a:r>
              <a:rPr lang="ru-RU" dirty="0" smtClean="0"/>
              <a:t> (род. </a:t>
            </a:r>
            <a:r>
              <a:rPr lang="ru-RU" u="sng" dirty="0" smtClean="0">
                <a:hlinkClick r:id="rId2" tooltip="13 сентября"/>
              </a:rPr>
              <a:t>13 сентября</a:t>
            </a:r>
            <a:r>
              <a:rPr lang="ru-RU" dirty="0" smtClean="0"/>
              <a:t> </a:t>
            </a:r>
            <a:r>
              <a:rPr lang="ru-RU" u="sng" dirty="0" smtClean="0">
                <a:hlinkClick r:id="rId3" tooltip="1991 год"/>
              </a:rPr>
              <a:t>1991 года</a:t>
            </a:r>
            <a:r>
              <a:rPr lang="ru-RU" dirty="0" smtClean="0"/>
              <a:t>, в </a:t>
            </a:r>
            <a:r>
              <a:rPr lang="ru-RU" u="sng" dirty="0" smtClean="0">
                <a:hlinkClick r:id="rId4" tooltip="Тула"/>
              </a:rPr>
              <a:t>Туле</a:t>
            </a:r>
            <a:r>
              <a:rPr lang="ru-RU" dirty="0" smtClean="0"/>
              <a:t>, </a:t>
            </a:r>
            <a:r>
              <a:rPr lang="ru-RU" u="sng" dirty="0" smtClean="0">
                <a:hlinkClick r:id="rId5" tooltip="Россия"/>
              </a:rPr>
              <a:t>Россия</a:t>
            </a:r>
            <a:r>
              <a:rPr lang="ru-RU" dirty="0" smtClean="0"/>
              <a:t>) — </a:t>
            </a:r>
            <a:r>
              <a:rPr lang="ru-RU" u="sng" dirty="0" smtClean="0">
                <a:hlinkClick r:id="rId5" tooltip="Россия"/>
              </a:rPr>
              <a:t>российская</a:t>
            </a:r>
            <a:r>
              <a:rPr lang="ru-RU" dirty="0" smtClean="0"/>
              <a:t> </a:t>
            </a:r>
            <a:r>
              <a:rPr lang="ru-RU" u="sng" dirty="0" smtClean="0">
                <a:hlinkClick r:id="rId6" tooltip="Спортивная гимнастика"/>
              </a:rPr>
              <a:t>гимнастка</a:t>
            </a:r>
            <a:r>
              <a:rPr lang="ru-RU" dirty="0" smtClean="0"/>
              <a:t>. </a:t>
            </a:r>
            <a:r>
              <a:rPr lang="ru-RU" u="sng" dirty="0" smtClean="0">
                <a:hlinkClick r:id="rId7" tooltip="Чемпионат мира по спортивной гимнастике"/>
              </a:rPr>
              <a:t>Чемпионка мира</a:t>
            </a:r>
            <a:r>
              <a:rPr lang="ru-RU" dirty="0" smtClean="0"/>
              <a:t> в командном первенстве (2010) и вольных упражнениях (2011); 2-х кратный серебряный призёр </a:t>
            </a:r>
            <a:r>
              <a:rPr lang="ru-RU" u="sng" dirty="0" smtClean="0">
                <a:hlinkClick r:id="rId8" tooltip="Чемпионат Европы по спортивной гимнастике"/>
              </a:rPr>
              <a:t>Чемпионата Европы</a:t>
            </a:r>
            <a:r>
              <a:rPr lang="ru-RU" dirty="0" smtClean="0"/>
              <a:t>, чемпионка Европы (вольные упражнения, 2013), призёр этапов </a:t>
            </a:r>
            <a:r>
              <a:rPr lang="ru-RU" u="sng" dirty="0" smtClean="0">
                <a:hlinkClick r:id="rId9" tooltip="Кубок мира по спортивной гимнастике"/>
              </a:rPr>
              <a:t>Кубка мира</a:t>
            </a:r>
            <a:r>
              <a:rPr lang="ru-RU" dirty="0" smtClean="0"/>
              <a:t>, многократная </a:t>
            </a:r>
            <a:r>
              <a:rPr lang="ru-RU" u="sng" dirty="0" smtClean="0">
                <a:hlinkClick r:id="rId10" tooltip="Чемпионат России по спортивной гимнастике"/>
              </a:rPr>
              <a:t>чемпионка России</a:t>
            </a:r>
            <a:r>
              <a:rPr lang="ru-RU" dirty="0" smtClean="0"/>
              <a:t> и обладательница </a:t>
            </a:r>
            <a:r>
              <a:rPr lang="ru-RU" u="sng" dirty="0" smtClean="0">
                <a:hlinkClick r:id="rId11" tooltip="Кубок России по спортивной гимнастике"/>
              </a:rPr>
              <a:t>Кубка России</a:t>
            </a:r>
            <a:r>
              <a:rPr lang="ru-RU" dirty="0" smtClean="0"/>
              <a:t>. Трёхкратная победительница Всемирной летней </a:t>
            </a:r>
            <a:r>
              <a:rPr lang="ru-RU" u="sng" dirty="0" smtClean="0">
                <a:hlinkClick r:id="rId12" tooltip="Летняя Универсиада 2013"/>
              </a:rPr>
              <a:t>Универсиады 2013 года</a:t>
            </a:r>
            <a:r>
              <a:rPr lang="ru-RU" dirty="0" smtClean="0"/>
              <a:t> в Казани: в командном первенстве,</a:t>
            </a:r>
            <a:r>
              <a:rPr lang="ru-RU" u="sng" baseline="30000" dirty="0" smtClean="0">
                <a:hlinkClick r:id="rId13"/>
              </a:rPr>
              <a:t>[1]</a:t>
            </a:r>
            <a:r>
              <a:rPr lang="ru-RU" dirty="0" smtClean="0"/>
              <a:t> опорном прыжке</a:t>
            </a:r>
            <a:r>
              <a:rPr lang="ru-RU" u="sng" baseline="30000" dirty="0" smtClean="0">
                <a:hlinkClick r:id="rId13"/>
              </a:rPr>
              <a:t>[2]</a:t>
            </a:r>
            <a:r>
              <a:rPr lang="ru-RU" dirty="0" smtClean="0"/>
              <a:t> и вольных упражнениях,</a:t>
            </a:r>
            <a:r>
              <a:rPr lang="ru-RU" u="sng" baseline="30000" dirty="0" smtClean="0">
                <a:hlinkClick r:id="rId13"/>
              </a:rPr>
              <a:t>[3]</a:t>
            </a:r>
            <a:r>
              <a:rPr lang="ru-RU" dirty="0" smtClean="0"/>
              <a:t> серебряный призёр Универсиады 2013 года в абсолютном первенстве.</a:t>
            </a:r>
            <a:r>
              <a:rPr lang="ru-RU" u="sng" baseline="30000" dirty="0" smtClean="0">
                <a:hlinkClick r:id="rId13"/>
              </a:rPr>
              <a:t>[4]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627077"/>
            <a:ext cx="7543800" cy="715107"/>
          </a:xfrm>
        </p:spPr>
        <p:txBody>
          <a:bodyPr/>
          <a:lstStyle/>
          <a:p>
            <a:r>
              <a:rPr lang="ru-RU" sz="3200" dirty="0" smtClean="0"/>
              <a:t>Ксения Дмитриевна Афанасьева</a:t>
            </a:r>
            <a:endParaRPr lang="ru-RU" sz="3200" dirty="0"/>
          </a:p>
        </p:txBody>
      </p:sp>
      <p:pic>
        <p:nvPicPr>
          <p:cNvPr id="4" name="Рисунок 3" descr="C:\Users\Ксюшка\Desktop\255px-2015_European_Artistic_Gymnastics_Championships_-_Vault_-_Ksenia_Afanasyeva_01.jpg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8586" y="1594338"/>
            <a:ext cx="1875692" cy="2754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32185" y="685801"/>
            <a:ext cx="6142891" cy="5011613"/>
          </a:xfrm>
        </p:spPr>
        <p:txBody>
          <a:bodyPr>
            <a:normAutofit/>
          </a:bodyPr>
          <a:lstStyle/>
          <a:p>
            <a:r>
              <a:rPr lang="ru-RU" sz="2400" b="1" dirty="0" err="1" smtClean="0"/>
              <a:t>Мари́я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Вале́рьевна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Пасе́ка</a:t>
            </a:r>
            <a:r>
              <a:rPr lang="ru-RU" sz="2400" dirty="0" smtClean="0"/>
              <a:t> (род. </a:t>
            </a:r>
            <a:r>
              <a:rPr lang="ru-RU" sz="2400" dirty="0" smtClean="0">
                <a:hlinkClick r:id="rId2" tooltip="19 июля"/>
              </a:rPr>
              <a:t>19 июля</a:t>
            </a:r>
            <a:r>
              <a:rPr lang="ru-RU" sz="2400" dirty="0" smtClean="0"/>
              <a:t> </a:t>
            </a:r>
            <a:r>
              <a:rPr lang="ru-RU" sz="2400" dirty="0" smtClean="0">
                <a:hlinkClick r:id="rId3" tooltip="1995 год"/>
              </a:rPr>
              <a:t>1995 года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4" tooltip="Москва"/>
              </a:rPr>
              <a:t>Москва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5" tooltip="Россия"/>
              </a:rPr>
              <a:t>Россия</a:t>
            </a:r>
            <a:r>
              <a:rPr lang="ru-RU" sz="2400" dirty="0" smtClean="0"/>
              <a:t>) — российская </a:t>
            </a:r>
            <a:r>
              <a:rPr lang="ru-RU" sz="2400" dirty="0" smtClean="0">
                <a:hlinkClick r:id="rId6" tooltip="Спортивная гимнастика"/>
              </a:rPr>
              <a:t>гимнастка</a:t>
            </a:r>
            <a:r>
              <a:rPr lang="ru-RU" sz="2400" dirty="0" smtClean="0"/>
              <a:t>, 4-кратный призёр Олимпийских игр (2012 и 2016), двукратная чемпионка мира в опорном прыжке (</a:t>
            </a:r>
            <a:r>
              <a:rPr lang="ru-RU" sz="2800" dirty="0" smtClean="0"/>
              <a:t>2015</a:t>
            </a:r>
            <a:r>
              <a:rPr lang="ru-RU" sz="2400" dirty="0" smtClean="0"/>
              <a:t>, 2017), трёхкратная чемпионка Европы (2010, 2015, 2019), 4-кратная чемпионка </a:t>
            </a:r>
            <a:r>
              <a:rPr lang="ru-RU" sz="2400" dirty="0" smtClean="0">
                <a:hlinkClick r:id="rId7" tooltip="Универсиада"/>
              </a:rPr>
              <a:t>Универсиад</a:t>
            </a:r>
            <a:r>
              <a:rPr lang="ru-RU" sz="2400" dirty="0" smtClean="0"/>
              <a:t> (2013, 2015, 2017), </a:t>
            </a:r>
            <a:r>
              <a:rPr lang="ru-RU" sz="2400" dirty="0" smtClean="0">
                <a:hlinkClick r:id="rId8" tooltip="Заслуженный мастер спорта России"/>
              </a:rPr>
              <a:t>заслуженный мастер спорта России</a:t>
            </a:r>
            <a:r>
              <a:rPr lang="ru-RU" sz="2400" dirty="0" smtClean="0"/>
              <a:t>, член сборной команды России. Наиболее успешно выступает в опорном прыжке.</a:t>
            </a: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697414"/>
            <a:ext cx="7543800" cy="773723"/>
          </a:xfrm>
        </p:spPr>
        <p:txBody>
          <a:bodyPr/>
          <a:lstStyle/>
          <a:p>
            <a:r>
              <a:rPr lang="ru-RU" sz="3200" dirty="0" smtClean="0"/>
              <a:t>Мария Валерьевна Пасека</a:t>
            </a:r>
            <a:endParaRPr lang="ru-RU" sz="3200" dirty="0"/>
          </a:p>
        </p:txBody>
      </p:sp>
      <p:pic>
        <p:nvPicPr>
          <p:cNvPr id="4" name="Рисунок 3" descr="C:\Users\Ксюшка\Desktop\2015_European_Artistic_Gymnastics_Championships_-_Vault_-_Maria_Paseka_01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5477" y="1606063"/>
            <a:ext cx="1934307" cy="2989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301262" y="685801"/>
            <a:ext cx="6928338" cy="4847489"/>
          </a:xfrm>
        </p:spPr>
        <p:txBody>
          <a:bodyPr/>
          <a:lstStyle/>
          <a:p>
            <a:r>
              <a:rPr lang="ru-RU" sz="2400" dirty="0" smtClean="0"/>
              <a:t>1.История спортивной гимнастики.</a:t>
            </a:r>
          </a:p>
          <a:p>
            <a:r>
              <a:rPr lang="ru-RU" sz="2400" dirty="0" smtClean="0"/>
              <a:t> </a:t>
            </a:r>
          </a:p>
          <a:p>
            <a:r>
              <a:rPr lang="ru-RU" sz="2400" dirty="0" smtClean="0"/>
              <a:t>2.Спортивная  гимнастика в СССР и России.</a:t>
            </a:r>
          </a:p>
          <a:p>
            <a:r>
              <a:rPr lang="ru-RU" sz="2400" dirty="0" smtClean="0"/>
              <a:t> </a:t>
            </a:r>
          </a:p>
          <a:p>
            <a:r>
              <a:rPr lang="ru-RU" sz="2400" dirty="0" smtClean="0"/>
              <a:t>3.Виды гимнастики.</a:t>
            </a:r>
          </a:p>
          <a:p>
            <a:r>
              <a:rPr lang="ru-RU" sz="2400" dirty="0" smtClean="0"/>
              <a:t> </a:t>
            </a:r>
          </a:p>
          <a:p>
            <a:r>
              <a:rPr lang="ru-RU" sz="2400" dirty="0" smtClean="0"/>
              <a:t>4.Летние Олимпийские игры. Гимнастика.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0800000">
            <a:off x="777235" y="5533290"/>
            <a:ext cx="6502335" cy="691663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62708" y="685801"/>
            <a:ext cx="7666892" cy="4812322"/>
          </a:xfrm>
        </p:spPr>
        <p:txBody>
          <a:bodyPr/>
          <a:lstStyle/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После окончания Игр стало известно, что Маргарита </a:t>
            </a:r>
            <a:r>
              <a:rPr lang="ru-RU" sz="2400" dirty="0" err="1" smtClean="0"/>
              <a:t>Мамун</a:t>
            </a:r>
            <a:r>
              <a:rPr lang="ru-RU" sz="2400" dirty="0" smtClean="0"/>
              <a:t> приняла решение приостановить спортивную карьеру, а Яна Кудрявцева объявила о завершении карьеры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498123"/>
            <a:ext cx="7543800" cy="738553"/>
          </a:xfrm>
        </p:spPr>
        <p:txBody>
          <a:bodyPr/>
          <a:lstStyle/>
          <a:p>
            <a:r>
              <a:rPr lang="ru-RU" sz="2800" dirty="0" smtClean="0"/>
              <a:t>Маргарита </a:t>
            </a:r>
            <a:r>
              <a:rPr lang="ru-RU" sz="2800" dirty="0" err="1" smtClean="0"/>
              <a:t>Мамун</a:t>
            </a:r>
            <a:r>
              <a:rPr lang="ru-RU" sz="2800" dirty="0" smtClean="0"/>
              <a:t> и Яна Кудрявцева</a:t>
            </a:r>
            <a:endParaRPr lang="ru-RU" sz="2800" dirty="0"/>
          </a:p>
        </p:txBody>
      </p:sp>
      <p:pic>
        <p:nvPicPr>
          <p:cNvPr id="4" name="Рисунок 3" descr="C:\Users\Ксюшка\Desktop\rio-de-zhanejro_147164264313337563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3231" y="410308"/>
            <a:ext cx="3329354" cy="2684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77239" y="375138"/>
            <a:ext cx="7792329" cy="527538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2400" dirty="0" smtClean="0"/>
              <a:t>Мужская сборная России по прыжкам на батуте завоевала максимально возможные две олимпийские лицензии уже по итогам </a:t>
            </a:r>
            <a:r>
              <a:rPr lang="ru-RU" sz="2400" u="sng" dirty="0" smtClean="0">
                <a:hlinkClick r:id="rId2" tooltip="Чемпионат мира по прыжкам на батуте 2015 (страница отсутствует)"/>
              </a:rPr>
              <a:t>чемпионата мира 2015 года</a:t>
            </a:r>
            <a:r>
              <a:rPr lang="ru-RU" sz="2400" dirty="0" smtClean="0"/>
              <a:t>. Путёвки на Игры принесли </a:t>
            </a:r>
            <a:r>
              <a:rPr lang="ru-RU" sz="2400" u="sng" dirty="0" smtClean="0">
                <a:hlinkClick r:id="rId3" tooltip="Юдин, Андрей Дмитриевич"/>
              </a:rPr>
              <a:t>Андрей Юдин</a:t>
            </a:r>
            <a:r>
              <a:rPr lang="ru-RU" sz="2400" dirty="0" smtClean="0"/>
              <a:t>, ставший бронзовым призёром и серебряный призёр </a:t>
            </a:r>
            <a:r>
              <a:rPr lang="ru-RU" sz="2400" u="sng" dirty="0" smtClean="0">
                <a:hlinkClick r:id="rId4" tooltip="Прыжки на батуте на летних Олимпийских играх 2012"/>
              </a:rPr>
              <a:t>Игр в Лондоне</a:t>
            </a:r>
            <a:r>
              <a:rPr lang="ru-RU" sz="2400" dirty="0" smtClean="0"/>
              <a:t> </a:t>
            </a:r>
            <a:r>
              <a:rPr lang="ru-RU" sz="2400" u="sng" dirty="0" smtClean="0">
                <a:hlinkClick r:id="rId5" tooltip="Ушаков, Дмитрий Аркадьевич"/>
              </a:rPr>
              <a:t>Дмитрий Ушаков</a:t>
            </a:r>
            <a:r>
              <a:rPr lang="ru-RU" sz="2400" dirty="0" smtClean="0"/>
              <a:t>, занявший 5-е место. По окончании мирового первенства главный тренер сборной России по прыжкам на батуте Николай Макаров заявил, что место в олимпийской команде себе гарантировал только Андрей Юдин, а Дмитрий Ушаков будет отбираться на Игры через национальный отбор</a:t>
            </a:r>
            <a:r>
              <a:rPr lang="ru-RU" sz="2400" u="sng" baseline="30000" dirty="0" smtClean="0"/>
              <a:t>.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345722"/>
            <a:ext cx="7543800" cy="973015"/>
          </a:xfrm>
        </p:spPr>
        <p:txBody>
          <a:bodyPr/>
          <a:lstStyle/>
          <a:p>
            <a:r>
              <a:rPr lang="ru-RU" sz="3200" dirty="0" smtClean="0"/>
              <a:t>Прыжки на батуте. Мужчины.</a:t>
            </a:r>
            <a:endParaRPr lang="ru-RU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77240" y="685801"/>
            <a:ext cx="7452360" cy="5105398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/>
              <a:t>В соревнованиях по </a:t>
            </a:r>
            <a:r>
              <a:rPr lang="ru-RU" sz="9600" dirty="0" smtClean="0">
                <a:hlinkClick r:id="rId2" tooltip="Спортивная гимнастика"/>
              </a:rPr>
              <a:t>спортивной гимнастике</a:t>
            </a:r>
            <a:r>
              <a:rPr lang="ru-RU" sz="9600" dirty="0" smtClean="0"/>
              <a:t> на </a:t>
            </a:r>
            <a:r>
              <a:rPr lang="ru-RU" sz="9600" dirty="0" smtClean="0">
                <a:hlinkClick r:id="rId3" tooltip="Летние Олимпийские игры 2020"/>
              </a:rPr>
              <a:t>летних Олимпийских играх 2020</a:t>
            </a:r>
            <a:r>
              <a:rPr lang="ru-RU" sz="9600" dirty="0" smtClean="0"/>
              <a:t> смогут принять участие 196 спортсменов (98 мужчин и 98 женщин), которые будут соревноваться за 14 комплектов наград (8 у мужчин и 6 у женщин). Каждая страна может быть представлена не более чем 8-ю спортсменами (4 мужчин и 4 женщин) и ещё максимум 2 спортсменами от НОК у мужчин и женщин, если они не входят в состав команды. Таким образом, максимальное количество спортсменов от НОК, может равняться 12.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791199"/>
            <a:ext cx="7543800" cy="562707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Летние Олимпийские игры 2020</a:t>
            </a:r>
            <a:endParaRPr lang="ru-RU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01969" y="685801"/>
            <a:ext cx="7127631" cy="4390291"/>
          </a:xfrm>
        </p:spPr>
        <p:txBody>
          <a:bodyPr>
            <a:normAutofit/>
          </a:bodyPr>
          <a:lstStyle/>
          <a:p>
            <a:r>
              <a:rPr lang="ru-RU" sz="3200" dirty="0" smtClean="0"/>
              <a:t>24 марта 2020 года Международный олимпийский комитет объявил о переносе летних Олимпийских игр на 2021 год в связи с </a:t>
            </a:r>
            <a:r>
              <a:rPr lang="ru-RU" sz="3200" u="sng" dirty="0" smtClean="0">
                <a:hlinkClick r:id="rId2" tooltip="Пандемия COVID-19"/>
              </a:rPr>
              <a:t>пандемией COVID-19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521569"/>
            <a:ext cx="7543800" cy="715107"/>
          </a:xfrm>
        </p:spPr>
        <p:txBody>
          <a:bodyPr/>
          <a:lstStyle/>
          <a:p>
            <a:r>
              <a:rPr lang="ru-RU" sz="3200" dirty="0" smtClean="0"/>
              <a:t>Летние Олимпийские игры 2020</a:t>
            </a:r>
            <a:endParaRPr lang="ru-RU" sz="3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kartinka-spasibo-za-vnimanie-dlya-prezentacii-1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000" b="10000"/>
          <a:stretch>
            <a:fillRect/>
          </a:stretch>
        </p:blipFill>
        <p:spPr>
          <a:xfrm>
            <a:off x="12573" y="0"/>
            <a:ext cx="9144000" cy="7016757"/>
          </a:xfrm>
        </p:spPr>
      </p:pic>
    </p:spTree>
    <p:extLst>
      <p:ext uri="{BB962C8B-B14F-4D97-AF65-F5344CB8AC3E}">
        <p14:creationId xmlns="" xmlns:p14="http://schemas.microsoft.com/office/powerpoint/2010/main" val="13471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62708" y="515815"/>
            <a:ext cx="7758332" cy="5275385"/>
          </a:xfrm>
        </p:spPr>
        <p:txBody>
          <a:bodyPr>
            <a:noAutofit/>
          </a:bodyPr>
          <a:lstStyle/>
          <a:p>
            <a:r>
              <a:rPr lang="ru-RU" sz="1800" dirty="0" smtClean="0"/>
              <a:t>Гимнастические упражнения культивировались ещё в древнем мире. Ещё за 4000 лет до нашей эры в Китае, Индии и у других народов гимнастические упражнения применялись в лечебных целях. В китайских книгах тех времен указывается на то, что в Китае существовала гимнастика, которой занимались дома утром и вечером. Широко известная в настоящее время система гимнастических упражнений индийских исторических источников (памятники, фрески, рисунки) известно, что гимнастические упражнения применялись у всех древних народов: у египтян, персов, ассирийцев, народов Закавказья, римлян и др. Некоторые гимнастические снаряды, например конь, существовали ещё в древности. На коне делали гимнастические упражнения, помогающие освоить верховую езду. В древности гимнастика в лечебных целях применялась также в Индии, Китае, но там они превратились в духовные практики, своеобразные языческие религии (например, йога) и поэтому не имели такой массовости, как в Греции и Риме, где гимнастика была просто подготовкой воинов.</a:t>
            </a:r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791200"/>
            <a:ext cx="7543800" cy="715108"/>
          </a:xfrm>
        </p:spPr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77240" y="199293"/>
            <a:ext cx="7452360" cy="565052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Термин «</a:t>
            </a:r>
            <a:r>
              <a:rPr lang="ru-RU" u="sng" dirty="0" smtClean="0">
                <a:hlinkClick r:id="rId2" tooltip="Гимнастика"/>
              </a:rPr>
              <a:t>гимнастика</a:t>
            </a:r>
            <a:r>
              <a:rPr lang="ru-RU" dirty="0" smtClean="0"/>
              <a:t>» впервые появляется у древних греков в период расцвета древнегреческой культуры в 8 веке до н. э. Гимнастические упражнения входили в систему физического воспитания в </a:t>
            </a:r>
            <a:r>
              <a:rPr lang="ru-RU" u="sng" dirty="0" smtClean="0">
                <a:hlinkClick r:id="rId3" tooltip="Древняя Греция"/>
              </a:rPr>
              <a:t>Древней Греции</a:t>
            </a:r>
            <a:r>
              <a:rPr lang="ru-RU" dirty="0" smtClean="0"/>
              <a:t>, служили средством подготовки юношей к участию в </a:t>
            </a:r>
            <a:r>
              <a:rPr lang="ru-RU" u="sng" dirty="0" smtClean="0">
                <a:hlinkClick r:id="rId4" tooltip="Олимпийские игры"/>
              </a:rPr>
              <a:t>Олимпийских играх</a:t>
            </a:r>
            <a:r>
              <a:rPr lang="ru-RU" dirty="0" smtClean="0"/>
              <a:t>. Олимпийские игры проводились на протяжении 1168 лет (776 год до нашей эры — 392 год нашей эры), включали борьбу, метание копья, диска, прыжки в длину, бег, бой на кулаках, колесничная езда. Основной целью этих игр — военная подготовка юношей. Бегали со щитом, прыгали с гантелями, борьба переходила в бокс, а кулачный бой проходил с помощью твердых кожаных, а не смягчающих повязок на руку. В 393 году гимнастику запретили, поскольку она продолжала иметь языческую основу и плохо влияла на нравственное воспитание молодежи.</a:t>
            </a:r>
          </a:p>
          <a:p>
            <a:r>
              <a:rPr lang="ru-RU" dirty="0" smtClean="0"/>
              <a:t>С конца XVIII — начала XIX века в западноевропейских и русской системах физического воспитания использовались упражнения на гимнастических снарядах, опорные прыжки. Во второй половине XIX века в ряде стран Западной Европы стали проводиться соревнования по некоторым видам гимнастических упражнений.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849815"/>
            <a:ext cx="7543800" cy="715107"/>
          </a:xfrm>
        </p:spPr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77240" y="222738"/>
            <a:ext cx="7452360" cy="501747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 </a:t>
            </a:r>
            <a:r>
              <a:rPr lang="ru-RU" u="sng" dirty="0" smtClean="0">
                <a:hlinkClick r:id="rId2" tooltip="СССР"/>
              </a:rPr>
              <a:t>СССР</a:t>
            </a:r>
            <a:r>
              <a:rPr lang="ru-RU" dirty="0" smtClean="0"/>
              <a:t> развитие спортивной гимнастики в 1930-е годы связано с осуществлением </a:t>
            </a:r>
            <a:r>
              <a:rPr lang="ru-RU" u="sng" dirty="0" smtClean="0">
                <a:hlinkClick r:id="rId3" tooltip="Всевобуч"/>
              </a:rPr>
              <a:t>Всевобуча</a:t>
            </a:r>
            <a:r>
              <a:rPr lang="ru-RU" dirty="0" smtClean="0"/>
              <a:t> </a:t>
            </a:r>
            <a:r>
              <a:rPr lang="ru-RU" i="1" dirty="0" smtClean="0"/>
              <a:t>*( Решение о создании Всевобуча было принято в марте </a:t>
            </a:r>
            <a:r>
              <a:rPr lang="ru-RU" i="1" u="sng" dirty="0" smtClean="0">
                <a:hlinkClick r:id="rId4" tooltip="1918 год"/>
              </a:rPr>
              <a:t>1918 года</a:t>
            </a:r>
            <a:r>
              <a:rPr lang="ru-RU" i="1" dirty="0" smtClean="0"/>
              <a:t>, юридическим оформлением стал </a:t>
            </a:r>
            <a:r>
              <a:rPr lang="ru-RU" i="1" u="sng" dirty="0" smtClean="0">
                <a:hlinkClick r:id="rId5" tooltip="Декрет"/>
              </a:rPr>
              <a:t>Декрет</a:t>
            </a:r>
            <a:r>
              <a:rPr lang="ru-RU" i="1" dirty="0" smtClean="0"/>
              <a:t> </a:t>
            </a:r>
            <a:r>
              <a:rPr lang="ru-RU" i="1" u="sng" dirty="0" smtClean="0">
                <a:hlinkClick r:id="rId6" tooltip="ВЦИК"/>
              </a:rPr>
              <a:t>ВЦИК</a:t>
            </a:r>
            <a:r>
              <a:rPr lang="ru-RU" i="1" dirty="0" smtClean="0"/>
              <a:t> «Об обязательном обучении </a:t>
            </a:r>
            <a:r>
              <a:rPr lang="ru-RU" i="1" u="sng" dirty="0" smtClean="0">
                <a:hlinkClick r:id="rId7" tooltip="Военное искусство"/>
              </a:rPr>
              <a:t>военному искусству</a:t>
            </a:r>
            <a:r>
              <a:rPr lang="ru-RU" i="1" dirty="0" smtClean="0"/>
              <a:t>» от </a:t>
            </a:r>
            <a:r>
              <a:rPr lang="ru-RU" i="1" u="sng" dirty="0" smtClean="0">
                <a:hlinkClick r:id="rId8" tooltip="22 апреля"/>
              </a:rPr>
              <a:t>22 апреля</a:t>
            </a:r>
            <a:r>
              <a:rPr lang="ru-RU" i="1" dirty="0" smtClean="0"/>
              <a:t> 1918 года</a:t>
            </a:r>
            <a:r>
              <a:rPr lang="ru-RU" i="1" u="sng" baseline="30000" dirty="0" smtClean="0">
                <a:hlinkClick r:id="rId3"/>
              </a:rPr>
              <a:t>[1]</a:t>
            </a:r>
            <a:r>
              <a:rPr lang="ru-RU" i="1" dirty="0" smtClean="0"/>
              <a:t>. Всевобуч внёс значительный вклад в строительство вооруженных сил, развитие физкультурного движения и массового спорта в стране</a:t>
            </a:r>
            <a:r>
              <a:rPr lang="ru-RU" dirty="0" smtClean="0"/>
              <a:t>). </a:t>
            </a:r>
            <a:r>
              <a:rPr lang="ru-RU" b="1" dirty="0" smtClean="0"/>
              <a:t>1-й чемпионат</a:t>
            </a:r>
            <a:r>
              <a:rPr lang="ru-RU" dirty="0" smtClean="0"/>
              <a:t> СССР по гимнастическому многоборью состоялся в 1928 году в рамках </a:t>
            </a:r>
            <a:r>
              <a:rPr lang="ru-RU" u="sng" dirty="0" smtClean="0">
                <a:hlinkClick r:id="rId9" tooltip="Всесоюзная спартакиада 1928"/>
              </a:rPr>
              <a:t>Всесоюзной спартакиады</a:t>
            </a:r>
            <a:r>
              <a:rPr lang="ru-RU" dirty="0" smtClean="0"/>
              <a:t> в Москве (</a:t>
            </a:r>
            <a:r>
              <a:rPr lang="ru-RU" i="1" dirty="0" smtClean="0"/>
              <a:t>гимнастика была незачётным видом спорта. Участвовало 60 спортсменов — 5 команд по 8 человек и 20 гимнастов в личном первенстве. Впоследствии эти соревнования вошли в статистику в качестве 1-го </a:t>
            </a:r>
            <a:r>
              <a:rPr lang="ru-RU" i="1" u="sng" dirty="0" smtClean="0">
                <a:hlinkClick r:id="rId10" tooltip="Чемпионат СССР по спортивной гимнастике (страница отсутствует)"/>
              </a:rPr>
              <a:t>чемпионата </a:t>
            </a:r>
            <a:r>
              <a:rPr lang="ru-RU" i="1" u="sng" dirty="0" err="1" smtClean="0">
                <a:hlinkClick r:id="rId10" tooltip="Чемпионат СССР по спортивной гимнастике (страница отсутствует)"/>
              </a:rPr>
              <a:t>СССР</a:t>
            </a:r>
            <a:r>
              <a:rPr lang="ru-RU" i="1" dirty="0" err="1" smtClean="0"/>
              <a:t>.Гимнасты</a:t>
            </a:r>
            <a:r>
              <a:rPr lang="ru-RU" i="1" dirty="0" smtClean="0"/>
              <a:t> разыграли первенство по многоборью, в которое были включены, помимо 6 традиционных упражнений, 3 прикладных вида — бег на 100 м, лазание по канату и преодоление полосы препятствий. В личном первенстве победил И. Мурашко (Ташкент), в командном — сборная Украинской ССР).</a:t>
            </a:r>
            <a:r>
              <a:rPr lang="ru-RU" i="1" u="sng" baseline="30000" dirty="0" smtClean="0">
                <a:hlinkClick r:id="rId9"/>
              </a:rPr>
              <a:t>[17]</a:t>
            </a:r>
            <a:r>
              <a:rPr lang="ru-RU" i="1" dirty="0" smtClean="0"/>
              <a:t>;</a:t>
            </a:r>
            <a:r>
              <a:rPr lang="ru-RU" dirty="0" smtClean="0"/>
              <a:t>   </a:t>
            </a:r>
            <a:r>
              <a:rPr lang="ru-RU" b="1" dirty="0" smtClean="0"/>
              <a:t>2-й</a:t>
            </a:r>
            <a:r>
              <a:rPr lang="ru-RU" dirty="0" smtClean="0"/>
              <a:t> — с участием женщин — в 1932.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> Спортивная гимнастика в СССР и России 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86154" y="234463"/>
            <a:ext cx="7643446" cy="55684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 этого времени чемпионаты проводятся регулярно, с 1939 и по отдельным видам многоборья, с 1936 — всесоюзные соревнования школьников, с 1955 — на Кубок СССР по многоборью. Становление и развитие спортивной гимнастики в СССР связано с именами таких педагогов и тренеров, как В. В. Соколовский, Г. С. </a:t>
            </a:r>
            <a:r>
              <a:rPr lang="ru-RU" dirty="0" err="1" smtClean="0"/>
              <a:t>Егнатошвили</a:t>
            </a:r>
            <a:r>
              <a:rPr lang="ru-RU" dirty="0" smtClean="0"/>
              <a:t>, Б. Н. Астафьев, А. С. </a:t>
            </a:r>
            <a:r>
              <a:rPr lang="ru-RU" dirty="0" err="1" smtClean="0"/>
              <a:t>Бакрадзе</a:t>
            </a:r>
            <a:r>
              <a:rPr lang="ru-RU" dirty="0" smtClean="0"/>
              <a:t>, М., Л. П. Орлов, Н. Н. Миронов и др., спортсменов М. В. </a:t>
            </a:r>
            <a:r>
              <a:rPr lang="ru-RU" dirty="0" err="1" smtClean="0"/>
              <a:t>Тышко</a:t>
            </a:r>
            <a:r>
              <a:rPr lang="ru-RU" dirty="0" smtClean="0"/>
              <a:t>, Т. А. </a:t>
            </a:r>
            <a:r>
              <a:rPr lang="ru-RU" dirty="0" err="1" smtClean="0"/>
              <a:t>Демиденко</a:t>
            </a:r>
            <a:r>
              <a:rPr lang="ru-RU" dirty="0" smtClean="0"/>
              <a:t>. Е. А. Боковой, Г. Н. Урбанович, Г. В. </a:t>
            </a:r>
            <a:r>
              <a:rPr lang="ru-RU" dirty="0" err="1" smtClean="0"/>
              <a:t>Рцхиладзе</a:t>
            </a:r>
            <a:r>
              <a:rPr lang="ru-RU" dirty="0" smtClean="0"/>
              <a:t>, М. Д. Дмитриева, А. М. </a:t>
            </a:r>
            <a:r>
              <a:rPr lang="ru-RU" dirty="0" err="1" smtClean="0"/>
              <a:t>Ибадулаева</a:t>
            </a:r>
            <a:r>
              <a:rPr lang="ru-RU" dirty="0" smtClean="0"/>
              <a:t>, Н. П. Серого, М. Д. </a:t>
            </a:r>
            <a:r>
              <a:rPr lang="ru-RU" dirty="0" err="1" smtClean="0"/>
              <a:t>Касьяника</a:t>
            </a:r>
            <a:r>
              <a:rPr lang="ru-RU" dirty="0" smtClean="0"/>
              <a:t>, А. И. </a:t>
            </a:r>
            <a:r>
              <a:rPr lang="ru-RU" dirty="0" err="1" smtClean="0"/>
              <a:t>Джорджадзе</a:t>
            </a:r>
            <a:r>
              <a:rPr lang="ru-RU" dirty="0" smtClean="0"/>
              <a:t>, Е. И. Гавриловой, А. П. </a:t>
            </a:r>
            <a:r>
              <a:rPr lang="ru-RU" dirty="0" err="1" smtClean="0"/>
              <a:t>Колтановского</a:t>
            </a:r>
            <a:r>
              <a:rPr lang="ru-RU" dirty="0" smtClean="0"/>
              <a:t> и др.В 1937 году советские гимнасты впервые участвовали в международных соревнованиях — на 3-й Всемирной Рабочей олимпиаде в </a:t>
            </a:r>
            <a:r>
              <a:rPr lang="ru-RU" u="sng" dirty="0" smtClean="0">
                <a:hlinkClick r:id="rId2" tooltip="Антверпен"/>
              </a:rPr>
              <a:t>Антверпене</a:t>
            </a:r>
            <a:r>
              <a:rPr lang="ru-RU" dirty="0" smtClean="0"/>
              <a:t>, где стали победителями в мужском и женском командном первенстве</a:t>
            </a:r>
            <a:r>
              <a:rPr lang="ru-RU" i="1" dirty="0" smtClean="0"/>
              <a:t>, а москвич Николай Серый стал абсолютным чемпионом в числе первых советских гимнастов-победителей</a:t>
            </a:r>
            <a:r>
              <a:rPr lang="ru-RU" dirty="0" smtClean="0"/>
              <a:t>. Первые чемпионы страны: Владимир Беляков (вольные упражнения), </a:t>
            </a:r>
            <a:r>
              <a:rPr lang="ru-RU" dirty="0" err="1" smtClean="0"/>
              <a:t>Дросида</a:t>
            </a:r>
            <a:r>
              <a:rPr lang="ru-RU" dirty="0" smtClean="0"/>
              <a:t> </a:t>
            </a:r>
            <a:r>
              <a:rPr lang="ru-RU" dirty="0" err="1" smtClean="0"/>
              <a:t>Кузнецова-Антипас</a:t>
            </a:r>
            <a:r>
              <a:rPr lang="ru-RU" dirty="0" smtClean="0"/>
              <a:t> (вольные упражнения), Владимир </a:t>
            </a:r>
            <a:r>
              <a:rPr lang="ru-RU" dirty="0" err="1" smtClean="0"/>
              <a:t>Лаврущенко</a:t>
            </a:r>
            <a:r>
              <a:rPr lang="ru-RU" dirty="0" smtClean="0"/>
              <a:t> (конь), Галина Урбанович (брусья), Таисия </a:t>
            </a:r>
            <a:r>
              <a:rPr lang="ru-RU" dirty="0" err="1" smtClean="0"/>
              <a:t>Демиденко</a:t>
            </a:r>
            <a:r>
              <a:rPr lang="ru-RU" dirty="0" smtClean="0"/>
              <a:t> (перекладина).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6060831"/>
            <a:ext cx="7543800" cy="597877"/>
          </a:xfrm>
        </p:spPr>
        <p:txBody>
          <a:bodyPr/>
          <a:lstStyle/>
          <a:p>
            <a:r>
              <a:rPr lang="ru-RU" sz="2800" dirty="0" smtClean="0"/>
              <a:t>Спортивная гимнастика в СССР и России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3024" y="268225"/>
            <a:ext cx="7656576" cy="4840224"/>
          </a:xfrm>
        </p:spPr>
        <p:txBody>
          <a:bodyPr>
            <a:normAutofit/>
          </a:bodyPr>
          <a:lstStyle/>
          <a:p>
            <a:r>
              <a:rPr lang="ru-RU" dirty="0" smtClean="0"/>
              <a:t>Гимнастика — один из наиболее популярных видов спорта и физической культуры. К спортивным видам гимнастики относятся: спортивная, акробатическая, эстетическая, командная, аэробная гимнастика и др.</a:t>
            </a:r>
          </a:p>
          <a:p>
            <a:r>
              <a:rPr lang="ru-RU" b="1" dirty="0" smtClean="0"/>
              <a:t>Спортивная гимнастика</a:t>
            </a:r>
            <a:r>
              <a:rPr lang="ru-RU" dirty="0" smtClean="0"/>
              <a:t> — один из древнейших видов спорта, включающий в себя соревнования на различных гимнастических снарядах, а также в вольных упражнениях и опорных прыжках.  Это спорт для молодых атлетов.  В 1987 Румынская гимнастка </a:t>
            </a:r>
            <a:r>
              <a:rPr lang="ru-RU" dirty="0" err="1" smtClean="0"/>
              <a:t>Аурелия</a:t>
            </a:r>
            <a:r>
              <a:rPr lang="ru-RU" dirty="0" smtClean="0"/>
              <a:t> Добре завоевала титул абсолютной чемпионки мира в  неполные 15 лет. Спортивную карьеру гимнасты завершают относительно </a:t>
            </a:r>
            <a:r>
              <a:rPr lang="ru-RU" dirty="0" err="1" smtClean="0"/>
              <a:t>рано-около</a:t>
            </a:r>
            <a:r>
              <a:rPr lang="ru-RU" dirty="0" smtClean="0"/>
              <a:t> 30 лет.                                                                   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6022848"/>
            <a:ext cx="7543800" cy="609600"/>
          </a:xfrm>
        </p:spPr>
        <p:txBody>
          <a:bodyPr/>
          <a:lstStyle/>
          <a:p>
            <a:r>
              <a:rPr lang="ru-RU" sz="3200" dirty="0" smtClean="0"/>
              <a:t>Виды гимнастики</a:t>
            </a:r>
            <a:endParaRPr lang="ru-RU" sz="3200" dirty="0"/>
          </a:p>
        </p:txBody>
      </p:sp>
      <p:pic>
        <p:nvPicPr>
          <p:cNvPr id="4" name="Рисунок 3" descr="https://upload.wikimedia.org/wikipedia/commons/thumb/d/d4/Gymnastics_brokenchopstick.jpg/220px-Gymnastics_brokenchopstick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1184" y="4756023"/>
            <a:ext cx="3044190" cy="1876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15815" y="164124"/>
            <a:ext cx="7713785" cy="343486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Художественная гимнастика</a:t>
            </a:r>
            <a:r>
              <a:rPr lang="ru-RU" sz="2400" dirty="0" smtClean="0"/>
              <a:t> — вид спорта, выполнение под музыку различных гимнастических и танцевальных упражнений без предмета, а также с предметом (скакалка, </a:t>
            </a:r>
            <a:r>
              <a:rPr lang="ru-RU" sz="2400" u="sng" dirty="0" err="1" smtClean="0">
                <a:hlinkClick r:id="rId2"/>
              </a:rPr>
              <a:t>обруч</a:t>
            </a:r>
            <a:r>
              <a:rPr lang="ru-RU" sz="2400" dirty="0" err="1" smtClean="0"/>
              <a:t>,мяч</a:t>
            </a:r>
            <a:r>
              <a:rPr lang="ru-RU" sz="2400" dirty="0" smtClean="0"/>
              <a:t>, булавы, лента). </a:t>
            </a: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709138"/>
            <a:ext cx="7543800" cy="762000"/>
          </a:xfrm>
        </p:spPr>
        <p:txBody>
          <a:bodyPr/>
          <a:lstStyle/>
          <a:p>
            <a:r>
              <a:rPr lang="ru-RU" sz="3200" dirty="0" smtClean="0"/>
              <a:t>Виды гимнастики</a:t>
            </a:r>
            <a:endParaRPr lang="ru-RU" sz="3200" dirty="0"/>
          </a:p>
        </p:txBody>
      </p:sp>
      <p:pic>
        <p:nvPicPr>
          <p:cNvPr id="4" name="Рисунок 3" descr="https://upload.wikimedia.org/wikipedia/commons/thumb/2/27/Cervenkova.JPG/220px-Cervenkov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2338" y="3223846"/>
            <a:ext cx="3678702" cy="30597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77240" y="222739"/>
            <a:ext cx="7452360" cy="4120662"/>
          </a:xfrm>
        </p:spPr>
        <p:txBody>
          <a:bodyPr/>
          <a:lstStyle/>
          <a:p>
            <a:r>
              <a:rPr lang="ru-RU" sz="2800" b="1" dirty="0" smtClean="0"/>
              <a:t>Командная гимнастика</a:t>
            </a:r>
            <a:r>
              <a:rPr lang="ru-RU" sz="2800" dirty="0" smtClean="0"/>
              <a:t> зародилась в Скандинавии. Эта такая гимнастика, в которой выступает более 5-6 гимнасток. Каждая из них, не останавливаясь, должна что-то делать.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756030"/>
            <a:ext cx="7543800" cy="750277"/>
          </a:xfrm>
        </p:spPr>
        <p:txBody>
          <a:bodyPr/>
          <a:lstStyle/>
          <a:p>
            <a:r>
              <a:rPr lang="ru-RU" sz="2800" dirty="0" smtClean="0"/>
              <a:t>Виды гимнастики</a:t>
            </a:r>
            <a:endParaRPr lang="ru-RU" sz="2800" dirty="0"/>
          </a:p>
        </p:txBody>
      </p:sp>
      <p:pic>
        <p:nvPicPr>
          <p:cNvPr id="4" name="Рисунок 3" descr="http://cs406124.vk.me/v406124900/6aea/tG6QM5w34E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8585" y="3294185"/>
            <a:ext cx="4501661" cy="32121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</TotalTime>
  <Words>724</Words>
  <Application>Microsoft Office PowerPoint</Application>
  <PresentationFormat>Экран (4:3)</PresentationFormat>
  <Paragraphs>70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Базовая</vt:lpstr>
      <vt:lpstr>Журавлева Н.И. учитель физической культуры ГБОУ школа 640</vt:lpstr>
      <vt:lpstr>      </vt:lpstr>
      <vt:lpstr>история</vt:lpstr>
      <vt:lpstr>история</vt:lpstr>
      <vt:lpstr>  Спортивная гимнастика в СССР и России </vt:lpstr>
      <vt:lpstr>Спортивная гимнастика в СССР и России</vt:lpstr>
      <vt:lpstr>Виды гимнастики</vt:lpstr>
      <vt:lpstr>Виды гимнастики</vt:lpstr>
      <vt:lpstr>Виды гимнастики</vt:lpstr>
      <vt:lpstr>Виды гимнастики</vt:lpstr>
      <vt:lpstr>Виды гимнастики</vt:lpstr>
      <vt:lpstr>Виды гимнастики</vt:lpstr>
      <vt:lpstr> Летние Олимпийские игры. Гимнастика</vt:lpstr>
      <vt:lpstr>     Художественная гимнастика на летних Олимпийских играх 2016.</vt:lpstr>
      <vt:lpstr>Летние Олимпийские игры. Гимнастика</vt:lpstr>
      <vt:lpstr>                      Спортивная гимнастика на летних Олимпийских играх 2016</vt:lpstr>
      <vt:lpstr>Алия Фархатовна Мустафина</vt:lpstr>
      <vt:lpstr>Ксения Дмитриевна Афанасьева</vt:lpstr>
      <vt:lpstr>Мария Валерьевна Пасека</vt:lpstr>
      <vt:lpstr>Маргарита Мамун и Яна Кудрявцева</vt:lpstr>
      <vt:lpstr>Прыжки на батуте. Мужчины.</vt:lpstr>
      <vt:lpstr>           Летние Олимпийские игры 2020</vt:lpstr>
      <vt:lpstr>Летние Олимпийские игры 2020</vt:lpstr>
      <vt:lpstr>Слайд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Гимнастика.</dc:title>
  <dc:creator>Журавлева Н.И.</dc:creator>
  <cp:lastModifiedBy>Ксюшка</cp:lastModifiedBy>
  <cp:revision>53</cp:revision>
  <dcterms:created xsi:type="dcterms:W3CDTF">2018-10-07T11:18:39Z</dcterms:created>
  <dcterms:modified xsi:type="dcterms:W3CDTF">2020-06-12T16:44:12Z</dcterms:modified>
</cp:coreProperties>
</file>