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80" r:id="rId3"/>
    <p:sldId id="257" r:id="rId4"/>
    <p:sldId id="258" r:id="rId5"/>
    <p:sldId id="278" r:id="rId6"/>
    <p:sldId id="259" r:id="rId7"/>
    <p:sldId id="260" r:id="rId8"/>
    <p:sldId id="264" r:id="rId9"/>
    <p:sldId id="282" r:id="rId10"/>
    <p:sldId id="287" r:id="rId11"/>
    <p:sldId id="288" r:id="rId12"/>
    <p:sldId id="270" r:id="rId13"/>
    <p:sldId id="271" r:id="rId14"/>
    <p:sldId id="273" r:id="rId15"/>
    <p:sldId id="289" r:id="rId16"/>
    <p:sldId id="277"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67"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B93110-BE71-4381-9793-E123998054FB}" type="doc">
      <dgm:prSet loTypeId="urn:microsoft.com/office/officeart/2005/8/layout/pyramid2" loCatId="list" qsTypeId="urn:microsoft.com/office/officeart/2005/8/quickstyle/simple1" qsCatId="simple" csTypeId="urn:microsoft.com/office/officeart/2005/8/colors/accent1_2" csCatId="accent1" phldr="1"/>
      <dgm:spPr/>
    </dgm:pt>
    <dgm:pt modelId="{5CA9DE17-2180-4DF2-B4AC-27F62A5C5AD4}">
      <dgm:prSet phldrT="[Текст]"/>
      <dgm:spPr/>
      <dgm:t>
        <a:bodyPr/>
        <a:lstStyle/>
        <a:p>
          <a:r>
            <a:rPr lang="ru-RU" dirty="0" smtClean="0">
              <a:latin typeface="Times New Roman" pitchFamily="18" charset="0"/>
              <a:cs typeface="Times New Roman" pitchFamily="18" charset="0"/>
            </a:rPr>
            <a:t>учить педагогов своими руками  создавать дидактические пособия для </a:t>
          </a:r>
          <a:r>
            <a:rPr lang="ru-RU" dirty="0" err="1" smtClean="0">
              <a:latin typeface="Times New Roman" pitchFamily="18" charset="0"/>
              <a:cs typeface="Times New Roman" pitchFamily="18" charset="0"/>
            </a:rPr>
            <a:t>фэмп</a:t>
          </a:r>
          <a:r>
            <a:rPr lang="ru-RU" dirty="0" smtClean="0">
              <a:latin typeface="Times New Roman" pitchFamily="18" charset="0"/>
              <a:cs typeface="Times New Roman" pitchFamily="18" charset="0"/>
            </a:rPr>
            <a:t>  дошкольников;</a:t>
          </a:r>
          <a:endParaRPr lang="ru-RU" dirty="0"/>
        </a:p>
      </dgm:t>
    </dgm:pt>
    <dgm:pt modelId="{EBBBE197-A35A-4670-916D-A6197BCAF085}" type="parTrans" cxnId="{594EBF25-CEDF-4FD5-9206-67C15BAE2011}">
      <dgm:prSet/>
      <dgm:spPr/>
    </dgm:pt>
    <dgm:pt modelId="{8F10EFC0-9CA4-4FAA-AEA7-76A48FFA9964}" type="sibTrans" cxnId="{594EBF25-CEDF-4FD5-9206-67C15BAE2011}">
      <dgm:prSet/>
      <dgm:spPr/>
    </dgm:pt>
    <dgm:pt modelId="{3758A911-B84C-4F4A-BF47-3F8C8F8E95A3}">
      <dgm:prSet phldrT="[Текст]" custT="1"/>
      <dgm:spPr/>
      <dgm:t>
        <a:bodyPr/>
        <a:lstStyle/>
        <a:p>
          <a:r>
            <a:rPr lang="ru-RU" sz="2000" dirty="0" smtClean="0">
              <a:latin typeface="Times New Roman" pitchFamily="18" charset="0"/>
              <a:cs typeface="Times New Roman" pitchFamily="18" charset="0"/>
            </a:rPr>
            <a:t>способствовать росту педагогического мастерства педагогов ДОУ;</a:t>
          </a:r>
          <a:endParaRPr lang="ru-RU" sz="2000" dirty="0"/>
        </a:p>
      </dgm:t>
    </dgm:pt>
    <dgm:pt modelId="{C1BA0E2C-72AF-4620-B4EB-1B9B8BC96704}" type="parTrans" cxnId="{8C78A8AD-F63A-4BFF-BB33-8A4FBC74F4B0}">
      <dgm:prSet/>
      <dgm:spPr/>
    </dgm:pt>
    <dgm:pt modelId="{50F68245-0971-43E1-BAC7-D0C1D6BE0682}" type="sibTrans" cxnId="{8C78A8AD-F63A-4BFF-BB33-8A4FBC74F4B0}">
      <dgm:prSet/>
      <dgm:spPr/>
    </dgm:pt>
    <dgm:pt modelId="{A6E92AD3-1F21-4B7F-ADE7-F7B4B761C8DF}">
      <dgm:prSet phldrT="[Текст]" custT="1"/>
      <dgm:spPr/>
      <dgm:t>
        <a:bodyPr/>
        <a:lstStyle/>
        <a:p>
          <a:r>
            <a:rPr lang="ru-RU" sz="2000" dirty="0" smtClean="0">
              <a:latin typeface="Times New Roman" pitchFamily="18" charset="0"/>
              <a:cs typeface="Times New Roman" pitchFamily="18" charset="0"/>
            </a:rPr>
            <a:t>развивать у воспитателей инициативу для творческого поиска новых идей создания наглядно-демонстративного материала по </a:t>
          </a:r>
          <a:r>
            <a:rPr lang="ru-RU" sz="2000" dirty="0" err="1" smtClean="0">
              <a:latin typeface="Times New Roman" pitchFamily="18" charset="0"/>
              <a:cs typeface="Times New Roman" pitchFamily="18" charset="0"/>
            </a:rPr>
            <a:t>фэмп</a:t>
          </a:r>
          <a:r>
            <a:rPr lang="ru-RU" sz="2000" dirty="0" smtClean="0">
              <a:latin typeface="Times New Roman" pitchFamily="18" charset="0"/>
              <a:cs typeface="Times New Roman" pitchFamily="18" charset="0"/>
            </a:rPr>
            <a:t>.</a:t>
          </a:r>
          <a:endParaRPr lang="ru-RU" sz="2000" dirty="0"/>
        </a:p>
      </dgm:t>
    </dgm:pt>
    <dgm:pt modelId="{9EE089DC-3B89-4995-B2F8-C5507C0C4CB8}" type="parTrans" cxnId="{84B46083-026B-4562-A8A4-0375A4535441}">
      <dgm:prSet/>
      <dgm:spPr/>
    </dgm:pt>
    <dgm:pt modelId="{13CE6AE2-5A6A-4C53-B091-B8C9B6ED8B19}" type="sibTrans" cxnId="{84B46083-026B-4562-A8A4-0375A4535441}">
      <dgm:prSet/>
      <dgm:spPr/>
    </dgm:pt>
    <dgm:pt modelId="{255DCE3E-170F-468A-8539-9559A7C9EB4B}" type="pres">
      <dgm:prSet presAssocID="{A1B93110-BE71-4381-9793-E123998054FB}" presName="compositeShape" presStyleCnt="0">
        <dgm:presLayoutVars>
          <dgm:dir/>
          <dgm:resizeHandles/>
        </dgm:presLayoutVars>
      </dgm:prSet>
      <dgm:spPr/>
    </dgm:pt>
    <dgm:pt modelId="{C70A764D-FD8C-464F-8FC2-93DE9B51FE28}" type="pres">
      <dgm:prSet presAssocID="{A1B93110-BE71-4381-9793-E123998054FB}" presName="pyramid" presStyleLbl="node1" presStyleIdx="0" presStyleCnt="1" custLinFactNeighborX="-31596" custLinFactNeighborY="-1510"/>
      <dgm:spPr/>
    </dgm:pt>
    <dgm:pt modelId="{91F8723B-227A-4B06-A2E1-99BCC247323C}" type="pres">
      <dgm:prSet presAssocID="{A1B93110-BE71-4381-9793-E123998054FB}" presName="theList" presStyleCnt="0"/>
      <dgm:spPr/>
    </dgm:pt>
    <dgm:pt modelId="{123784F2-CB3C-4511-99D1-1168D19D9F29}" type="pres">
      <dgm:prSet presAssocID="{5CA9DE17-2180-4DF2-B4AC-27F62A5C5AD4}" presName="aNode" presStyleLbl="fgAcc1" presStyleIdx="0" presStyleCnt="3" custScaleX="199658" custLinFactNeighborX="-3494" custLinFactNeighborY="38008">
        <dgm:presLayoutVars>
          <dgm:bulletEnabled val="1"/>
        </dgm:presLayoutVars>
      </dgm:prSet>
      <dgm:spPr/>
      <dgm:t>
        <a:bodyPr/>
        <a:lstStyle/>
        <a:p>
          <a:endParaRPr lang="ru-RU"/>
        </a:p>
      </dgm:t>
    </dgm:pt>
    <dgm:pt modelId="{6182953B-D0D8-40EE-9B9E-D618DED46435}" type="pres">
      <dgm:prSet presAssocID="{5CA9DE17-2180-4DF2-B4AC-27F62A5C5AD4}" presName="aSpace" presStyleCnt="0"/>
      <dgm:spPr/>
    </dgm:pt>
    <dgm:pt modelId="{F1892709-5972-4799-90A6-C190E9726A03}" type="pres">
      <dgm:prSet presAssocID="{3758A911-B84C-4F4A-BF47-3F8C8F8E95A3}" presName="aNode" presStyleLbl="fgAcc1" presStyleIdx="1" presStyleCnt="3" custScaleX="202814" custScaleY="88190" custLinFactNeighborX="-1916" custLinFactNeighborY="71934">
        <dgm:presLayoutVars>
          <dgm:bulletEnabled val="1"/>
        </dgm:presLayoutVars>
      </dgm:prSet>
      <dgm:spPr/>
      <dgm:t>
        <a:bodyPr/>
        <a:lstStyle/>
        <a:p>
          <a:endParaRPr lang="ru-RU"/>
        </a:p>
      </dgm:t>
    </dgm:pt>
    <dgm:pt modelId="{33F3C814-29A8-4DC9-930C-99F549CFE8EB}" type="pres">
      <dgm:prSet presAssocID="{3758A911-B84C-4F4A-BF47-3F8C8F8E95A3}" presName="aSpace" presStyleCnt="0"/>
      <dgm:spPr/>
    </dgm:pt>
    <dgm:pt modelId="{6A391388-43B5-4ECF-A96B-AC38113CB339}" type="pres">
      <dgm:prSet presAssocID="{A6E92AD3-1F21-4B7F-ADE7-F7B4B761C8DF}" presName="aNode" presStyleLbl="fgAcc1" presStyleIdx="2" presStyleCnt="3" custScaleX="201063" custLinFactNeighborX="-1924" custLinFactNeighborY="96571">
        <dgm:presLayoutVars>
          <dgm:bulletEnabled val="1"/>
        </dgm:presLayoutVars>
      </dgm:prSet>
      <dgm:spPr/>
      <dgm:t>
        <a:bodyPr/>
        <a:lstStyle/>
        <a:p>
          <a:endParaRPr lang="ru-RU"/>
        </a:p>
      </dgm:t>
    </dgm:pt>
    <dgm:pt modelId="{3EEED9CE-536F-4B35-B714-C9A0476A5A7B}" type="pres">
      <dgm:prSet presAssocID="{A6E92AD3-1F21-4B7F-ADE7-F7B4B761C8DF}" presName="aSpace" presStyleCnt="0"/>
      <dgm:spPr/>
    </dgm:pt>
  </dgm:ptLst>
  <dgm:cxnLst>
    <dgm:cxn modelId="{DB4B43FA-EFF5-4489-8D5A-9C0622524FD1}" type="presOf" srcId="{5CA9DE17-2180-4DF2-B4AC-27F62A5C5AD4}" destId="{123784F2-CB3C-4511-99D1-1168D19D9F29}" srcOrd="0" destOrd="0" presId="urn:microsoft.com/office/officeart/2005/8/layout/pyramid2"/>
    <dgm:cxn modelId="{A9133B6B-7BB4-4993-B264-CF38EF0C18DC}" type="presOf" srcId="{3758A911-B84C-4F4A-BF47-3F8C8F8E95A3}" destId="{F1892709-5972-4799-90A6-C190E9726A03}" srcOrd="0" destOrd="0" presId="urn:microsoft.com/office/officeart/2005/8/layout/pyramid2"/>
    <dgm:cxn modelId="{594EBF25-CEDF-4FD5-9206-67C15BAE2011}" srcId="{A1B93110-BE71-4381-9793-E123998054FB}" destId="{5CA9DE17-2180-4DF2-B4AC-27F62A5C5AD4}" srcOrd="0" destOrd="0" parTransId="{EBBBE197-A35A-4670-916D-A6197BCAF085}" sibTransId="{8F10EFC0-9CA4-4FAA-AEA7-76A48FFA9964}"/>
    <dgm:cxn modelId="{0E4FF298-319E-480D-8531-3AAEBA6FB852}" type="presOf" srcId="{A1B93110-BE71-4381-9793-E123998054FB}" destId="{255DCE3E-170F-468A-8539-9559A7C9EB4B}" srcOrd="0" destOrd="0" presId="urn:microsoft.com/office/officeart/2005/8/layout/pyramid2"/>
    <dgm:cxn modelId="{697DF88C-C41B-43A6-BB85-E4127E4D6150}" type="presOf" srcId="{A6E92AD3-1F21-4B7F-ADE7-F7B4B761C8DF}" destId="{6A391388-43B5-4ECF-A96B-AC38113CB339}" srcOrd="0" destOrd="0" presId="urn:microsoft.com/office/officeart/2005/8/layout/pyramid2"/>
    <dgm:cxn modelId="{84B46083-026B-4562-A8A4-0375A4535441}" srcId="{A1B93110-BE71-4381-9793-E123998054FB}" destId="{A6E92AD3-1F21-4B7F-ADE7-F7B4B761C8DF}" srcOrd="2" destOrd="0" parTransId="{9EE089DC-3B89-4995-B2F8-C5507C0C4CB8}" sibTransId="{13CE6AE2-5A6A-4C53-B091-B8C9B6ED8B19}"/>
    <dgm:cxn modelId="{8C78A8AD-F63A-4BFF-BB33-8A4FBC74F4B0}" srcId="{A1B93110-BE71-4381-9793-E123998054FB}" destId="{3758A911-B84C-4F4A-BF47-3F8C8F8E95A3}" srcOrd="1" destOrd="0" parTransId="{C1BA0E2C-72AF-4620-B4EB-1B9B8BC96704}" sibTransId="{50F68245-0971-43E1-BAC7-D0C1D6BE0682}"/>
    <dgm:cxn modelId="{414C5F36-7321-4D82-8529-8C7CB53331FD}" type="presParOf" srcId="{255DCE3E-170F-468A-8539-9559A7C9EB4B}" destId="{C70A764D-FD8C-464F-8FC2-93DE9B51FE28}" srcOrd="0" destOrd="0" presId="urn:microsoft.com/office/officeart/2005/8/layout/pyramid2"/>
    <dgm:cxn modelId="{CE39F9F0-4B6C-4301-8DA2-D6E3F0B17422}" type="presParOf" srcId="{255DCE3E-170F-468A-8539-9559A7C9EB4B}" destId="{91F8723B-227A-4B06-A2E1-99BCC247323C}" srcOrd="1" destOrd="0" presId="urn:microsoft.com/office/officeart/2005/8/layout/pyramid2"/>
    <dgm:cxn modelId="{AD132F26-1DBD-419E-B340-CD136A494E7C}" type="presParOf" srcId="{91F8723B-227A-4B06-A2E1-99BCC247323C}" destId="{123784F2-CB3C-4511-99D1-1168D19D9F29}" srcOrd="0" destOrd="0" presId="urn:microsoft.com/office/officeart/2005/8/layout/pyramid2"/>
    <dgm:cxn modelId="{F3098F29-2E74-4B43-A947-BB2EC477CD1E}" type="presParOf" srcId="{91F8723B-227A-4B06-A2E1-99BCC247323C}" destId="{6182953B-D0D8-40EE-9B9E-D618DED46435}" srcOrd="1" destOrd="0" presId="urn:microsoft.com/office/officeart/2005/8/layout/pyramid2"/>
    <dgm:cxn modelId="{4D3BD2F0-65C3-49D7-BFC1-69CFCFA2DE7E}" type="presParOf" srcId="{91F8723B-227A-4B06-A2E1-99BCC247323C}" destId="{F1892709-5972-4799-90A6-C190E9726A03}" srcOrd="2" destOrd="0" presId="urn:microsoft.com/office/officeart/2005/8/layout/pyramid2"/>
    <dgm:cxn modelId="{FB35700F-163D-44B1-B663-D7291F932212}" type="presParOf" srcId="{91F8723B-227A-4B06-A2E1-99BCC247323C}" destId="{33F3C814-29A8-4DC9-930C-99F549CFE8EB}" srcOrd="3" destOrd="0" presId="urn:microsoft.com/office/officeart/2005/8/layout/pyramid2"/>
    <dgm:cxn modelId="{73239A4E-B2DD-4BDD-946F-230C9F34DF88}" type="presParOf" srcId="{91F8723B-227A-4B06-A2E1-99BCC247323C}" destId="{6A391388-43B5-4ECF-A96B-AC38113CB339}" srcOrd="4" destOrd="0" presId="urn:microsoft.com/office/officeart/2005/8/layout/pyramid2"/>
    <dgm:cxn modelId="{1ECCA515-E148-4E76-AED0-210869B44506}" type="presParOf" srcId="{91F8723B-227A-4B06-A2E1-99BCC247323C}" destId="{3EEED9CE-536F-4B35-B714-C9A0476A5A7B}" srcOrd="5"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70A764D-FD8C-464F-8FC2-93DE9B51FE28}">
      <dsp:nvSpPr>
        <dsp:cNvPr id="0" name=""/>
        <dsp:cNvSpPr/>
      </dsp:nvSpPr>
      <dsp:spPr>
        <a:xfrm>
          <a:off x="0" y="0"/>
          <a:ext cx="4525962" cy="4525962"/>
        </a:xfrm>
        <a:prstGeom prst="triangl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3784F2-CB3C-4511-99D1-1168D19D9F29}">
      <dsp:nvSpPr>
        <dsp:cNvPr id="0" name=""/>
        <dsp:cNvSpPr/>
      </dsp:nvSpPr>
      <dsp:spPr>
        <a:xfrm>
          <a:off x="1450491" y="507702"/>
          <a:ext cx="5873689" cy="1110275"/>
        </a:xfrm>
        <a:prstGeom prst="round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ru-RU" sz="1900" kern="1200" dirty="0" smtClean="0">
              <a:latin typeface="Times New Roman" pitchFamily="18" charset="0"/>
              <a:cs typeface="Times New Roman" pitchFamily="18" charset="0"/>
            </a:rPr>
            <a:t>учить педагогов своими руками  создавать дидактические пособия для </a:t>
          </a:r>
          <a:r>
            <a:rPr lang="ru-RU" sz="1900" kern="1200" dirty="0" err="1" smtClean="0">
              <a:latin typeface="Times New Roman" pitchFamily="18" charset="0"/>
              <a:cs typeface="Times New Roman" pitchFamily="18" charset="0"/>
            </a:rPr>
            <a:t>фэмп</a:t>
          </a:r>
          <a:r>
            <a:rPr lang="ru-RU" sz="1900" kern="1200" dirty="0" smtClean="0">
              <a:latin typeface="Times New Roman" pitchFamily="18" charset="0"/>
              <a:cs typeface="Times New Roman" pitchFamily="18" charset="0"/>
            </a:rPr>
            <a:t>  дошкольников;</a:t>
          </a:r>
          <a:endParaRPr lang="ru-RU" sz="1900" kern="1200" dirty="0"/>
        </a:p>
      </dsp:txBody>
      <dsp:txXfrm>
        <a:off x="1450491" y="507702"/>
        <a:ext cx="5873689" cy="1110275"/>
      </dsp:txXfrm>
    </dsp:sp>
    <dsp:sp modelId="{F1892709-5972-4799-90A6-C190E9726A03}">
      <dsp:nvSpPr>
        <dsp:cNvPr id="0" name=""/>
        <dsp:cNvSpPr/>
      </dsp:nvSpPr>
      <dsp:spPr>
        <a:xfrm>
          <a:off x="1450491" y="1803846"/>
          <a:ext cx="5966534" cy="979151"/>
        </a:xfrm>
        <a:prstGeom prst="round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kern="1200" dirty="0" smtClean="0">
              <a:latin typeface="Times New Roman" pitchFamily="18" charset="0"/>
              <a:cs typeface="Times New Roman" pitchFamily="18" charset="0"/>
            </a:rPr>
            <a:t>способствовать росту педагогического мастерства педагогов ДОУ;</a:t>
          </a:r>
          <a:endParaRPr lang="ru-RU" sz="2000" kern="1200" dirty="0"/>
        </a:p>
      </dsp:txBody>
      <dsp:txXfrm>
        <a:off x="1450491" y="1803846"/>
        <a:ext cx="5966534" cy="979151"/>
      </dsp:txXfrm>
    </dsp:sp>
    <dsp:sp modelId="{6A391388-43B5-4ECF-A96B-AC38113CB339}">
      <dsp:nvSpPr>
        <dsp:cNvPr id="0" name=""/>
        <dsp:cNvSpPr/>
      </dsp:nvSpPr>
      <dsp:spPr>
        <a:xfrm>
          <a:off x="1476012" y="2955974"/>
          <a:ext cx="5915022" cy="1110275"/>
        </a:xfrm>
        <a:prstGeom prst="round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kern="1200" dirty="0" smtClean="0">
              <a:latin typeface="Times New Roman" pitchFamily="18" charset="0"/>
              <a:cs typeface="Times New Roman" pitchFamily="18" charset="0"/>
            </a:rPr>
            <a:t>развивать у воспитателей инициативу для творческого поиска новых идей создания наглядно-демонстративного материала по </a:t>
          </a:r>
          <a:r>
            <a:rPr lang="ru-RU" sz="2000" kern="1200" dirty="0" err="1" smtClean="0">
              <a:latin typeface="Times New Roman" pitchFamily="18" charset="0"/>
              <a:cs typeface="Times New Roman" pitchFamily="18" charset="0"/>
            </a:rPr>
            <a:t>фэмп</a:t>
          </a:r>
          <a:r>
            <a:rPr lang="ru-RU" sz="2000" kern="1200" dirty="0" smtClean="0">
              <a:latin typeface="Times New Roman" pitchFamily="18" charset="0"/>
              <a:cs typeface="Times New Roman" pitchFamily="18" charset="0"/>
            </a:rPr>
            <a:t>.</a:t>
          </a:r>
          <a:endParaRPr lang="ru-RU" sz="2000" kern="1200" dirty="0"/>
        </a:p>
      </dsp:txBody>
      <dsp:txXfrm>
        <a:off x="1476012" y="2955974"/>
        <a:ext cx="5915022" cy="1110275"/>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B14218B-CF63-44D3-B7C3-BCFD4532A8C4}" type="datetimeFigureOut">
              <a:rPr lang="ru-RU" smtClean="0"/>
              <a:pPr/>
              <a:t>17.07.2020</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69EECD1F-3895-41AD-A60D-70183C1A1A4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4218B-CF63-44D3-B7C3-BCFD4532A8C4}" type="datetimeFigureOut">
              <a:rPr lang="ru-RU" smtClean="0"/>
              <a:pPr/>
              <a:t>17.07.2020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9EECD1F-3895-41AD-A60D-70183C1A1A4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4218B-CF63-44D3-B7C3-BCFD4532A8C4}" type="datetimeFigureOut">
              <a:rPr lang="ru-RU" smtClean="0"/>
              <a:pPr/>
              <a:t>17.07.2020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9EECD1F-3895-41AD-A60D-70183C1A1A4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4218B-CF63-44D3-B7C3-BCFD4532A8C4}" type="datetimeFigureOut">
              <a:rPr lang="ru-RU" smtClean="0"/>
              <a:pPr/>
              <a:t>17.07.2020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9EECD1F-3895-41AD-A60D-70183C1A1A4B}"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4218B-CF63-44D3-B7C3-BCFD4532A8C4}" type="datetimeFigureOut">
              <a:rPr lang="ru-RU" smtClean="0"/>
              <a:pPr/>
              <a:t>17.07.2020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9EECD1F-3895-41AD-A60D-70183C1A1A4B}"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4218B-CF63-44D3-B7C3-BCFD4532A8C4}" type="datetimeFigureOut">
              <a:rPr lang="ru-RU" smtClean="0"/>
              <a:pPr/>
              <a:t>17.07.2020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9EECD1F-3895-41AD-A60D-70183C1A1A4B}"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4218B-CF63-44D3-B7C3-BCFD4532A8C4}" type="datetimeFigureOut">
              <a:rPr lang="ru-RU" smtClean="0"/>
              <a:pPr/>
              <a:t>17.07.2020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69EECD1F-3895-41AD-A60D-70183C1A1A4B}"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B14218B-CF63-44D3-B7C3-BCFD4532A8C4}" type="datetimeFigureOut">
              <a:rPr lang="ru-RU" smtClean="0"/>
              <a:pPr/>
              <a:t>17.07.2020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69EECD1F-3895-41AD-A60D-70183C1A1A4B}"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4218B-CF63-44D3-B7C3-BCFD4532A8C4}" type="datetimeFigureOut">
              <a:rPr lang="ru-RU" smtClean="0"/>
              <a:pPr/>
              <a:t>17.07.2020</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69EECD1F-3895-41AD-A60D-70183C1A1A4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B14218B-CF63-44D3-B7C3-BCFD4532A8C4}" type="datetimeFigureOut">
              <a:rPr lang="ru-RU" smtClean="0"/>
              <a:pPr/>
              <a:t>17.07.2020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9EECD1F-3895-41AD-A60D-70183C1A1A4B}"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B14218B-CF63-44D3-B7C3-BCFD4532A8C4}" type="datetimeFigureOut">
              <a:rPr lang="ru-RU" smtClean="0"/>
              <a:pPr/>
              <a:t>17.07.2020</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69EECD1F-3895-41AD-A60D-70183C1A1A4B}"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14218B-CF63-44D3-B7C3-BCFD4532A8C4}" type="datetimeFigureOut">
              <a:rPr lang="ru-RU" smtClean="0"/>
              <a:pPr/>
              <a:t>17.07.2020</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9EECD1F-3895-41AD-A60D-70183C1A1A4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285728"/>
            <a:ext cx="7700962" cy="2071702"/>
          </a:xfrm>
        </p:spPr>
        <p:txBody>
          <a:bodyPr>
            <a:noAutofit/>
          </a:bodyPr>
          <a:lstStyle/>
          <a:p>
            <a:pPr algn="ctr"/>
            <a:r>
              <a:rPr lang="ru-RU" sz="2400" dirty="0" smtClean="0">
                <a:solidFill>
                  <a:schemeClr val="tx1"/>
                </a:solidFill>
                <a:latin typeface="Cambria Math" pitchFamily="18" charset="0"/>
                <a:ea typeface="Cambria Math" pitchFamily="18" charset="0"/>
                <a:cs typeface="Times New Roman" pitchFamily="18" charset="0"/>
              </a:rPr>
              <a:t>«Методическая разработка  тематической недели практических семинаров : «Совершенствование мастерства педагогов в оформлении наглядно- демонстрационного материала </a:t>
            </a:r>
            <a:r>
              <a:rPr lang="ru-RU" sz="2400" smtClean="0">
                <a:solidFill>
                  <a:schemeClr val="tx1"/>
                </a:solidFill>
                <a:latin typeface="Cambria Math" pitchFamily="18" charset="0"/>
                <a:ea typeface="Cambria Math" pitchFamily="18" charset="0"/>
                <a:cs typeface="Times New Roman" pitchFamily="18" charset="0"/>
              </a:rPr>
              <a:t>для  </a:t>
            </a:r>
            <a:r>
              <a:rPr lang="ru-RU" sz="2400" smtClean="0">
                <a:solidFill>
                  <a:schemeClr val="tx1"/>
                </a:solidFill>
                <a:latin typeface="Cambria Math" pitchFamily="18" charset="0"/>
                <a:ea typeface="Cambria Math" pitchFamily="18" charset="0"/>
                <a:cs typeface="Times New Roman" pitchFamily="18" charset="0"/>
              </a:rPr>
              <a:t>развития </a:t>
            </a:r>
            <a:r>
              <a:rPr lang="ru-RU" sz="2400" smtClean="0">
                <a:solidFill>
                  <a:schemeClr val="tx1"/>
                </a:solidFill>
                <a:latin typeface="Cambria Math" pitchFamily="18" charset="0"/>
                <a:ea typeface="Cambria Math" pitchFamily="18" charset="0"/>
                <a:cs typeface="Times New Roman" pitchFamily="18" charset="0"/>
              </a:rPr>
              <a:t> </a:t>
            </a:r>
            <a:r>
              <a:rPr lang="ru-RU" sz="2400" dirty="0" smtClean="0">
                <a:solidFill>
                  <a:schemeClr val="tx1"/>
                </a:solidFill>
                <a:latin typeface="Cambria Math" pitchFamily="18" charset="0"/>
                <a:ea typeface="Cambria Math" pitchFamily="18" charset="0"/>
                <a:cs typeface="Times New Roman" pitchFamily="18" charset="0"/>
              </a:rPr>
              <a:t>элементарных математических представлений»</a:t>
            </a:r>
            <a:endParaRPr lang="ru-RU" sz="2400" dirty="0">
              <a:solidFill>
                <a:schemeClr val="tx1"/>
              </a:solidFill>
              <a:latin typeface="Cambria Math" pitchFamily="18" charset="0"/>
              <a:ea typeface="Cambria Math" pitchFamily="18" charset="0"/>
              <a:cs typeface="Times New Roman" pitchFamily="18" charset="0"/>
            </a:endParaRPr>
          </a:p>
        </p:txBody>
      </p:sp>
      <p:sp>
        <p:nvSpPr>
          <p:cNvPr id="3" name="Подзаголовок 2"/>
          <p:cNvSpPr>
            <a:spLocks noGrp="1"/>
          </p:cNvSpPr>
          <p:nvPr>
            <p:ph type="subTitle" idx="1"/>
          </p:nvPr>
        </p:nvSpPr>
        <p:spPr>
          <a:xfrm>
            <a:off x="785786" y="2428868"/>
            <a:ext cx="7715304" cy="3000396"/>
          </a:xfrm>
        </p:spPr>
        <p:txBody>
          <a:bodyPr>
            <a:normAutofit/>
          </a:bodyPr>
          <a:lstStyle/>
          <a:p>
            <a:pPr algn="l"/>
            <a:r>
              <a:rPr lang="ru-RU" sz="2000" b="1" dirty="0" smtClean="0">
                <a:solidFill>
                  <a:schemeClr val="tx1"/>
                </a:solidFill>
                <a:latin typeface="Times New Roman" pitchFamily="18" charset="0"/>
                <a:cs typeface="Times New Roman" pitchFamily="18" charset="0"/>
              </a:rPr>
              <a:t>Автор: </a:t>
            </a:r>
            <a:r>
              <a:rPr lang="ru-RU" sz="2000" dirty="0" smtClean="0">
                <a:solidFill>
                  <a:schemeClr val="tx1"/>
                </a:solidFill>
                <a:latin typeface="Times New Roman" pitchFamily="18" charset="0"/>
                <a:cs typeface="Times New Roman" pitchFamily="18" charset="0"/>
              </a:rPr>
              <a:t>Маслова Татьяна Владимировна</a:t>
            </a:r>
          </a:p>
          <a:p>
            <a:pPr algn="l"/>
            <a:r>
              <a:rPr lang="ru-RU" sz="2000" dirty="0" smtClean="0">
                <a:solidFill>
                  <a:schemeClr val="tx1"/>
                </a:solidFill>
                <a:latin typeface="Times New Roman" pitchFamily="18" charset="0"/>
                <a:cs typeface="Times New Roman" pitchFamily="18" charset="0"/>
              </a:rPr>
              <a:t> старший воспитатель МКДОУ «Детский сад «Солнышко»</a:t>
            </a:r>
          </a:p>
          <a:p>
            <a:pPr algn="l"/>
            <a:r>
              <a:rPr lang="ru-RU" sz="2000" dirty="0" smtClean="0">
                <a:solidFill>
                  <a:schemeClr val="tx1"/>
                </a:solidFill>
                <a:latin typeface="Times New Roman" pitchFamily="18" charset="0"/>
                <a:cs typeface="Times New Roman" pitchFamily="18" charset="0"/>
              </a:rPr>
              <a:t>п.Лиман» , Астраханской области</a:t>
            </a:r>
          </a:p>
          <a:p>
            <a:pPr algn="l"/>
            <a:r>
              <a:rPr lang="ru-RU" sz="2000" b="1" dirty="0" smtClean="0">
                <a:solidFill>
                  <a:schemeClr val="tx1"/>
                </a:solidFill>
                <a:latin typeface="Times New Roman" pitchFamily="18" charset="0"/>
                <a:cs typeface="Times New Roman" pitchFamily="18" charset="0"/>
              </a:rPr>
              <a:t>Описание: </a:t>
            </a:r>
            <a:r>
              <a:rPr lang="ru-RU" sz="2000" dirty="0" smtClean="0">
                <a:solidFill>
                  <a:schemeClr val="tx1"/>
                </a:solidFill>
                <a:latin typeface="Times New Roman" pitchFamily="18" charset="0"/>
                <a:cs typeface="Times New Roman" pitchFamily="18" charset="0"/>
              </a:rPr>
              <a:t>данная тематическая  неделя практических семинаров предназначена для воспитателей ДОУ.</a:t>
            </a:r>
          </a:p>
          <a:p>
            <a:pPr algn="l"/>
            <a:r>
              <a:rPr lang="ru-RU" sz="2000" b="1" dirty="0" smtClean="0">
                <a:solidFill>
                  <a:schemeClr val="tx1"/>
                </a:solidFill>
                <a:latin typeface="Times New Roman" pitchFamily="18" charset="0"/>
                <a:cs typeface="Times New Roman" pitchFamily="18" charset="0"/>
              </a:rPr>
              <a:t>Назначение</a:t>
            </a:r>
            <a:r>
              <a:rPr lang="ru-RU" sz="2000" dirty="0" smtClean="0">
                <a:solidFill>
                  <a:schemeClr val="tx1"/>
                </a:solidFill>
                <a:latin typeface="Times New Roman" pitchFamily="18" charset="0"/>
                <a:cs typeface="Times New Roman" pitchFamily="18" charset="0"/>
              </a:rPr>
              <a:t>: изготовление наглядно-дидактических пособий и игр для формирования элементарных математических представлений у детей дошкольного возраста</a:t>
            </a:r>
            <a:endParaRPr lang="ru-RU" sz="2000" dirty="0">
              <a:solidFill>
                <a:schemeClr val="tx1"/>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2400" dirty="0" smtClean="0">
                <a:solidFill>
                  <a:schemeClr val="tx1"/>
                </a:solidFill>
                <a:latin typeface="Times New Roman" pitchFamily="18" charset="0"/>
                <a:cs typeface="Times New Roman" pitchFamily="18" charset="0"/>
              </a:rPr>
              <a:t>3 день. Временные ориентиры. Мастер-класс.</a:t>
            </a:r>
            <a:endParaRPr lang="ru-RU" dirty="0"/>
          </a:p>
        </p:txBody>
      </p:sp>
      <p:sp>
        <p:nvSpPr>
          <p:cNvPr id="3" name="Текст 2"/>
          <p:cNvSpPr>
            <a:spLocks noGrp="1"/>
          </p:cNvSpPr>
          <p:nvPr>
            <p:ph type="body" idx="2"/>
          </p:nvPr>
        </p:nvSpPr>
        <p:spPr>
          <a:xfrm>
            <a:off x="1043608" y="5355102"/>
            <a:ext cx="7350584" cy="914400"/>
          </a:xfrm>
        </p:spPr>
        <p:txBody>
          <a:bodyPr>
            <a:normAutofit/>
          </a:bodyPr>
          <a:lstStyle/>
          <a:p>
            <a:pPr algn="ctr"/>
            <a:r>
              <a:rPr lang="ru-RU" sz="2000" dirty="0" smtClean="0">
                <a:latin typeface="Times New Roman" pitchFamily="18" charset="0"/>
                <a:cs typeface="Times New Roman" pitchFamily="18" charset="0"/>
              </a:rPr>
              <a:t>Наглядно-демонстрационный материал для формирования временных представлений у старших дошкольников.</a:t>
            </a:r>
            <a:endParaRPr lang="ru-RU" sz="2000" dirty="0"/>
          </a:p>
        </p:txBody>
      </p:sp>
      <p:pic>
        <p:nvPicPr>
          <p:cNvPr id="5" name="Содержимое 3" descr="DSC_0390.jpg"/>
          <p:cNvPicPr>
            <a:picLocks noGrp="1" noChangeAspect="1"/>
          </p:cNvPicPr>
          <p:nvPr>
            <p:ph sz="half" idx="1"/>
          </p:nvPr>
        </p:nvPicPr>
        <p:blipFill>
          <a:blip r:embed="rId2" cstate="print"/>
          <a:stretch>
            <a:fillRect/>
          </a:stretch>
        </p:blipFill>
        <p:spPr>
          <a:xfrm>
            <a:off x="2040197" y="580130"/>
            <a:ext cx="5228705" cy="3961015"/>
          </a:xfrm>
          <a:prstGeom prst="rect">
            <a:avLst/>
          </a:prstGeom>
          <a:ln w="190500" cap="sq">
            <a:solidFill>
              <a:schemeClr val="bg2">
                <a:lumMod val="90000"/>
              </a:schemeClr>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844824"/>
            <a:ext cx="8229600" cy="4162467"/>
          </a:xfrm>
        </p:spPr>
        <p:style>
          <a:lnRef idx="1">
            <a:schemeClr val="accent1"/>
          </a:lnRef>
          <a:fillRef idx="2">
            <a:schemeClr val="accent1"/>
          </a:fillRef>
          <a:effectRef idx="1">
            <a:schemeClr val="accent1"/>
          </a:effectRef>
          <a:fontRef idx="minor">
            <a:schemeClr val="dk1"/>
          </a:fontRef>
        </p:style>
        <p:txBody>
          <a:bodyPr>
            <a:normAutofit fontScale="70000" lnSpcReduction="20000"/>
          </a:bodyPr>
          <a:lstStyle/>
          <a:p>
            <a:pPr>
              <a:buNone/>
            </a:pPr>
            <a:r>
              <a:rPr lang="ru-RU" sz="2800" dirty="0" smtClean="0">
                <a:latin typeface="Times New Roman" pitchFamily="18" charset="0"/>
                <a:cs typeface="Times New Roman" pitchFamily="18" charset="0"/>
              </a:rPr>
              <a:t>          Модель- это своеобразный способ «материализации»времени, отражение его в наглядно условно-схематичной форме.</a:t>
            </a:r>
          </a:p>
          <a:p>
            <a:pPr>
              <a:buNone/>
            </a:pPr>
            <a:r>
              <a:rPr lang="ru-RU" sz="2800" dirty="0" smtClean="0"/>
              <a:t>         </a:t>
            </a:r>
            <a:r>
              <a:rPr lang="ru-RU" sz="2800" dirty="0" smtClean="0">
                <a:latin typeface="Times New Roman" pitchFamily="18" charset="0"/>
                <a:cs typeface="Times New Roman" pitchFamily="18" charset="0"/>
              </a:rPr>
              <a:t>Модель « Сказочная неделя» подводит детей к пониманию непрерывности, текучести времени и показывает, что новых день недели тоже состоит из тех же частей суток, что и предшествующий, но это уже не вчерашнее утро понедельника, к примеру, а утро наступившего дня вторника. С помощью этого наглядно-демонстрационного пособия, выполненного  в виде больших часов со стрелками, дети  видят новизну, непрерывность и изменение времени. Каждое утро воспитатель устанавливает маленькую стрелку часов на часть суток, а большую передвигает на наступивший день недели. Но непросто передвигает большую стрелку , а предлагает детям отправиться в  гости того сказочного персонажа , который условно</a:t>
            </a:r>
          </a:p>
          <a:p>
            <a:pPr>
              <a:buNone/>
            </a:pPr>
            <a:r>
              <a:rPr lang="ru-RU" sz="2800" dirty="0" smtClean="0">
                <a:latin typeface="Times New Roman" pitchFamily="18" charset="0"/>
                <a:cs typeface="Times New Roman" pitchFamily="18" charset="0"/>
              </a:rPr>
              <a:t>      « ждет» их в этот день недели.</a:t>
            </a:r>
          </a:p>
          <a:p>
            <a:endParaRPr lang="ru-RU" dirty="0"/>
          </a:p>
        </p:txBody>
      </p:sp>
      <p:sp>
        <p:nvSpPr>
          <p:cNvPr id="3" name="Заголовок 2"/>
          <p:cNvSpPr>
            <a:spLocks noGrp="1"/>
          </p:cNvSpPr>
          <p:nvPr>
            <p:ph type="title"/>
          </p:nvPr>
        </p:nvSpPr>
        <p:spPr>
          <a:xfrm>
            <a:off x="457200" y="274638"/>
            <a:ext cx="8229600" cy="1426170"/>
          </a:xfrm>
        </p:spPr>
        <p:style>
          <a:lnRef idx="2">
            <a:schemeClr val="accent1"/>
          </a:lnRef>
          <a:fillRef idx="1">
            <a:schemeClr val="lt1"/>
          </a:fillRef>
          <a:effectRef idx="0">
            <a:schemeClr val="accent1"/>
          </a:effectRef>
          <a:fontRef idx="minor">
            <a:schemeClr val="dk1"/>
          </a:fontRef>
        </p:style>
        <p:txBody>
          <a:bodyPr>
            <a:noAutofit/>
          </a:bodyPr>
          <a:lstStyle/>
          <a:p>
            <a:pPr algn="ctr"/>
            <a:r>
              <a:rPr lang="ru-RU" sz="2400" u="sng" dirty="0" smtClean="0">
                <a:latin typeface="Times New Roman" pitchFamily="18" charset="0"/>
                <a:cs typeface="Times New Roman" pitchFamily="18" charset="0"/>
              </a:rPr>
              <a:t>Цель  мастер-класса для педагогов</a:t>
            </a:r>
            <a:r>
              <a:rPr lang="ru-RU" sz="2400" dirty="0" smtClean="0">
                <a:latin typeface="Times New Roman" pitchFamily="18" charset="0"/>
                <a:cs typeface="Times New Roman" pitchFamily="18" charset="0"/>
              </a:rPr>
              <a:t>:</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t>
            </a:r>
            <a:r>
              <a:rPr lang="ru-RU" sz="2000" b="0" dirty="0" smtClean="0">
                <a:latin typeface="Times New Roman" pitchFamily="18" charset="0"/>
                <a:cs typeface="Times New Roman" pitchFamily="18" charset="0"/>
              </a:rPr>
              <a:t>повысить уровень компетентности воспитателей в вопросах оформления наглядно-дидактических пособий для формирования и развития временных представлений у дошкольников</a:t>
            </a:r>
            <a:endParaRPr lang="ru-RU" sz="2000" b="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2"/>
          <p:cNvSpPr>
            <a:spLocks noGrp="1"/>
          </p:cNvSpPr>
          <p:nvPr>
            <p:ph idx="1"/>
          </p:nvPr>
        </p:nvSpPr>
        <p:spPr>
          <a:xfrm>
            <a:off x="457200" y="428625"/>
            <a:ext cx="8229600" cy="5286391"/>
          </a:xfrm>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ru-RU" sz="2000" dirty="0" smtClean="0">
                <a:latin typeface="Times New Roman" pitchFamily="18" charset="0"/>
                <a:cs typeface="Times New Roman" pitchFamily="18" charset="0"/>
              </a:rPr>
              <a:t>      На протяжении всего дня воспитатель вновь привлекает внимание детей к « Сказочной недели», предлагая игру-модернизацию « Как вы думаете чем занимались наши герои в течении дня ?», « Чем наши сказочные персонажи заняты вечером? …и что будут делать ночью?». Для обыгрывания ответов детей или же при затруднении я предложила использовать модули на прищепках. Например, если дети предполагают , что днем Незнайка играл, можно предложить картинку и изображением игрушек, если рисовал - кисточку и краски и т.д. Организовывая работу таким образом необходимо сначала предложить детям сюжетные картинки , отображающие действия персонажей картинки в  то или иное время суток и только потом вводить предметные картинки.</a:t>
            </a:r>
          </a:p>
          <a:p>
            <a:pPr>
              <a:buNone/>
            </a:pPr>
            <a:r>
              <a:rPr lang="ru-RU" sz="2000" dirty="0" smtClean="0">
                <a:latin typeface="Times New Roman" pitchFamily="18" charset="0"/>
                <a:cs typeface="Times New Roman" pitchFamily="18" charset="0"/>
              </a:rPr>
              <a:t>         Дошкольники могут самостоятельно прищепить  картинку с теми или иными предметами по краям модели.</a:t>
            </a:r>
          </a:p>
          <a:p>
            <a:pPr>
              <a:buNone/>
            </a:pP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DSC_0412.jpg"/>
          <p:cNvPicPr>
            <a:picLocks noGrp="1" noChangeAspect="1"/>
          </p:cNvPicPr>
          <p:nvPr>
            <p:ph sz="half" idx="1"/>
          </p:nvPr>
        </p:nvPicPr>
        <p:blipFill>
          <a:blip r:embed="rId2" cstate="print"/>
          <a:stretch>
            <a:fillRect/>
          </a:stretch>
        </p:blipFill>
        <p:spPr>
          <a:xfrm>
            <a:off x="1000100" y="571480"/>
            <a:ext cx="4038600" cy="30289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Содержимое 5" descr="DSC_0415.jpg"/>
          <p:cNvPicPr>
            <a:picLocks noGrp="1" noChangeAspect="1"/>
          </p:cNvPicPr>
          <p:nvPr>
            <p:ph sz="half" idx="2"/>
          </p:nvPr>
        </p:nvPicPr>
        <p:blipFill>
          <a:blip r:embed="rId3" cstate="print"/>
          <a:stretch>
            <a:fillRect/>
          </a:stretch>
        </p:blipFill>
        <p:spPr>
          <a:xfrm>
            <a:off x="2571736" y="1714488"/>
            <a:ext cx="5538798" cy="41540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642910" y="1481328"/>
            <a:ext cx="4145114" cy="4683976"/>
          </a:xfrm>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pPr>
              <a:buNone/>
            </a:pPr>
            <a:r>
              <a:rPr lang="ru-RU" sz="2000" dirty="0" smtClean="0">
                <a:latin typeface="Times New Roman" pitchFamily="18" charset="0"/>
                <a:cs typeface="Times New Roman" pitchFamily="18" charset="0"/>
              </a:rPr>
              <a:t>       После того, как дети постепенно усваиваю данное наглядно-дидактическое пособие можно предложить использовать следующие модули: карточки , на которых схематично изображены знакомые детям персонажи сказок у которых они «гостили» и обозначен условный цвет дня недели . Таким образом , предложенная мною модель временных единиц не только цветом символизирует день недели, но и любимые сказочные персонажи выступают наглядным материалом для запоминания, как отдельных эталонов времени, так и последовательность между ними.</a:t>
            </a:r>
            <a:endParaRPr lang="ru-RU" sz="2000" dirty="0"/>
          </a:p>
        </p:txBody>
      </p:sp>
      <p:sp>
        <p:nvSpPr>
          <p:cNvPr id="3" name="Заголовок 2"/>
          <p:cNvSpPr>
            <a:spLocks noGrp="1"/>
          </p:cNvSpPr>
          <p:nvPr>
            <p:ph type="title"/>
          </p:nvPr>
        </p:nvSpPr>
        <p:spPr>
          <a:xfrm>
            <a:off x="642910" y="285728"/>
            <a:ext cx="7929618" cy="1143000"/>
          </a:xfrm>
        </p:spPr>
        <p:style>
          <a:lnRef idx="2">
            <a:schemeClr val="accent1"/>
          </a:lnRef>
          <a:fillRef idx="1">
            <a:schemeClr val="lt1"/>
          </a:fillRef>
          <a:effectRef idx="0">
            <a:schemeClr val="accent1"/>
          </a:effectRef>
          <a:fontRef idx="minor">
            <a:schemeClr val="dk1"/>
          </a:fontRef>
        </p:style>
        <p:txBody>
          <a:bodyPr>
            <a:normAutofit/>
          </a:bodyPr>
          <a:lstStyle/>
          <a:p>
            <a:pPr algn="ctr"/>
            <a:r>
              <a:rPr lang="ru-RU" sz="2800" dirty="0" smtClean="0">
                <a:solidFill>
                  <a:schemeClr val="tx1"/>
                </a:solidFill>
                <a:latin typeface="Times New Roman" pitchFamily="18" charset="0"/>
                <a:cs typeface="Times New Roman" pitchFamily="18" charset="0"/>
              </a:rPr>
              <a:t>Модули для запоминания</a:t>
            </a:r>
            <a:endParaRPr lang="ru-RU" sz="2800" dirty="0">
              <a:solidFill>
                <a:schemeClr val="tx1"/>
              </a:solidFill>
            </a:endParaRPr>
          </a:p>
        </p:txBody>
      </p:sp>
      <p:pic>
        <p:nvPicPr>
          <p:cNvPr id="4" name="Содержимое 3" descr="DSC_0423.jpg"/>
          <p:cNvPicPr>
            <a:picLocks noChangeAspect="1"/>
          </p:cNvPicPr>
          <p:nvPr/>
        </p:nvPicPr>
        <p:blipFill>
          <a:blip r:embed="rId2" cstate="print"/>
          <a:stretch>
            <a:fillRect/>
          </a:stretch>
        </p:blipFill>
        <p:spPr>
          <a:xfrm>
            <a:off x="5004048" y="1556792"/>
            <a:ext cx="3448680" cy="4574238"/>
          </a:xfrm>
          <a:prstGeom prst="rect">
            <a:avLst/>
          </a:prstGeom>
          <a:solidFill>
            <a:srgbClr val="FFFFFF">
              <a:shade val="85000"/>
            </a:srgbClr>
          </a:solidFill>
          <a:ln w="88900" cap="sq">
            <a:solidFill>
              <a:schemeClr val="bg2">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SC_0508.jpg"/>
          <p:cNvPicPr>
            <a:picLocks noGrp="1" noChangeAspect="1"/>
          </p:cNvPicPr>
          <p:nvPr>
            <p:ph idx="1"/>
          </p:nvPr>
        </p:nvPicPr>
        <p:blipFill>
          <a:blip r:embed="rId2" cstate="print"/>
          <a:stretch>
            <a:fillRect/>
          </a:stretch>
        </p:blipFill>
        <p:spPr>
          <a:xfrm>
            <a:off x="1554692" y="1481138"/>
            <a:ext cx="6034616" cy="4525962"/>
          </a:xfrm>
          <a:prstGeom prst="rect">
            <a:avLst/>
          </a:prstGeom>
          <a:solidFill>
            <a:srgbClr val="FFFFFF">
              <a:shade val="85000"/>
            </a:srgbClr>
          </a:solidFill>
          <a:ln w="88900" cap="sq">
            <a:solidFill>
              <a:schemeClr val="tx1">
                <a:lumMod val="75000"/>
                <a:lumOff val="2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Заголовок 2"/>
          <p:cNvSpPr>
            <a:spLocks noGrp="1"/>
          </p:cNvSpPr>
          <p:nvPr>
            <p:ph type="title"/>
          </p:nvPr>
        </p:nvSpPr>
        <p:spPr/>
        <p:txBody>
          <a:bodyPr/>
          <a:lstStyle/>
          <a:p>
            <a:pPr algn="ctr"/>
            <a:r>
              <a:rPr lang="ru-RU" dirty="0" smtClean="0">
                <a:latin typeface="Times New Roman" pitchFamily="18" charset="0"/>
                <a:cs typeface="Times New Roman" pitchFamily="18" charset="0"/>
              </a:rPr>
              <a:t>« Сезонные часы»</a:t>
            </a:r>
            <a:endParaRPr lang="ru-RU"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827584" y="1412776"/>
            <a:ext cx="3425604" cy="4376564"/>
          </a:xfrm>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pPr>
              <a:buNone/>
            </a:pPr>
            <a:r>
              <a:rPr lang="ru-RU" sz="2400" dirty="0" smtClean="0">
                <a:latin typeface="Times New Roman" pitchFamily="18" charset="0"/>
                <a:cs typeface="Times New Roman" pitchFamily="18" charset="0"/>
              </a:rPr>
              <a:t>     </a:t>
            </a:r>
          </a:p>
          <a:p>
            <a:r>
              <a:rPr lang="ru-RU" sz="2400" dirty="0" smtClean="0">
                <a:latin typeface="Times New Roman" pitchFamily="18" charset="0"/>
                <a:cs typeface="Times New Roman" pitchFamily="18" charset="0"/>
              </a:rPr>
              <a:t>альбом для рисования;</a:t>
            </a:r>
          </a:p>
          <a:p>
            <a:r>
              <a:rPr lang="ru-RU" sz="2400" dirty="0" smtClean="0">
                <a:latin typeface="Times New Roman" pitchFamily="18" charset="0"/>
                <a:cs typeface="Times New Roman" pitchFamily="18" charset="0"/>
              </a:rPr>
              <a:t>ватман (2листа);</a:t>
            </a:r>
          </a:p>
          <a:p>
            <a:r>
              <a:rPr lang="ru-RU" sz="2400" dirty="0" smtClean="0">
                <a:latin typeface="Times New Roman" pitchFamily="18" charset="0"/>
                <a:cs typeface="Times New Roman" pitchFamily="18" charset="0"/>
              </a:rPr>
              <a:t>простой карандаш и ластик;</a:t>
            </a:r>
          </a:p>
          <a:p>
            <a:r>
              <a:rPr lang="ru-RU" sz="2400" dirty="0" smtClean="0">
                <a:latin typeface="Times New Roman" pitchFamily="18" charset="0"/>
                <a:cs typeface="Times New Roman" pitchFamily="18" charset="0"/>
              </a:rPr>
              <a:t>клей ПВА и ножницы;</a:t>
            </a:r>
          </a:p>
          <a:p>
            <a:r>
              <a:rPr lang="ru-RU" sz="2400" dirty="0" smtClean="0">
                <a:latin typeface="Times New Roman" pitchFamily="18" charset="0"/>
                <a:cs typeface="Times New Roman" pitchFamily="18" charset="0"/>
              </a:rPr>
              <a:t>бельевые прищепки( желательно деревянные);</a:t>
            </a:r>
          </a:p>
          <a:p>
            <a:r>
              <a:rPr lang="ru-RU" sz="2400" dirty="0" smtClean="0">
                <a:latin typeface="Times New Roman" pitchFamily="18" charset="0"/>
                <a:cs typeface="Times New Roman" pitchFamily="18" charset="0"/>
              </a:rPr>
              <a:t>картинки сказочных персонажей;</a:t>
            </a:r>
          </a:p>
          <a:p>
            <a:r>
              <a:rPr lang="ru-RU" sz="2400" dirty="0" smtClean="0">
                <a:latin typeface="Times New Roman" pitchFamily="18" charset="0"/>
                <a:cs typeface="Times New Roman" pitchFamily="18" charset="0"/>
              </a:rPr>
              <a:t>цветная бумага, скотч;</a:t>
            </a:r>
          </a:p>
          <a:p>
            <a:r>
              <a:rPr lang="ru-RU" sz="2400" dirty="0" smtClean="0">
                <a:latin typeface="Times New Roman" pitchFamily="18" charset="0"/>
                <a:cs typeface="Times New Roman" pitchFamily="18" charset="0"/>
              </a:rPr>
              <a:t>гуашь и кисти.</a:t>
            </a:r>
          </a:p>
          <a:p>
            <a:endParaRPr lang="ru-RU" dirty="0"/>
          </a:p>
        </p:txBody>
      </p:sp>
      <p:sp>
        <p:nvSpPr>
          <p:cNvPr id="3" name="Заголовок 2"/>
          <p:cNvSpPr>
            <a:spLocks noGrp="1"/>
          </p:cNvSpPr>
          <p:nvPr>
            <p:ph type="title"/>
          </p:nvPr>
        </p:nvSpPr>
        <p:spPr>
          <a:xfrm>
            <a:off x="755576" y="260648"/>
            <a:ext cx="7714164" cy="1152128"/>
          </a:xfrm>
        </p:spPr>
        <p:style>
          <a:lnRef idx="2">
            <a:schemeClr val="accent1"/>
          </a:lnRef>
          <a:fillRef idx="1">
            <a:schemeClr val="lt1"/>
          </a:fillRef>
          <a:effectRef idx="0">
            <a:schemeClr val="accent1"/>
          </a:effectRef>
          <a:fontRef idx="minor">
            <a:schemeClr val="dk1"/>
          </a:fontRef>
        </p:style>
        <p:txBody>
          <a:bodyPr>
            <a:normAutofit fontScale="90000"/>
          </a:bodyPr>
          <a:lstStyle/>
          <a:p>
            <a:pPr algn="ctr"/>
            <a:r>
              <a:rPr lang="ru-RU" sz="2800" dirty="0" smtClean="0">
                <a:latin typeface="Times New Roman" pitchFamily="18" charset="0"/>
                <a:cs typeface="Times New Roman" pitchFamily="18" charset="0"/>
              </a:rPr>
              <a:t>4 </a:t>
            </a:r>
            <a:r>
              <a:rPr lang="ru-RU" sz="2800" dirty="0" err="1" smtClean="0">
                <a:latin typeface="Times New Roman" pitchFamily="18" charset="0"/>
                <a:cs typeface="Times New Roman" pitchFamily="18" charset="0"/>
              </a:rPr>
              <a:t>день.Необходимый</a:t>
            </a:r>
            <a:r>
              <a:rPr lang="ru-RU" sz="2800" dirty="0" smtClean="0">
                <a:latin typeface="Times New Roman" pitchFamily="18" charset="0"/>
                <a:cs typeface="Times New Roman" pitchFamily="18" charset="0"/>
              </a:rPr>
              <a:t> материал для практического семинара : </a:t>
            </a:r>
            <a:r>
              <a:rPr lang="ru-RU" sz="2800" dirty="0" smtClean="0">
                <a:solidFill>
                  <a:schemeClr val="tx1"/>
                </a:solidFill>
                <a:latin typeface="Times New Roman" pitchFamily="18" charset="0"/>
                <a:cs typeface="Times New Roman" pitchFamily="18" charset="0"/>
              </a:rPr>
              <a:t/>
            </a:r>
            <a:br>
              <a:rPr lang="ru-RU" sz="2800" dirty="0" smtClean="0">
                <a:solidFill>
                  <a:schemeClr val="tx1"/>
                </a:solidFill>
                <a:latin typeface="Times New Roman" pitchFamily="18" charset="0"/>
                <a:cs typeface="Times New Roman" pitchFamily="18" charset="0"/>
              </a:rPr>
            </a:br>
            <a:endParaRPr lang="ru-RU" sz="2800" dirty="0">
              <a:solidFill>
                <a:schemeClr val="tx1"/>
              </a:solidFill>
              <a:latin typeface="Times New Roman" pitchFamily="18" charset="0"/>
              <a:cs typeface="Times New Roman" pitchFamily="18" charset="0"/>
            </a:endParaRPr>
          </a:p>
        </p:txBody>
      </p:sp>
      <p:pic>
        <p:nvPicPr>
          <p:cNvPr id="4" name="Содержимое 6" descr="DSC_0514.jpg"/>
          <p:cNvPicPr>
            <a:picLocks noChangeAspect="1"/>
          </p:cNvPicPr>
          <p:nvPr/>
        </p:nvPicPr>
        <p:blipFill>
          <a:blip r:embed="rId2" cstate="print"/>
          <a:stretch>
            <a:fillRect/>
          </a:stretch>
        </p:blipFill>
        <p:spPr>
          <a:xfrm>
            <a:off x="4499992" y="1412777"/>
            <a:ext cx="2808312" cy="3744416"/>
          </a:xfrm>
          <a:prstGeom prst="rect">
            <a:avLst/>
          </a:prstGeom>
        </p:spPr>
      </p:pic>
      <p:sp>
        <p:nvSpPr>
          <p:cNvPr id="5" name="Текст 2"/>
          <p:cNvSpPr txBox="1">
            <a:spLocks/>
          </p:cNvSpPr>
          <p:nvPr/>
        </p:nvSpPr>
        <p:spPr>
          <a:xfrm>
            <a:off x="4427984" y="5301208"/>
            <a:ext cx="4104456" cy="720080"/>
          </a:xfrm>
          <a:prstGeom prst="rect">
            <a:avLst/>
          </a:prstGeom>
        </p:spPr>
        <p:txBody>
          <a:bodyPr vert="horz">
            <a:no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ru-RU"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Дидактическое упражнение «Накормим зайку»</a:t>
            </a:r>
            <a:endParaRPr kumimoji="0" lang="ru-RU"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Заголовок 2"/>
          <p:cNvSpPr>
            <a:spLocks noGrp="1"/>
          </p:cNvSpPr>
          <p:nvPr>
            <p:ph type="title"/>
          </p:nvPr>
        </p:nvSpPr>
        <p:spPr>
          <a:xfrm>
            <a:off x="457200" y="274638"/>
            <a:ext cx="8229600" cy="1570186"/>
          </a:xfrm>
        </p:spPr>
        <p:txBody>
          <a:bodyPr>
            <a:normAutofit fontScale="90000"/>
          </a:bodyPr>
          <a:lstStyle/>
          <a:p>
            <a:pPr algn="ctr"/>
            <a:r>
              <a:rPr lang="ru-RU" sz="2200" u="sng" dirty="0" smtClean="0">
                <a:latin typeface="Times New Roman" pitchFamily="18" charset="0"/>
                <a:cs typeface="Times New Roman" pitchFamily="18" charset="0"/>
              </a:rPr>
              <a:t/>
            </a:r>
            <a:br>
              <a:rPr lang="ru-RU" sz="2200" u="sng" dirty="0" smtClean="0">
                <a:latin typeface="Times New Roman" pitchFamily="18" charset="0"/>
                <a:cs typeface="Times New Roman" pitchFamily="18" charset="0"/>
              </a:rPr>
            </a:br>
            <a:r>
              <a:rPr lang="ru-RU" sz="2200" u="sng" dirty="0" smtClean="0">
                <a:latin typeface="Times New Roman" pitchFamily="18" charset="0"/>
                <a:cs typeface="Times New Roman" pitchFamily="18" charset="0"/>
              </a:rPr>
              <a:t>ЦЕЛЬ: </a:t>
            </a:r>
            <a:r>
              <a:rPr lang="ru-RU" sz="2200" b="0" dirty="0" smtClean="0">
                <a:latin typeface="Times New Roman" pitchFamily="18" charset="0"/>
                <a:cs typeface="Times New Roman" pitchFamily="18" charset="0"/>
              </a:rPr>
              <a:t>повысить уровень компетентности воспитателей в вопросах оформления наглядно-дидактического материала по </a:t>
            </a:r>
            <a:r>
              <a:rPr lang="ru-RU" sz="2200" b="0" dirty="0" err="1" smtClean="0">
                <a:latin typeface="Times New Roman" pitchFamily="18" charset="0"/>
                <a:cs typeface="Times New Roman" pitchFamily="18" charset="0"/>
              </a:rPr>
              <a:t>фэмп</a:t>
            </a:r>
            <a:r>
              <a:rPr lang="ru-RU" sz="2200" b="0" dirty="0" smtClean="0">
                <a:latin typeface="Times New Roman" pitchFamily="18" charset="0"/>
                <a:cs typeface="Times New Roman" pitchFamily="18" charset="0"/>
              </a:rPr>
              <a:t> у дошкольников во время летних каникул</a:t>
            </a:r>
            <a:br>
              <a:rPr lang="ru-RU" sz="2200" b="0" dirty="0" smtClean="0">
                <a:latin typeface="Times New Roman" pitchFamily="18" charset="0"/>
                <a:cs typeface="Times New Roman" pitchFamily="18" charset="0"/>
              </a:rPr>
            </a:br>
            <a:r>
              <a:rPr lang="ru-RU" sz="2200" u="sng" dirty="0" smtClean="0">
                <a:latin typeface="Times New Roman" pitchFamily="18" charset="0"/>
                <a:cs typeface="Times New Roman" pitchFamily="18" charset="0"/>
              </a:rPr>
              <a:t>ЗАДАЧИ</a:t>
            </a:r>
            <a:r>
              <a:rPr lang="ru-RU" sz="2200" b="0" u="sng" dirty="0" smtClean="0">
                <a:latin typeface="Times New Roman" pitchFamily="18" charset="0"/>
                <a:cs typeface="Times New Roman" pitchFamily="18" charset="0"/>
              </a:rPr>
              <a:t>:</a:t>
            </a:r>
            <a:r>
              <a:rPr lang="ru-RU" sz="4400" b="0" dirty="0" smtClean="0">
                <a:latin typeface="Times New Roman" pitchFamily="18" charset="0"/>
                <a:cs typeface="Times New Roman" pitchFamily="18" charset="0"/>
              </a:rPr>
              <a:t/>
            </a:r>
            <a:br>
              <a:rPr lang="ru-RU" sz="4400" b="0" dirty="0" smtClean="0">
                <a:latin typeface="Times New Roman" pitchFamily="18" charset="0"/>
                <a:cs typeface="Times New Roman" pitchFamily="18" charset="0"/>
              </a:rPr>
            </a:br>
            <a:endParaRPr lang="ru-RU" b="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81329"/>
            <a:ext cx="8229600" cy="4305126"/>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a:buNone/>
            </a:pPr>
            <a:r>
              <a:rPr lang="ru-RU" sz="18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Большую роль, если не сказать основную, в обучении и развитии детей дошкольного возраста несет наглядность.</a:t>
            </a:r>
          </a:p>
          <a:p>
            <a:pPr>
              <a:buNone/>
            </a:pPr>
            <a:r>
              <a:rPr lang="ru-RU" sz="2000" dirty="0" smtClean="0">
                <a:latin typeface="Times New Roman" pitchFamily="18" charset="0"/>
                <a:cs typeface="Times New Roman" pitchFamily="18" charset="0"/>
              </a:rPr>
              <a:t>         Дошкольный возраст- время первоначального развития личности, формирования основ самосознания и индивидуальности ребенка. Именно в дошкольном возрасте закладывается   основы знаний , необходимых ребенку в школе.</a:t>
            </a:r>
          </a:p>
          <a:p>
            <a:pPr>
              <a:buNone/>
            </a:pPr>
            <a:r>
              <a:rPr lang="ru-RU" sz="2000" dirty="0" smtClean="0">
                <a:latin typeface="Times New Roman" pitchFamily="18" charset="0"/>
                <a:cs typeface="Times New Roman" pitchFamily="18" charset="0"/>
              </a:rPr>
              <a:t>         Проблема  обучения детей </a:t>
            </a:r>
            <a:r>
              <a:rPr lang="ru-RU" sz="2000" dirty="0" err="1" smtClean="0">
                <a:latin typeface="Times New Roman" pitchFamily="18" charset="0"/>
                <a:cs typeface="Times New Roman" pitchFamily="18" charset="0"/>
              </a:rPr>
              <a:t>предматиматике</a:t>
            </a:r>
            <a:r>
              <a:rPr lang="ru-RU" sz="2000" dirty="0" smtClean="0">
                <a:latin typeface="Times New Roman" pitchFamily="18" charset="0"/>
                <a:cs typeface="Times New Roman" pitchFamily="18" charset="0"/>
              </a:rPr>
              <a:t> интересовала ученых на протяжении многих веков. В 17-19 вв. Я.А.Коменский, </a:t>
            </a:r>
            <a:r>
              <a:rPr lang="ru-RU" sz="2000" dirty="0" err="1" smtClean="0">
                <a:latin typeface="Times New Roman" pitchFamily="18" charset="0"/>
                <a:cs typeface="Times New Roman" pitchFamily="18" charset="0"/>
              </a:rPr>
              <a:t>И.Г.Песталоции</a:t>
            </a:r>
            <a:r>
              <a:rPr lang="ru-RU" sz="2000" dirty="0" smtClean="0">
                <a:latin typeface="Times New Roman" pitchFamily="18" charset="0"/>
                <a:cs typeface="Times New Roman" pitchFamily="18" charset="0"/>
              </a:rPr>
              <a:t>, К.Д. Ушинский, </a:t>
            </a:r>
            <a:r>
              <a:rPr lang="ru-RU" sz="2000" dirty="0" err="1" smtClean="0">
                <a:latin typeface="Times New Roman" pitchFamily="18" charset="0"/>
                <a:cs typeface="Times New Roman" pitchFamily="18" charset="0"/>
              </a:rPr>
              <a:t>М.Монтессори</a:t>
            </a:r>
            <a:r>
              <a:rPr lang="ru-RU" sz="2000" dirty="0" smtClean="0">
                <a:latin typeface="Times New Roman" pitchFamily="18" charset="0"/>
                <a:cs typeface="Times New Roman" pitchFamily="18" charset="0"/>
              </a:rPr>
              <a:t> и др. пришли к выводу о необходимости специальной математической подготовки детей дошкольного возраста.</a:t>
            </a:r>
          </a:p>
          <a:p>
            <a:pPr>
              <a:buNone/>
            </a:pPr>
            <a:r>
              <a:rPr lang="ru-RU" sz="2000" dirty="0" smtClean="0">
                <a:latin typeface="Times New Roman" pitchFamily="18" charset="0"/>
                <a:cs typeface="Times New Roman" pitchFamily="18" charset="0"/>
              </a:rPr>
              <a:t>         Математика –наука весьма сложная для дошкольника, поэтому нельзя упускать ни одного подхода делающего ее более доступной. Когда ребенок видит, ощущает, щупает предмет, обучать его значительно легче. Именно поэтому так велико значение наглядности в обучении дошкольников основам математики.</a:t>
            </a:r>
          </a:p>
          <a:p>
            <a:pPr>
              <a:buNone/>
            </a:pPr>
            <a:endParaRPr lang="ru-RU" sz="2000" dirty="0" smtClean="0">
              <a:latin typeface="Times New Roman" pitchFamily="18" charset="0"/>
              <a:cs typeface="Times New Roman" pitchFamily="18" charset="0"/>
            </a:endParaRPr>
          </a:p>
          <a:p>
            <a:pPr>
              <a:buNone/>
            </a:pPr>
            <a:endParaRPr lang="ru-RU" dirty="0"/>
          </a:p>
        </p:txBody>
      </p:sp>
      <p:sp>
        <p:nvSpPr>
          <p:cNvPr id="3" name="Заголовок 2"/>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pPr algn="ctr"/>
            <a:r>
              <a:rPr lang="ru-RU" sz="2800" dirty="0" smtClean="0">
                <a:solidFill>
                  <a:schemeClr val="tx1"/>
                </a:solidFill>
                <a:latin typeface="Times New Roman" pitchFamily="18" charset="0"/>
                <a:cs typeface="Times New Roman" pitchFamily="18" charset="0"/>
              </a:rPr>
              <a:t>Актуальность использования наглядно-демонстрационного материала для </a:t>
            </a:r>
            <a:r>
              <a:rPr lang="ru-RU" sz="2800" dirty="0" err="1" smtClean="0">
                <a:solidFill>
                  <a:schemeClr val="tx1"/>
                </a:solidFill>
                <a:latin typeface="Times New Roman" pitchFamily="18" charset="0"/>
                <a:cs typeface="Times New Roman" pitchFamily="18" charset="0"/>
              </a:rPr>
              <a:t>фмэп</a:t>
            </a:r>
            <a:r>
              <a:rPr lang="ru-RU" sz="2800" dirty="0" smtClean="0">
                <a:solidFill>
                  <a:schemeClr val="tx1"/>
                </a:solidFill>
                <a:latin typeface="Times New Roman" pitchFamily="18" charset="0"/>
                <a:cs typeface="Times New Roman" pitchFamily="18" charset="0"/>
              </a:rPr>
              <a:t> в ДОУ</a:t>
            </a:r>
            <a:endParaRPr lang="ru-RU" sz="2800" dirty="0">
              <a:solidFill>
                <a:schemeClr val="tx1"/>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642910" y="1481138"/>
          <a:ext cx="8043890" cy="4556514"/>
        </p:xfrm>
        <a:graphic>
          <a:graphicData uri="http://schemas.openxmlformats.org/drawingml/2006/table">
            <a:tbl>
              <a:tblPr firstRow="1" bandRow="1">
                <a:tableStyleId>{5C22544A-7EE6-4342-B048-85BDC9FD1C3A}</a:tableStyleId>
              </a:tblPr>
              <a:tblGrid>
                <a:gridCol w="1143008"/>
                <a:gridCol w="3357586"/>
                <a:gridCol w="857256"/>
                <a:gridCol w="1387306"/>
                <a:gridCol w="1298734"/>
              </a:tblGrid>
              <a:tr h="716034">
                <a:tc>
                  <a:txBody>
                    <a:bodyPr/>
                    <a:lstStyle/>
                    <a:p>
                      <a:r>
                        <a:rPr lang="ru-RU" dirty="0" smtClean="0">
                          <a:latin typeface="Times New Roman" pitchFamily="18" charset="0"/>
                          <a:cs typeface="Times New Roman" pitchFamily="18" charset="0"/>
                        </a:rPr>
                        <a:t>День недели</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Название</a:t>
                      </a:r>
                      <a:r>
                        <a:rPr lang="ru-RU" baseline="0" dirty="0" smtClean="0">
                          <a:latin typeface="Times New Roman" pitchFamily="18" charset="0"/>
                          <a:cs typeface="Times New Roman" pitchFamily="18" charset="0"/>
                        </a:rPr>
                        <a:t> разделов тематической недели</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Всего часов</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Теоретическая часть</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Практическая часть</a:t>
                      </a:r>
                      <a:endParaRPr lang="ru-RU" dirty="0">
                        <a:latin typeface="Times New Roman" pitchFamily="18" charset="0"/>
                        <a:cs typeface="Times New Roman" pitchFamily="18" charset="0"/>
                      </a:endParaRPr>
                    </a:p>
                  </a:txBody>
                  <a:tcPr/>
                </a:tc>
              </a:tr>
              <a:tr h="501224">
                <a:tc>
                  <a:txBody>
                    <a:bodyPr/>
                    <a:lstStyle/>
                    <a:p>
                      <a:r>
                        <a:rPr lang="ru-RU" dirty="0" smtClean="0">
                          <a:latin typeface="Times New Roman" pitchFamily="18" charset="0"/>
                          <a:cs typeface="Times New Roman" pitchFamily="18" charset="0"/>
                        </a:rPr>
                        <a:t>Понедельник</a:t>
                      </a:r>
                      <a:endParaRPr lang="ru-RU" dirty="0">
                        <a:latin typeface="Times New Roman" pitchFamily="18" charset="0"/>
                        <a:cs typeface="Times New Roman" pitchFamily="18" charset="0"/>
                      </a:endParaRPr>
                    </a:p>
                  </a:txBody>
                  <a:tcPr/>
                </a:tc>
                <a:tc>
                  <a:txBody>
                    <a:bodyPr/>
                    <a:lstStyle/>
                    <a:p>
                      <a:pPr algn="l"/>
                      <a:r>
                        <a:rPr lang="ru-RU" dirty="0" smtClean="0">
                          <a:latin typeface="Times New Roman" pitchFamily="18" charset="0"/>
                          <a:cs typeface="Times New Roman" pitchFamily="18" charset="0"/>
                        </a:rPr>
                        <a:t>  Творческая мастерская: цвет и форма. «</a:t>
                      </a:r>
                      <a:r>
                        <a:rPr lang="ru-RU" dirty="0" err="1" smtClean="0">
                          <a:latin typeface="Times New Roman" pitchFamily="18" charset="0"/>
                          <a:cs typeface="Times New Roman" pitchFamily="18" charset="0"/>
                        </a:rPr>
                        <a:t>Прищепки-обучалки</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40мин</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5-7мин.</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33-35 мин.</a:t>
                      </a:r>
                      <a:endParaRPr lang="ru-RU" dirty="0">
                        <a:latin typeface="Times New Roman" pitchFamily="18" charset="0"/>
                        <a:cs typeface="Times New Roman" pitchFamily="18" charset="0"/>
                      </a:endParaRPr>
                    </a:p>
                  </a:txBody>
                  <a:tcPr/>
                </a:tc>
              </a:tr>
              <a:tr h="716034">
                <a:tc>
                  <a:txBody>
                    <a:bodyPr/>
                    <a:lstStyle/>
                    <a:p>
                      <a:r>
                        <a:rPr lang="ru-RU" dirty="0" smtClean="0">
                          <a:latin typeface="Times New Roman" pitchFamily="18" charset="0"/>
                          <a:cs typeface="Times New Roman" pitchFamily="18" charset="0"/>
                        </a:rPr>
                        <a:t>Вторник</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 Творческая</a:t>
                      </a:r>
                      <a:r>
                        <a:rPr lang="ru-RU" baseline="0" dirty="0" smtClean="0">
                          <a:latin typeface="Times New Roman" pitchFamily="18" charset="0"/>
                          <a:cs typeface="Times New Roman" pitchFamily="18" charset="0"/>
                        </a:rPr>
                        <a:t> мастерская: к</a:t>
                      </a:r>
                      <a:r>
                        <a:rPr lang="ru-RU" dirty="0" smtClean="0">
                          <a:latin typeface="Times New Roman" pitchFamily="18" charset="0"/>
                          <a:cs typeface="Times New Roman" pitchFamily="18" charset="0"/>
                        </a:rPr>
                        <a:t>оличественный счет. </a:t>
                      </a:r>
                    </a:p>
                    <a:p>
                      <a:r>
                        <a:rPr lang="ru-RU" dirty="0" smtClean="0">
                          <a:latin typeface="Times New Roman" pitchFamily="18" charset="0"/>
                          <a:cs typeface="Times New Roman" pitchFamily="18" charset="0"/>
                        </a:rPr>
                        <a:t>Наглядно-дидактическое пособие « Забавный</a:t>
                      </a:r>
                      <a:r>
                        <a:rPr lang="ru-RU" baseline="0" dirty="0" smtClean="0">
                          <a:latin typeface="Times New Roman" pitchFamily="18" charset="0"/>
                          <a:cs typeface="Times New Roman" pitchFamily="18" charset="0"/>
                        </a:rPr>
                        <a:t> счет»</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40мин</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5</a:t>
                      </a:r>
                      <a:r>
                        <a:rPr lang="ru-RU" baseline="0"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мин</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35</a:t>
                      </a:r>
                      <a:r>
                        <a:rPr lang="ru-RU" baseline="0" dirty="0" smtClean="0">
                          <a:latin typeface="Times New Roman" pitchFamily="18" charset="0"/>
                          <a:cs typeface="Times New Roman" pitchFamily="18" charset="0"/>
                        </a:rPr>
                        <a:t> мин</a:t>
                      </a:r>
                      <a:endParaRPr lang="ru-RU" dirty="0">
                        <a:latin typeface="Times New Roman" pitchFamily="18" charset="0"/>
                        <a:cs typeface="Times New Roman" pitchFamily="18" charset="0"/>
                      </a:endParaRPr>
                    </a:p>
                  </a:txBody>
                  <a:tcPr/>
                </a:tc>
              </a:tr>
              <a:tr h="1764998">
                <a:tc>
                  <a:txBody>
                    <a:bodyPr/>
                    <a:lstStyle/>
                    <a:p>
                      <a:r>
                        <a:rPr lang="ru-RU" dirty="0" smtClean="0">
                          <a:latin typeface="Times New Roman" pitchFamily="18" charset="0"/>
                          <a:cs typeface="Times New Roman" pitchFamily="18" charset="0"/>
                        </a:rPr>
                        <a:t>Среда</a:t>
                      </a:r>
                      <a:endParaRPr lang="ru-RU"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itchFamily="18" charset="0"/>
                          <a:cs typeface="Times New Roman" pitchFamily="18" charset="0"/>
                        </a:rPr>
                        <a:t> </a:t>
                      </a:r>
                      <a:r>
                        <a:rPr lang="ru-RU" sz="1800" dirty="0" smtClean="0">
                          <a:solidFill>
                            <a:schemeClr val="tx1"/>
                          </a:solidFill>
                          <a:latin typeface="Times New Roman" pitchFamily="18" charset="0"/>
                          <a:cs typeface="Times New Roman" pitchFamily="18" charset="0"/>
                        </a:rPr>
                        <a:t>Временные ориентиры.</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Мастер-класс «Наглядно-демонстрационного материала для формирования временных представлений у старших дошкольников». </a:t>
                      </a:r>
                      <a:endParaRPr lang="ru-RU" dirty="0" smtClean="0"/>
                    </a:p>
                    <a:p>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20 час</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15 мин</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5</a:t>
                      </a:r>
                      <a:r>
                        <a:rPr lang="ru-RU" baseline="0"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мин</a:t>
                      </a:r>
                      <a:endParaRPr lang="ru-RU" dirty="0">
                        <a:latin typeface="Times New Roman" pitchFamily="18" charset="0"/>
                        <a:cs typeface="Times New Roman" pitchFamily="18" charset="0"/>
                      </a:endParaRPr>
                    </a:p>
                  </a:txBody>
                  <a:tcPr/>
                </a:tc>
              </a:tr>
            </a:tbl>
          </a:graphicData>
        </a:graphic>
      </p:graphicFrame>
      <p:sp>
        <p:nvSpPr>
          <p:cNvPr id="3" name="Заголовок 2"/>
          <p:cNvSpPr>
            <a:spLocks noGrp="1"/>
          </p:cNvSpPr>
          <p:nvPr>
            <p:ph type="title"/>
          </p:nvPr>
        </p:nvSpPr>
        <p:spPr/>
        <p:txBody>
          <a:bodyPr>
            <a:normAutofit/>
          </a:bodyPr>
          <a:lstStyle/>
          <a:p>
            <a:pPr algn="ctr"/>
            <a:r>
              <a:rPr lang="ru-RU" sz="2800" dirty="0" smtClean="0">
                <a:solidFill>
                  <a:schemeClr val="tx1"/>
                </a:solidFill>
                <a:latin typeface="Times New Roman" pitchFamily="18" charset="0"/>
                <a:cs typeface="Times New Roman" pitchFamily="18" charset="0"/>
              </a:rPr>
              <a:t>Программа тематической недели практических семинаров.</a:t>
            </a:r>
            <a:endParaRPr lang="ru-RU" sz="2800" dirty="0">
              <a:solidFill>
                <a:schemeClr val="tx1"/>
              </a:solidFill>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одержимое 4"/>
          <p:cNvGraphicFramePr>
            <a:graphicFrameLocks noGrp="1"/>
          </p:cNvGraphicFramePr>
          <p:nvPr>
            <p:ph idx="1"/>
          </p:nvPr>
        </p:nvGraphicFramePr>
        <p:xfrm>
          <a:off x="500034" y="1071546"/>
          <a:ext cx="8229600" cy="4754880"/>
        </p:xfrm>
        <a:graphic>
          <a:graphicData uri="http://schemas.openxmlformats.org/drawingml/2006/table">
            <a:tbl>
              <a:tblPr firstRow="1" bandRow="1">
                <a:tableStyleId>{5C22544A-7EE6-4342-B048-85BDC9FD1C3A}</a:tableStyleId>
              </a:tblPr>
              <a:tblGrid>
                <a:gridCol w="1645920"/>
                <a:gridCol w="3040384"/>
                <a:gridCol w="857256"/>
                <a:gridCol w="1428760"/>
                <a:gridCol w="1257280"/>
              </a:tblGrid>
              <a:tr h="10132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itchFamily="18" charset="0"/>
                          <a:cs typeface="Times New Roman" pitchFamily="18" charset="0"/>
                        </a:rPr>
                        <a:t>День недели</a:t>
                      </a: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itchFamily="18" charset="0"/>
                          <a:cs typeface="Times New Roman" pitchFamily="18" charset="0"/>
                        </a:rPr>
                        <a:t>Название</a:t>
                      </a:r>
                      <a:r>
                        <a:rPr lang="ru-RU" baseline="0" dirty="0" smtClean="0">
                          <a:latin typeface="Times New Roman" pitchFamily="18" charset="0"/>
                          <a:cs typeface="Times New Roman" pitchFamily="18" charset="0"/>
                        </a:rPr>
                        <a:t> разделов тематической недели</a:t>
                      </a:r>
                      <a:endParaRPr lang="ru-RU" dirty="0" smtClean="0">
                        <a:latin typeface="Times New Roman" pitchFamily="18" charset="0"/>
                        <a:cs typeface="Times New Roman" pitchFamily="18" charset="0"/>
                      </a:endParaRP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itchFamily="18" charset="0"/>
                          <a:cs typeface="Times New Roman" pitchFamily="18" charset="0"/>
                        </a:rPr>
                        <a:t>Всего часов</a:t>
                      </a: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itchFamily="18" charset="0"/>
                          <a:cs typeface="Times New Roman" pitchFamily="18" charset="0"/>
                        </a:rPr>
                        <a:t>Теоретическая часть</a:t>
                      </a: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itchFamily="18" charset="0"/>
                          <a:cs typeface="Times New Roman" pitchFamily="18" charset="0"/>
                        </a:rPr>
                        <a:t>Практическая часть</a:t>
                      </a:r>
                    </a:p>
                    <a:p>
                      <a:endParaRPr lang="ru-RU" dirty="0"/>
                    </a:p>
                  </a:txBody>
                  <a:tcPr/>
                </a:tc>
              </a:tr>
              <a:tr h="545619">
                <a:tc>
                  <a:txBody>
                    <a:bodyPr/>
                    <a:lstStyle/>
                    <a:p>
                      <a:r>
                        <a:rPr lang="ru-RU" dirty="0" smtClean="0">
                          <a:latin typeface="Times New Roman" pitchFamily="18" charset="0"/>
                          <a:cs typeface="Times New Roman" pitchFamily="18" charset="0"/>
                        </a:rPr>
                        <a:t> Четверг</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Творческая</a:t>
                      </a:r>
                      <a:r>
                        <a:rPr lang="ru-RU" baseline="0" dirty="0" smtClean="0">
                          <a:latin typeface="Times New Roman" pitchFamily="18" charset="0"/>
                          <a:cs typeface="Times New Roman" pitchFamily="18" charset="0"/>
                        </a:rPr>
                        <a:t> мастерская: в</a:t>
                      </a:r>
                      <a:r>
                        <a:rPr lang="ru-RU" dirty="0" smtClean="0">
                          <a:latin typeface="Times New Roman" pitchFamily="18" charset="0"/>
                          <a:cs typeface="Times New Roman" pitchFamily="18" charset="0"/>
                        </a:rPr>
                        <a:t>ременные ориентиры. «Сказочная неделя», </a:t>
                      </a:r>
                    </a:p>
                    <a:p>
                      <a:r>
                        <a:rPr lang="ru-RU" dirty="0" smtClean="0">
                          <a:latin typeface="Times New Roman" pitchFamily="18" charset="0"/>
                          <a:cs typeface="Times New Roman" pitchFamily="18" charset="0"/>
                        </a:rPr>
                        <a:t>« Сезонные часы»</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40час</a:t>
                      </a:r>
                      <a:r>
                        <a:rPr lang="ru-RU" dirty="0" smtClean="0"/>
                        <a:t> </a:t>
                      </a:r>
                      <a:endParaRPr lang="ru-RU" dirty="0"/>
                    </a:p>
                  </a:txBody>
                  <a:tcPr/>
                </a:tc>
                <a:tc>
                  <a:txBody>
                    <a:bodyPr/>
                    <a:lstStyle/>
                    <a:p>
                      <a:r>
                        <a:rPr lang="ru-RU" dirty="0" smtClean="0">
                          <a:latin typeface="Times New Roman" pitchFamily="18" charset="0"/>
                          <a:cs typeface="Times New Roman" pitchFamily="18" charset="0"/>
                        </a:rPr>
                        <a:t>3</a:t>
                      </a:r>
                      <a:r>
                        <a:rPr lang="ru-RU" baseline="0"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мин</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32-35</a:t>
                      </a:r>
                      <a:r>
                        <a:rPr lang="ru-RU" baseline="0"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мин</a:t>
                      </a:r>
                      <a:endParaRPr lang="ru-RU" dirty="0">
                        <a:latin typeface="Times New Roman" pitchFamily="18" charset="0"/>
                        <a:cs typeface="Times New Roman" pitchFamily="18" charset="0"/>
                      </a:endParaRPr>
                    </a:p>
                  </a:txBody>
                  <a:tcPr/>
                </a:tc>
              </a:tr>
              <a:tr h="1013292">
                <a:tc>
                  <a:txBody>
                    <a:bodyPr/>
                    <a:lstStyle/>
                    <a:p>
                      <a:r>
                        <a:rPr lang="ru-RU" dirty="0" smtClean="0">
                          <a:latin typeface="Times New Roman" pitchFamily="18" charset="0"/>
                          <a:cs typeface="Times New Roman" pitchFamily="18" charset="0"/>
                        </a:rPr>
                        <a:t>Пятница</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Творческая мастерская: ориентировка на листе бумаги.</a:t>
                      </a:r>
                    </a:p>
                    <a:p>
                      <a:r>
                        <a:rPr lang="ru-RU" dirty="0" smtClean="0">
                          <a:latin typeface="Times New Roman" pitchFamily="18" charset="0"/>
                          <a:cs typeface="Times New Roman" pitchFamily="18" charset="0"/>
                        </a:rPr>
                        <a:t>Подведение итогов.</a:t>
                      </a:r>
                    </a:p>
                    <a:p>
                      <a:r>
                        <a:rPr lang="ru-RU" dirty="0" smtClean="0">
                          <a:latin typeface="Times New Roman" pitchFamily="18" charset="0"/>
                          <a:cs typeface="Times New Roman" pitchFamily="18" charset="0"/>
                        </a:rPr>
                        <a:t>Домашнее задание.</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30мин</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20мин</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10мин</a:t>
                      </a:r>
                      <a:endParaRPr lang="ru-RU" dirty="0">
                        <a:latin typeface="Times New Roman" pitchFamily="18" charset="0"/>
                        <a:cs typeface="Times New Roman" pitchFamily="18" charset="0"/>
                      </a:endParaRPr>
                    </a:p>
                  </a:txBody>
                  <a:tcPr/>
                </a:tc>
              </a:tr>
              <a:tr h="316112">
                <a:tc gridSpan="2">
                  <a:txBody>
                    <a:bodyPr/>
                    <a:lstStyle/>
                    <a:p>
                      <a:r>
                        <a:rPr lang="ru-RU" dirty="0" smtClean="0">
                          <a:latin typeface="Times New Roman" pitchFamily="18" charset="0"/>
                          <a:cs typeface="Times New Roman" pitchFamily="18" charset="0"/>
                        </a:rPr>
                        <a:t>Итого:</a:t>
                      </a:r>
                      <a:endParaRPr lang="ru-RU" dirty="0">
                        <a:latin typeface="Times New Roman" pitchFamily="18" charset="0"/>
                        <a:cs typeface="Times New Roman" pitchFamily="18" charset="0"/>
                      </a:endParaRPr>
                    </a:p>
                  </a:txBody>
                  <a:tcPr/>
                </a:tc>
                <a:tc hMerge="1">
                  <a:txBody>
                    <a:bodyPr/>
                    <a:lstStyle/>
                    <a:p>
                      <a:endParaRPr lang="ru-RU"/>
                    </a:p>
                  </a:txBody>
                  <a:tcPr/>
                </a:tc>
                <a:tc>
                  <a:txBody>
                    <a:bodyPr/>
                    <a:lstStyle/>
                    <a:p>
                      <a:r>
                        <a:rPr lang="ru-RU" dirty="0" smtClean="0">
                          <a:latin typeface="Times New Roman" pitchFamily="18" charset="0"/>
                          <a:cs typeface="Times New Roman" pitchFamily="18" charset="0"/>
                        </a:rPr>
                        <a:t>2часа</a:t>
                      </a:r>
                    </a:p>
                    <a:p>
                      <a:r>
                        <a:rPr lang="ru-RU" dirty="0" smtClean="0">
                          <a:latin typeface="Times New Roman" pitchFamily="18" charset="0"/>
                          <a:cs typeface="Times New Roman" pitchFamily="18" charset="0"/>
                        </a:rPr>
                        <a:t>50</a:t>
                      </a:r>
                      <a:r>
                        <a:rPr lang="ru-RU" baseline="0" dirty="0" smtClean="0">
                          <a:latin typeface="Times New Roman" pitchFamily="18" charset="0"/>
                          <a:cs typeface="Times New Roman" pitchFamily="18" charset="0"/>
                        </a:rPr>
                        <a:t> мин</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50мин</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2 часа</a:t>
                      </a:r>
                    </a:p>
                    <a:p>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229600" cy="1571636"/>
          </a:xfrm>
        </p:spPr>
        <p:style>
          <a:lnRef idx="2">
            <a:schemeClr val="accent1"/>
          </a:lnRef>
          <a:fillRef idx="1">
            <a:schemeClr val="lt1"/>
          </a:fillRef>
          <a:effectRef idx="0">
            <a:schemeClr val="accent1"/>
          </a:effectRef>
          <a:fontRef idx="minor">
            <a:schemeClr val="dk1"/>
          </a:fontRef>
        </p:style>
        <p:txBody>
          <a:bodyPr>
            <a:normAutofit fontScale="90000"/>
          </a:bodyPr>
          <a:lstStyle/>
          <a:p>
            <a:pPr algn="ctr"/>
            <a:r>
              <a:rPr lang="ru-RU" sz="2200" dirty="0" smtClean="0">
                <a:solidFill>
                  <a:schemeClr val="tx1"/>
                </a:solidFill>
                <a:latin typeface="Times New Roman" pitchFamily="18" charset="0"/>
                <a:cs typeface="Times New Roman" pitchFamily="18" charset="0"/>
              </a:rPr>
              <a:t>День 1.Цвет и форма</a:t>
            </a:r>
            <a:br>
              <a:rPr lang="ru-RU" sz="2200" dirty="0" smtClean="0">
                <a:solidFill>
                  <a:schemeClr val="tx1"/>
                </a:solidFill>
                <a:latin typeface="Times New Roman" pitchFamily="18" charset="0"/>
                <a:cs typeface="Times New Roman" pitchFamily="18" charset="0"/>
              </a:rPr>
            </a:br>
            <a:r>
              <a:rPr lang="ru-RU" sz="2200" b="0" dirty="0" smtClean="0">
                <a:solidFill>
                  <a:schemeClr val="tx1"/>
                </a:solidFill>
                <a:latin typeface="Times New Roman" pitchFamily="18" charset="0"/>
                <a:cs typeface="Times New Roman" pitchFamily="18" charset="0"/>
              </a:rPr>
              <a:t>Одной из основных задач по </a:t>
            </a:r>
            <a:r>
              <a:rPr lang="ru-RU" sz="2200" b="0" dirty="0" err="1" smtClean="0">
                <a:solidFill>
                  <a:schemeClr val="tx1"/>
                </a:solidFill>
                <a:latin typeface="Times New Roman" pitchFamily="18" charset="0"/>
                <a:cs typeface="Times New Roman" pitchFamily="18" charset="0"/>
              </a:rPr>
              <a:t>фэмп</a:t>
            </a:r>
            <a:r>
              <a:rPr lang="ru-RU" sz="2200" b="0" dirty="0" smtClean="0">
                <a:solidFill>
                  <a:schemeClr val="tx1"/>
                </a:solidFill>
                <a:latin typeface="Times New Roman" pitchFamily="18" charset="0"/>
                <a:cs typeface="Times New Roman" pitchFamily="18" charset="0"/>
              </a:rPr>
              <a:t> у дошкольников среднего возраста  является знакомство малыша с цветами </a:t>
            </a:r>
            <a:r>
              <a:rPr lang="ru-RU" sz="2400" b="0" dirty="0" smtClean="0">
                <a:solidFill>
                  <a:schemeClr val="tx1"/>
                </a:solidFill>
                <a:latin typeface="Times New Roman" pitchFamily="18" charset="0"/>
                <a:cs typeface="Times New Roman" pitchFamily="18" charset="0"/>
              </a:rPr>
              <a:t>и </a:t>
            </a:r>
            <a:r>
              <a:rPr lang="ru-RU" sz="2200" b="0" dirty="0" smtClean="0">
                <a:solidFill>
                  <a:schemeClr val="tx1"/>
                </a:solidFill>
                <a:latin typeface="Times New Roman" pitchFamily="18" charset="0"/>
                <a:cs typeface="Times New Roman" pitchFamily="18" charset="0"/>
              </a:rPr>
              <a:t>геометрическими фигурами.</a:t>
            </a:r>
            <a:br>
              <a:rPr lang="ru-RU" sz="2200" b="0" dirty="0" smtClean="0">
                <a:solidFill>
                  <a:schemeClr val="tx1"/>
                </a:solidFill>
                <a:latin typeface="Times New Roman" pitchFamily="18" charset="0"/>
                <a:cs typeface="Times New Roman" pitchFamily="18" charset="0"/>
              </a:rPr>
            </a:br>
            <a:r>
              <a:rPr lang="ru-RU" sz="2200" b="0" dirty="0" smtClean="0">
                <a:solidFill>
                  <a:schemeClr val="tx1"/>
                </a:solidFill>
                <a:latin typeface="Times New Roman" pitchFamily="18" charset="0"/>
                <a:cs typeface="Times New Roman" pitchFamily="18" charset="0"/>
              </a:rPr>
              <a:t>С этой целью я предложила вниманию воспитателей уже знакомое, но усовершенствованное дидактическое пособие « Спрячь мышку»</a:t>
            </a:r>
            <a:endParaRPr lang="ru-RU" sz="2200" b="0" dirty="0">
              <a:solidFill>
                <a:schemeClr val="tx1"/>
              </a:solidFill>
              <a:latin typeface="Times New Roman" pitchFamily="18" charset="0"/>
              <a:cs typeface="Times New Roman" pitchFamily="18" charset="0"/>
            </a:endParaRPr>
          </a:p>
        </p:txBody>
      </p:sp>
      <p:sp>
        <p:nvSpPr>
          <p:cNvPr id="3" name="Текст 2"/>
          <p:cNvSpPr>
            <a:spLocks noGrp="1"/>
          </p:cNvSpPr>
          <p:nvPr>
            <p:ph type="body" idx="1"/>
          </p:nvPr>
        </p:nvSpPr>
        <p:spPr>
          <a:xfrm>
            <a:off x="457200" y="5286388"/>
            <a:ext cx="8186766" cy="885812"/>
          </a:xfrm>
        </p:spPr>
        <p:style>
          <a:lnRef idx="1">
            <a:schemeClr val="accent1"/>
          </a:lnRef>
          <a:fillRef idx="2">
            <a:schemeClr val="accent1"/>
          </a:fillRef>
          <a:effectRef idx="1">
            <a:schemeClr val="accent1"/>
          </a:effectRef>
          <a:fontRef idx="minor">
            <a:schemeClr val="dk1"/>
          </a:fontRef>
        </p:style>
        <p:txBody>
          <a:bodyPr>
            <a:noAutofit/>
          </a:bodyPr>
          <a:lstStyle/>
          <a:p>
            <a:r>
              <a:rPr lang="ru-RU" sz="1600" dirty="0" smtClean="0">
                <a:solidFill>
                  <a:schemeClr val="tx1"/>
                </a:solidFill>
                <a:latin typeface="Times New Roman" pitchFamily="18" charset="0"/>
                <a:cs typeface="Times New Roman" pitchFamily="18" charset="0"/>
              </a:rPr>
              <a:t>Упражняясь с данным пособием дети не только закрепляют цвет и форму, но благодаря тому , что детали пособия выполнены на прищепках  у них развиваются навыки тонкой моторики, что в дальнейшем благоприятно отразится  при обучении написанию букв и цифр.</a:t>
            </a:r>
            <a:endParaRPr lang="ru-RU" sz="1600" dirty="0">
              <a:solidFill>
                <a:schemeClr val="tx1"/>
              </a:solidFill>
              <a:latin typeface="Times New Roman" pitchFamily="18" charset="0"/>
              <a:cs typeface="Times New Roman" pitchFamily="18" charset="0"/>
            </a:endParaRPr>
          </a:p>
        </p:txBody>
      </p:sp>
      <p:pic>
        <p:nvPicPr>
          <p:cNvPr id="7" name="Содержимое 6" descr="DSC_0427.jpg"/>
          <p:cNvPicPr>
            <a:picLocks noGrp="1" noChangeAspect="1"/>
          </p:cNvPicPr>
          <p:nvPr>
            <p:ph sz="quarter" idx="2"/>
          </p:nvPr>
        </p:nvPicPr>
        <p:blipFill>
          <a:blip r:embed="rId2" cstate="print"/>
          <a:stretch>
            <a:fillRect/>
          </a:stretch>
        </p:blipFill>
        <p:spPr>
          <a:xfrm>
            <a:off x="428625" y="2021086"/>
            <a:ext cx="4040188" cy="3030141"/>
          </a:xfrm>
        </p:spPr>
      </p:pic>
      <p:pic>
        <p:nvPicPr>
          <p:cNvPr id="8" name="Содержимое 7" descr="DSC_0425.jpg"/>
          <p:cNvPicPr>
            <a:picLocks noGrp="1" noChangeAspect="1"/>
          </p:cNvPicPr>
          <p:nvPr>
            <p:ph sz="quarter" idx="4"/>
          </p:nvPr>
        </p:nvPicPr>
        <p:blipFill>
          <a:blip r:embed="rId3" cstate="print"/>
          <a:stretch>
            <a:fillRect/>
          </a:stretch>
        </p:blipFill>
        <p:spPr>
          <a:xfrm>
            <a:off x="4643438" y="2020491"/>
            <a:ext cx="4041775" cy="3031331"/>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2708921"/>
            <a:ext cx="4648030" cy="2592288"/>
          </a:xfrm>
        </p:spPr>
        <p:style>
          <a:lnRef idx="1">
            <a:schemeClr val="accent1"/>
          </a:lnRef>
          <a:fillRef idx="2">
            <a:schemeClr val="accent1"/>
          </a:fillRef>
          <a:effectRef idx="1">
            <a:schemeClr val="accent1"/>
          </a:effectRef>
          <a:fontRef idx="minor">
            <a:schemeClr val="dk1"/>
          </a:fontRef>
        </p:style>
        <p:txBody>
          <a:bodyPr>
            <a:normAutofit fontScale="85000" lnSpcReduction="20000"/>
          </a:bodyPr>
          <a:lstStyle/>
          <a:p>
            <a:pPr>
              <a:buNone/>
            </a:pPr>
            <a:r>
              <a:rPr lang="ru-RU" sz="2000" dirty="0" smtClean="0">
                <a:latin typeface="Times New Roman" pitchFamily="18" charset="0"/>
                <a:cs typeface="Times New Roman" pitchFamily="18" charset="0"/>
              </a:rPr>
              <a:t>Необходимый материал для практического семинара : </a:t>
            </a:r>
          </a:p>
          <a:p>
            <a:r>
              <a:rPr lang="ru-RU" sz="2000" dirty="0" smtClean="0">
                <a:latin typeface="Times New Roman" pitchFamily="18" charset="0"/>
                <a:cs typeface="Times New Roman" pitchFamily="18" charset="0"/>
              </a:rPr>
              <a:t>альбом для рисования;</a:t>
            </a:r>
          </a:p>
          <a:p>
            <a:r>
              <a:rPr lang="ru-RU" sz="2000" dirty="0" smtClean="0">
                <a:latin typeface="Times New Roman" pitchFamily="18" charset="0"/>
                <a:cs typeface="Times New Roman" pitchFamily="18" charset="0"/>
              </a:rPr>
              <a:t>цветной картон;</a:t>
            </a:r>
          </a:p>
          <a:p>
            <a:r>
              <a:rPr lang="ru-RU" sz="2000" dirty="0" smtClean="0">
                <a:latin typeface="Times New Roman" pitchFamily="18" charset="0"/>
                <a:cs typeface="Times New Roman" pitchFamily="18" charset="0"/>
              </a:rPr>
              <a:t>простой карандаш и ластик;</a:t>
            </a:r>
          </a:p>
          <a:p>
            <a:r>
              <a:rPr lang="ru-RU" sz="2000" dirty="0" smtClean="0">
                <a:latin typeface="Times New Roman" pitchFamily="18" charset="0"/>
                <a:cs typeface="Times New Roman" pitchFamily="18" charset="0"/>
              </a:rPr>
              <a:t>клей ПВА и ножницы;</a:t>
            </a:r>
          </a:p>
          <a:p>
            <a:r>
              <a:rPr lang="ru-RU" sz="2000" dirty="0" smtClean="0">
                <a:latin typeface="Times New Roman" pitchFamily="18" charset="0"/>
                <a:cs typeface="Times New Roman" pitchFamily="18" charset="0"/>
              </a:rPr>
              <a:t>бельевые прищепки( желательно деревянные);</a:t>
            </a:r>
          </a:p>
          <a:p>
            <a:r>
              <a:rPr lang="ru-RU" sz="2000" dirty="0" smtClean="0">
                <a:latin typeface="Times New Roman" pitchFamily="18" charset="0"/>
                <a:cs typeface="Times New Roman" pitchFamily="18" charset="0"/>
              </a:rPr>
              <a:t>универсальные салфетки;</a:t>
            </a:r>
          </a:p>
          <a:p>
            <a:r>
              <a:rPr lang="ru-RU" sz="2000" dirty="0" smtClean="0">
                <a:latin typeface="Times New Roman" pitchFamily="18" charset="0"/>
                <a:cs typeface="Times New Roman" pitchFamily="18" charset="0"/>
              </a:rPr>
              <a:t>цветная бумага, скотч.</a:t>
            </a:r>
          </a:p>
        </p:txBody>
      </p:sp>
      <p:sp>
        <p:nvSpPr>
          <p:cNvPr id="3" name="Заголовок 2"/>
          <p:cNvSpPr>
            <a:spLocks noGrp="1"/>
          </p:cNvSpPr>
          <p:nvPr>
            <p:ph type="title"/>
          </p:nvPr>
        </p:nvSpPr>
        <p:spPr>
          <a:xfrm>
            <a:off x="457200" y="274638"/>
            <a:ext cx="8229600" cy="2368544"/>
          </a:xfrm>
        </p:spPr>
        <p:style>
          <a:lnRef idx="2">
            <a:schemeClr val="accent1"/>
          </a:lnRef>
          <a:fillRef idx="1">
            <a:schemeClr val="lt1"/>
          </a:fillRef>
          <a:effectRef idx="0">
            <a:schemeClr val="accent1"/>
          </a:effectRef>
          <a:fontRef idx="minor">
            <a:schemeClr val="dk1"/>
          </a:fontRef>
        </p:style>
        <p:txBody>
          <a:bodyPr>
            <a:normAutofit fontScale="90000"/>
          </a:bodyPr>
          <a:lstStyle/>
          <a:p>
            <a:pPr algn="ct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solidFill>
                  <a:schemeClr val="tx1"/>
                </a:solidFill>
                <a:latin typeface="Times New Roman" pitchFamily="18" charset="0"/>
                <a:cs typeface="Times New Roman" pitchFamily="18" charset="0"/>
              </a:rPr>
              <a:t>«Прищепки </a:t>
            </a:r>
            <a:r>
              <a:rPr lang="ru-RU" sz="2800" dirty="0" err="1" smtClean="0">
                <a:solidFill>
                  <a:schemeClr val="tx1"/>
                </a:solidFill>
                <a:latin typeface="Times New Roman" pitchFamily="18" charset="0"/>
                <a:cs typeface="Times New Roman" pitchFamily="18" charset="0"/>
              </a:rPr>
              <a:t>обучалки</a:t>
            </a:r>
            <a:r>
              <a:rPr lang="ru-RU" sz="2800" dirty="0" smtClean="0">
                <a:solidFill>
                  <a:schemeClr val="tx1"/>
                </a:solidFill>
                <a:latin typeface="Times New Roman" pitchFamily="18" charset="0"/>
                <a:cs typeface="Times New Roman" pitchFamily="18" charset="0"/>
              </a:rPr>
              <a:t>»</a:t>
            </a:r>
            <a:br>
              <a:rPr lang="ru-RU" sz="2800" dirty="0" smtClean="0">
                <a:solidFill>
                  <a:schemeClr val="tx1"/>
                </a:solidFill>
                <a:latin typeface="Times New Roman" pitchFamily="18" charset="0"/>
                <a:cs typeface="Times New Roman" pitchFamily="18" charset="0"/>
              </a:rPr>
            </a:br>
            <a:r>
              <a:rPr lang="ru-RU" sz="2200" dirty="0" smtClean="0">
                <a:solidFill>
                  <a:schemeClr val="tx1"/>
                </a:solidFill>
                <a:latin typeface="Times New Roman" pitchFamily="18" charset="0"/>
                <a:cs typeface="Times New Roman" pitchFamily="18" charset="0"/>
              </a:rPr>
              <a:t>Прищепки очень универсальный материал, который в последнее время очень часто используется в дошкольном образовании для развития мелкой моторики рук и не только. Манипуляции с прищепками создают хороший эмоциональный фон ,повышают речевую активность и что актуально для нашей темы семинара сказывается на развитие умственных способностей.</a:t>
            </a: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pic>
        <p:nvPicPr>
          <p:cNvPr id="4" name="Рисунок 3" descr="DSC_0507.jpg"/>
          <p:cNvPicPr>
            <a:picLocks noChangeAspect="1"/>
          </p:cNvPicPr>
          <p:nvPr/>
        </p:nvPicPr>
        <p:blipFill>
          <a:blip r:embed="rId2" cstate="print"/>
          <a:stretch>
            <a:fillRect/>
          </a:stretch>
        </p:blipFill>
        <p:spPr>
          <a:xfrm>
            <a:off x="5364088" y="2780928"/>
            <a:ext cx="3312368" cy="2484276"/>
          </a:xfrm>
          <a:prstGeom prst="rect">
            <a:avLst/>
          </a:prstGeom>
          <a:solidFill>
            <a:srgbClr val="FFFFFF">
              <a:shade val="85000"/>
            </a:srgbClr>
          </a:solidFill>
          <a:ln w="88900" cap="sq">
            <a:solidFill>
              <a:schemeClr val="accent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714348" y="1571612"/>
            <a:ext cx="7972452" cy="4435679"/>
          </a:xfrm>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ru-RU" sz="2000" b="1" dirty="0" smtClean="0">
                <a:latin typeface="Times New Roman" pitchFamily="18" charset="0"/>
                <a:cs typeface="Times New Roman" pitchFamily="18" charset="0"/>
              </a:rPr>
              <a:t>         Счетная деятельность </a:t>
            </a:r>
            <a:r>
              <a:rPr lang="ru-RU" sz="2000" dirty="0" smtClean="0">
                <a:latin typeface="Times New Roman" pitchFamily="18" charset="0"/>
                <a:cs typeface="Times New Roman" pitchFamily="18" charset="0"/>
              </a:rPr>
              <a:t>–</a:t>
            </a:r>
            <a:r>
              <a:rPr lang="ru-RU" sz="2000" dirty="0" err="1" smtClean="0">
                <a:latin typeface="Times New Roman" pitchFamily="18" charset="0"/>
                <a:cs typeface="Times New Roman" pitchFamily="18" charset="0"/>
              </a:rPr>
              <a:t>деятельность</a:t>
            </a:r>
            <a:r>
              <a:rPr lang="ru-RU" sz="2000" dirty="0" smtClean="0">
                <a:latin typeface="Times New Roman" pitchFamily="18" charset="0"/>
                <a:cs typeface="Times New Roman" pitchFamily="18" charset="0"/>
              </a:rPr>
              <a:t> с конкретным множеством, которая может быть представлена с предметами , звуками, движениями.</a:t>
            </a:r>
          </a:p>
          <a:p>
            <a:pPr>
              <a:buNone/>
            </a:pPr>
            <a:r>
              <a:rPr lang="ru-RU" sz="2000" dirty="0" smtClean="0">
                <a:latin typeface="Times New Roman" pitchFamily="18" charset="0"/>
                <a:cs typeface="Times New Roman" pitchFamily="18" charset="0"/>
              </a:rPr>
              <a:t>       Обучение навыкам счетной деятельности будет носить формальный характер, если не показать детям как образуется каждое число натурального ряда и какая связь между числами натурального ряда. С этой целью я предложила вниманию воспитателей  наглядно дидактическое пособие « Забавный счет».</a:t>
            </a:r>
          </a:p>
          <a:p>
            <a:pPr>
              <a:buNone/>
            </a:pPr>
            <a:r>
              <a:rPr lang="ru-RU" sz="2000" dirty="0" smtClean="0">
                <a:latin typeface="Times New Roman" pitchFamily="18" charset="0"/>
                <a:cs typeface="Times New Roman" pitchFamily="18" charset="0"/>
              </a:rPr>
              <a:t>        </a:t>
            </a:r>
          </a:p>
        </p:txBody>
      </p:sp>
      <p:sp>
        <p:nvSpPr>
          <p:cNvPr id="3" name="Заголовок 2"/>
          <p:cNvSpPr>
            <a:spLocks noGrp="1"/>
          </p:cNvSpPr>
          <p:nvPr>
            <p:ph type="title"/>
          </p:nvPr>
        </p:nvSpPr>
        <p:spPr>
          <a:xfrm>
            <a:off x="928662" y="274638"/>
            <a:ext cx="7715304" cy="1143000"/>
          </a:xfrm>
        </p:spPr>
        <p:style>
          <a:lnRef idx="2">
            <a:schemeClr val="accent1"/>
          </a:lnRef>
          <a:fillRef idx="1">
            <a:schemeClr val="lt1"/>
          </a:fillRef>
          <a:effectRef idx="0">
            <a:schemeClr val="accent1"/>
          </a:effectRef>
          <a:fontRef idx="minor">
            <a:schemeClr val="dk1"/>
          </a:fontRef>
        </p:style>
        <p:txBody>
          <a:bodyPr>
            <a:normAutofit/>
          </a:bodyPr>
          <a:lstStyle/>
          <a:p>
            <a:pPr algn="ctr"/>
            <a:r>
              <a:rPr lang="ru-RU" sz="2800" dirty="0" smtClean="0">
                <a:solidFill>
                  <a:schemeClr val="tx1"/>
                </a:solidFill>
                <a:latin typeface="Times New Roman" pitchFamily="18" charset="0"/>
                <a:cs typeface="Times New Roman" pitchFamily="18" charset="0"/>
              </a:rPr>
              <a:t>2 день. Количественный счет</a:t>
            </a:r>
            <a:endParaRPr lang="ru-RU" sz="2800" dirty="0">
              <a:solidFill>
                <a:schemeClr val="tx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81328"/>
            <a:ext cx="3106688" cy="3891887"/>
          </a:xfrm>
        </p:spPr>
        <p:style>
          <a:lnRef idx="2">
            <a:schemeClr val="accent1"/>
          </a:lnRef>
          <a:fillRef idx="1">
            <a:schemeClr val="lt1"/>
          </a:fillRef>
          <a:effectRef idx="0">
            <a:schemeClr val="accent1"/>
          </a:effectRef>
          <a:fontRef idx="minor">
            <a:schemeClr val="dk1"/>
          </a:fontRef>
        </p:style>
        <p:txBody>
          <a:bodyPr>
            <a:normAutofit fontScale="85000" lnSpcReduction="10000"/>
          </a:bodyPr>
          <a:lstStyle/>
          <a:p>
            <a:r>
              <a:rPr lang="ru-RU" sz="2800" dirty="0" smtClean="0">
                <a:latin typeface="Times New Roman" pitchFamily="18" charset="0"/>
                <a:cs typeface="Times New Roman" pitchFamily="18" charset="0"/>
              </a:rPr>
              <a:t>белый картон, альбом для рисования( листы белой бумаги А4);</a:t>
            </a:r>
          </a:p>
          <a:p>
            <a:r>
              <a:rPr lang="ru-RU" sz="2800" dirty="0" smtClean="0">
                <a:latin typeface="Times New Roman" pitchFamily="18" charset="0"/>
                <a:cs typeface="Times New Roman" pitchFamily="18" charset="0"/>
              </a:rPr>
              <a:t>цветные фломастеры (маркеры);</a:t>
            </a:r>
          </a:p>
          <a:p>
            <a:r>
              <a:rPr lang="ru-RU" sz="2800" dirty="0" smtClean="0">
                <a:latin typeface="Times New Roman" pitchFamily="18" charset="0"/>
                <a:cs typeface="Times New Roman" pitchFamily="18" charset="0"/>
              </a:rPr>
              <a:t>клей ПВА, ножницы;</a:t>
            </a:r>
          </a:p>
          <a:p>
            <a:r>
              <a:rPr lang="ru-RU" sz="2800" dirty="0" smtClean="0">
                <a:latin typeface="Times New Roman" pitchFamily="18" charset="0"/>
                <a:cs typeface="Times New Roman" pitchFamily="18" charset="0"/>
              </a:rPr>
              <a:t>простой карандаш, линейка, ластик.</a:t>
            </a:r>
          </a:p>
          <a:p>
            <a:endParaRPr lang="ru-RU" dirty="0"/>
          </a:p>
        </p:txBody>
      </p:sp>
      <p:sp>
        <p:nvSpPr>
          <p:cNvPr id="3" name="Заголовок 2"/>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ru-RU" sz="4400" dirty="0" smtClean="0">
                <a:latin typeface="Times New Roman" pitchFamily="18" charset="0"/>
                <a:cs typeface="Times New Roman" pitchFamily="18" charset="0"/>
              </a:rPr>
              <a:t>Необходимый материал для выполнения пособия:</a:t>
            </a:r>
            <a:endParaRPr lang="ru-RU" dirty="0"/>
          </a:p>
        </p:txBody>
      </p:sp>
      <p:pic>
        <p:nvPicPr>
          <p:cNvPr id="4" name="Содержимое 3" descr="DSC_0428.jpg"/>
          <p:cNvPicPr>
            <a:picLocks noChangeAspect="1"/>
          </p:cNvPicPr>
          <p:nvPr/>
        </p:nvPicPr>
        <p:blipFill>
          <a:blip r:embed="rId2" cstate="print"/>
          <a:stretch>
            <a:fillRect/>
          </a:stretch>
        </p:blipFill>
        <p:spPr>
          <a:xfrm>
            <a:off x="4067944" y="1556791"/>
            <a:ext cx="4017747" cy="4032995"/>
          </a:xfrm>
          <a:prstGeom prst="rect">
            <a:avLst/>
          </a:prstGeom>
          <a:ln w="190500" cap="sq">
            <a:solidFill>
              <a:schemeClr val="tx2">
                <a:lumMod val="50000"/>
              </a:schemeClr>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462</TotalTime>
  <Words>978</Words>
  <Application>Microsoft Office PowerPoint</Application>
  <PresentationFormat>Экран (4:3)</PresentationFormat>
  <Paragraphs>103</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Открытая</vt:lpstr>
      <vt:lpstr>«Методическая разработка  тематической недели практических семинаров : «Совершенствование мастерства педагогов в оформлении наглядно- демонстрационного материала для  развития  элементарных математических представлений»</vt:lpstr>
      <vt:lpstr> ЦЕЛЬ: повысить уровень компетентности воспитателей в вопросах оформления наглядно-дидактического материала по фэмп у дошкольников во время летних каникул ЗАДАЧИ: </vt:lpstr>
      <vt:lpstr>Актуальность использования наглядно-демонстрационного материала для фмэп в ДОУ</vt:lpstr>
      <vt:lpstr>Программа тематической недели практических семинаров.</vt:lpstr>
      <vt:lpstr>Слайд 5</vt:lpstr>
      <vt:lpstr>День 1.Цвет и форма Одной из основных задач по фэмп у дошкольников среднего возраста  является знакомство малыша с цветами и геометрическими фигурами. С этой целью я предложила вниманию воспитателей уже знакомое, но усовершенствованное дидактическое пособие « Спрячь мышку»</vt:lpstr>
      <vt:lpstr>      «Прищепки обучалки» Прищепки очень универсальный материал, который в последнее время очень часто используется в дошкольном образовании для развития мелкой моторики рук и не только. Манипуляции с прищепками создают хороший эмоциональный фон ,повышают речевую активность и что актуально для нашей темы семинара сказывается на развитие умственных способностей.      </vt:lpstr>
      <vt:lpstr>2 день. Количественный счет</vt:lpstr>
      <vt:lpstr>Необходимый материал для выполнения пособия:</vt:lpstr>
      <vt:lpstr>3 день. Временные ориентиры. Мастер-класс.</vt:lpstr>
      <vt:lpstr>Цель  мастер-класса для педагогов:  повысить уровень компетентности воспитателей в вопросах оформления наглядно-дидактических пособий для формирования и развития временных представлений у дошкольников</vt:lpstr>
      <vt:lpstr>Слайд 12</vt:lpstr>
      <vt:lpstr>Слайд 13</vt:lpstr>
      <vt:lpstr>Модули для запоминания</vt:lpstr>
      <vt:lpstr>« Сезонные часы»</vt:lpstr>
      <vt:lpstr>4 день.Необходимый материал для практического семинара :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Семинар-практикум «Совершенствование мастерства педагогов в оформлении наглядно демонстрационного материала для  формирования элементарных математических представлений.</dc:title>
  <dc:creator>Татьянка</dc:creator>
  <cp:lastModifiedBy>Татьянка</cp:lastModifiedBy>
  <cp:revision>74</cp:revision>
  <dcterms:created xsi:type="dcterms:W3CDTF">2015-06-30T08:02:44Z</dcterms:created>
  <dcterms:modified xsi:type="dcterms:W3CDTF">2020-07-17T09:45:45Z</dcterms:modified>
</cp:coreProperties>
</file>