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7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9781-2B70-4AD0-965F-18A181975304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9C81-5AB3-4197-94F5-E1925E1A1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878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9781-2B70-4AD0-965F-18A181975304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9C81-5AB3-4197-94F5-E1925E1A1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987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9781-2B70-4AD0-965F-18A181975304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9C81-5AB3-4197-94F5-E1925E1A1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496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9781-2B70-4AD0-965F-18A181975304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9C81-5AB3-4197-94F5-E1925E1A1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469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9781-2B70-4AD0-965F-18A181975304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9C81-5AB3-4197-94F5-E1925E1A1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530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9781-2B70-4AD0-965F-18A181975304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9C81-5AB3-4197-94F5-E1925E1A1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503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9781-2B70-4AD0-965F-18A181975304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9C81-5AB3-4197-94F5-E1925E1A1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476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9781-2B70-4AD0-965F-18A181975304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9C81-5AB3-4197-94F5-E1925E1A1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872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9781-2B70-4AD0-965F-18A181975304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9C81-5AB3-4197-94F5-E1925E1A1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807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9781-2B70-4AD0-965F-18A181975304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9C81-5AB3-4197-94F5-E1925E1A1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507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9781-2B70-4AD0-965F-18A181975304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9C81-5AB3-4197-94F5-E1925E1A1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055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09781-2B70-4AD0-965F-18A181975304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D9C81-5AB3-4197-94F5-E1925E1A1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69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3.xml"/><Relationship Id="rId7" Type="http://schemas.openxmlformats.org/officeDocument/2006/relationships/slide" Target="slide10.xml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Relationship Id="rId6" Type="http://schemas.openxmlformats.org/officeDocument/2006/relationships/slide" Target="slide7.xml"/><Relationship Id="rId5" Type="http://schemas.openxmlformats.org/officeDocument/2006/relationships/slide" Target="slide2.xml"/><Relationship Id="rId10" Type="http://schemas.openxmlformats.org/officeDocument/2006/relationships/image" Target="../media/image1.gif"/><Relationship Id="rId4" Type="http://schemas.openxmlformats.org/officeDocument/2006/relationships/slide" Target="slide4.xml"/><Relationship Id="rId9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1703" y="2142308"/>
            <a:ext cx="6374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/>
              <a:t>«Весёлая грамматика».</a:t>
            </a:r>
            <a:endParaRPr lang="ru-RU" sz="44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862149" y="1254034"/>
            <a:ext cx="58129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/>
              <a:t>Интерактивная игра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62149" y="3944983"/>
            <a:ext cx="42715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</a:t>
            </a:r>
          </a:p>
          <a:p>
            <a:r>
              <a:rPr lang="ru-RU" dirty="0"/>
              <a:t>у</a:t>
            </a:r>
            <a:r>
              <a:rPr lang="ru-RU" dirty="0" smtClean="0"/>
              <a:t>читель начальных классов</a:t>
            </a:r>
          </a:p>
          <a:p>
            <a:r>
              <a:rPr lang="ru-RU" dirty="0"/>
              <a:t>М</a:t>
            </a:r>
            <a:r>
              <a:rPr lang="ru-RU" dirty="0" smtClean="0"/>
              <a:t>АОУ « Гимназия «Исток»</a:t>
            </a:r>
          </a:p>
          <a:p>
            <a:r>
              <a:rPr lang="ru-RU" dirty="0" smtClean="0"/>
              <a:t>Г. Великий Новгород</a:t>
            </a:r>
          </a:p>
          <a:p>
            <a:r>
              <a:rPr lang="ru-RU" dirty="0" err="1" smtClean="0"/>
              <a:t>Сарина</a:t>
            </a:r>
            <a:r>
              <a:rPr lang="ru-RU" smtClean="0"/>
              <a:t> Наталья </a:t>
            </a:r>
            <a:r>
              <a:rPr lang="ru-RU" dirty="0" smtClean="0"/>
              <a:t>Анатольевна</a:t>
            </a:r>
            <a:endParaRPr lang="ru-RU" dirty="0"/>
          </a:p>
        </p:txBody>
      </p:sp>
      <p:pic>
        <p:nvPicPr>
          <p:cNvPr id="5" name="Рисунок 4" descr="http://chervovo.ucoz.ru/_si/0/87063189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797" y="3944983"/>
            <a:ext cx="2934335" cy="2562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6785510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Box 2"/>
          <p:cNvSpPr txBox="1">
            <a:spLocks noChangeArrowheads="1"/>
          </p:cNvSpPr>
          <p:nvPr/>
        </p:nvSpPr>
        <p:spPr bwMode="auto">
          <a:xfrm>
            <a:off x="2272937" y="260351"/>
            <a:ext cx="54264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 smtClean="0">
                <a:solidFill>
                  <a:srgbClr val="6325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Однокоренные слова.</a:t>
            </a:r>
            <a:endParaRPr lang="ru-RU" altLang="ru-RU" sz="4000" b="1" dirty="0">
              <a:solidFill>
                <a:srgbClr val="63252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6" name="TextBox 1"/>
          <p:cNvSpPr txBox="1">
            <a:spLocks noChangeArrowheads="1"/>
          </p:cNvSpPr>
          <p:nvPr/>
        </p:nvSpPr>
        <p:spPr bwMode="auto">
          <a:xfrm>
            <a:off x="1928813" y="875578"/>
            <a:ext cx="59628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«лишнее» слово.</a:t>
            </a:r>
            <a:endParaRPr lang="ru-RU" altLang="ru-RU" sz="4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19350" y="2133601"/>
            <a:ext cx="5371963" cy="461665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.Бег, пробежка, обед, бегун, бегать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19350" y="2940051"/>
            <a:ext cx="5371964" cy="461665"/>
          </a:xfrm>
          <a:prstGeom prst="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2.Водитель, водица, водный, водопад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19350" y="3800476"/>
            <a:ext cx="5371963" cy="461963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3.Старый, старик, стареть, старт.</a:t>
            </a:r>
          </a:p>
        </p:txBody>
      </p:sp>
      <p:sp>
        <p:nvSpPr>
          <p:cNvPr id="10" name="Лента лицом вниз 9"/>
          <p:cNvSpPr/>
          <p:nvPr/>
        </p:nvSpPr>
        <p:spPr>
          <a:xfrm>
            <a:off x="6589714" y="5799139"/>
            <a:ext cx="3876675" cy="612775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проверка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7070726" y="1927226"/>
            <a:ext cx="2913063" cy="3508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accent1"/>
                </a:solidFill>
              </a:rPr>
              <a:t>Обед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chemeClr val="accent1"/>
                </a:solidFill>
              </a:rPr>
              <a:t>Водитель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chemeClr val="accent1"/>
                </a:solidFill>
              </a:rPr>
              <a:t>Старт</a:t>
            </a: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1906588" y="6070600"/>
            <a:ext cx="685800" cy="547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2" name="Рисунок 11" descr="http://chervovo.ucoz.ru/_si/0/87063189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3302" y="4972844"/>
            <a:ext cx="2345708" cy="16525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2833849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002825" y="262147"/>
            <a:ext cx="40679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 smtClean="0">
                <a:solidFill>
                  <a:srgbClr val="6325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Предложение.</a:t>
            </a:r>
            <a:endParaRPr lang="ru-RU" altLang="ru-RU" sz="4000" b="1" dirty="0">
              <a:solidFill>
                <a:srgbClr val="63252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80" name="TextBox 1"/>
          <p:cNvSpPr txBox="1">
            <a:spLocks noChangeArrowheads="1"/>
          </p:cNvSpPr>
          <p:nvPr/>
        </p:nvSpPr>
        <p:spPr bwMode="auto">
          <a:xfrm>
            <a:off x="489226" y="927101"/>
            <a:ext cx="107344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предложение с однородными членами.</a:t>
            </a:r>
            <a:endParaRPr lang="ru-RU" altLang="ru-RU" sz="4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9706" y="1998525"/>
            <a:ext cx="6691313" cy="461665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1.Осенью на юг улетают утки, гуси, журавли.</a:t>
            </a:r>
            <a:endParaRPr lang="ru-RU" sz="24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9706" y="2940051"/>
            <a:ext cx="6501607" cy="461963"/>
          </a:xfrm>
          <a:prstGeom prst="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В небо полетели большие красные 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шары.</a:t>
            </a:r>
            <a:endParaRPr lang="ru-RU" sz="24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7383" y="3800476"/>
            <a:ext cx="6403930" cy="830997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Наступили прохладные сумерки, 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небе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показалась 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луна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774826" y="6151564"/>
            <a:ext cx="900113" cy="5222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0" name="Лента лицом вниз 9"/>
          <p:cNvSpPr/>
          <p:nvPr/>
        </p:nvSpPr>
        <p:spPr>
          <a:xfrm>
            <a:off x="6589714" y="5799139"/>
            <a:ext cx="3876675" cy="612775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проверка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7070726" y="1927226"/>
            <a:ext cx="2913063" cy="3508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Осенью </a:t>
            </a:r>
            <a:r>
              <a:rPr lang="ru-RU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юг улетают утки, гуси, журавли.</a:t>
            </a:r>
          </a:p>
          <a:p>
            <a:pPr algn="ctr">
              <a:defRPr/>
            </a:pPr>
            <a:endParaRPr lang="ru-RU" sz="3200" b="1" dirty="0">
              <a:solidFill>
                <a:schemeClr val="accent1"/>
              </a:solidFill>
            </a:endParaRPr>
          </a:p>
        </p:txBody>
      </p:sp>
      <p:pic>
        <p:nvPicPr>
          <p:cNvPr id="11" name="Рисунок 10" descr="http://chervovo.ucoz.ru/_si/0/87063189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722" y="5384800"/>
            <a:ext cx="2076767" cy="12890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3729176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1536700" y="280294"/>
            <a:ext cx="58967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 smtClean="0">
                <a:solidFill>
                  <a:srgbClr val="6325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Предлоги и приставки.</a:t>
            </a:r>
            <a:endParaRPr lang="ru-RU" altLang="ru-RU" sz="4000" b="1" dirty="0">
              <a:solidFill>
                <a:srgbClr val="63252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4" name="TextBox 1"/>
          <p:cNvSpPr txBox="1">
            <a:spLocks noChangeArrowheads="1"/>
          </p:cNvSpPr>
          <p:nvPr/>
        </p:nvSpPr>
        <p:spPr bwMode="auto">
          <a:xfrm>
            <a:off x="1293223" y="872392"/>
            <a:ext cx="645042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слова с приставкой.</a:t>
            </a:r>
            <a:endParaRPr lang="ru-RU" altLang="ru-RU" sz="4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3223" y="2133601"/>
            <a:ext cx="5398090" cy="460375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.(на)столе, (на)деть, (на)голове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3223" y="2956664"/>
            <a:ext cx="5398090" cy="461665"/>
          </a:xfrm>
          <a:prstGeom prst="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(по)бежал, (по)дороге, (по)совести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93223" y="3800476"/>
            <a:ext cx="5398090" cy="461963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3.(в)комнате, (в)лететь,(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в)лесу</a:t>
            </a:r>
            <a:endParaRPr lang="ru-RU" sz="24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Лента лицом вниз 9"/>
          <p:cNvSpPr/>
          <p:nvPr/>
        </p:nvSpPr>
        <p:spPr>
          <a:xfrm>
            <a:off x="6589714" y="5799139"/>
            <a:ext cx="3876675" cy="612775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проверка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7070726" y="1927226"/>
            <a:ext cx="2913063" cy="3508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accent1"/>
                </a:solidFill>
              </a:rPr>
              <a:t>Надеть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chemeClr val="accent1"/>
                </a:solidFill>
              </a:rPr>
              <a:t>Побежал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chemeClr val="accent1"/>
                </a:solidFill>
              </a:rPr>
              <a:t>Влететь</a:t>
            </a:r>
          </a:p>
        </p:txBody>
      </p:sp>
      <p:sp>
        <p:nvSpPr>
          <p:cNvPr id="12" name="Управляющая кнопка: домой 11">
            <a:hlinkClick r:id="rId2" action="ppaction://hlinksldjump" highlightClick="1"/>
          </p:cNvPr>
          <p:cNvSpPr/>
          <p:nvPr/>
        </p:nvSpPr>
        <p:spPr>
          <a:xfrm>
            <a:off x="1906588" y="6070600"/>
            <a:ext cx="685800" cy="547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" name="Рисунок 10" descr="http://chervovo.ucoz.ru/_si/0/87063189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832" y="4815416"/>
            <a:ext cx="2668438" cy="16525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4350010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688756" y="119774"/>
            <a:ext cx="892968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 smtClean="0">
                <a:solidFill>
                  <a:srgbClr val="6325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Непроизносимая согласная в корне .</a:t>
            </a:r>
            <a:endParaRPr lang="ru-RU" altLang="ru-RU" sz="4000" b="1" dirty="0">
              <a:solidFill>
                <a:srgbClr val="63252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628" name="TextBox 1"/>
          <p:cNvSpPr txBox="1">
            <a:spLocks noChangeArrowheads="1"/>
          </p:cNvSpPr>
          <p:nvPr/>
        </p:nvSpPr>
        <p:spPr bwMode="auto">
          <a:xfrm>
            <a:off x="745725" y="872179"/>
            <a:ext cx="874848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слово, написанное с ошибкой.</a:t>
            </a:r>
            <a:endParaRPr lang="ru-RU" altLang="ru-RU" sz="4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3589" y="2133601"/>
            <a:ext cx="5737724" cy="460375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Ужасный, </a:t>
            </a:r>
            <a:r>
              <a:rPr lang="ru-RU" sz="2400" b="1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извесный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прекрасный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53589" y="2957514"/>
            <a:ext cx="5737724" cy="461963"/>
          </a:xfrm>
          <a:prstGeom prst="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2.Прелестный, устный, </a:t>
            </a:r>
            <a:r>
              <a:rPr lang="ru-RU" sz="2400" b="1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опастный</a:t>
            </a: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3589" y="3800476"/>
            <a:ext cx="5737724" cy="461963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3.Напрасный, местный, </a:t>
            </a:r>
            <a:r>
              <a:rPr lang="ru-RU" sz="2400" b="1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чудестный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774826" y="6151564"/>
            <a:ext cx="900113" cy="5222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0" name="Лента лицом вниз 9"/>
          <p:cNvSpPr/>
          <p:nvPr/>
        </p:nvSpPr>
        <p:spPr>
          <a:xfrm>
            <a:off x="6589714" y="5799139"/>
            <a:ext cx="3876675" cy="612775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проверка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7070726" y="1927226"/>
            <a:ext cx="2913063" cy="3508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accent1"/>
                </a:solidFill>
              </a:rPr>
              <a:t>Известный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chemeClr val="accent1"/>
                </a:solidFill>
              </a:rPr>
              <a:t>Опасный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chemeClr val="accent1"/>
                </a:solidFill>
              </a:rPr>
              <a:t>Чудесный</a:t>
            </a:r>
          </a:p>
        </p:txBody>
      </p:sp>
      <p:pic>
        <p:nvPicPr>
          <p:cNvPr id="11" name="Рисунок 10" descr="http://chervovo.ucoz.ru/_si/0/87063189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451" y="4519486"/>
            <a:ext cx="2560861" cy="19827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5481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Box 2"/>
          <p:cNvSpPr txBox="1">
            <a:spLocks noChangeArrowheads="1"/>
          </p:cNvSpPr>
          <p:nvPr/>
        </p:nvSpPr>
        <p:spPr bwMode="auto">
          <a:xfrm>
            <a:off x="1227910" y="260351"/>
            <a:ext cx="770708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 smtClean="0">
                <a:solidFill>
                  <a:srgbClr val="6325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грамматическую основу. </a:t>
            </a:r>
            <a:endParaRPr lang="ru-RU" altLang="ru-RU" sz="4000" b="1" dirty="0">
              <a:solidFill>
                <a:srgbClr val="63252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652" name="TextBox 1"/>
          <p:cNvSpPr txBox="1">
            <a:spLocks noChangeArrowheads="1"/>
          </p:cNvSpPr>
          <p:nvPr/>
        </p:nvSpPr>
        <p:spPr bwMode="auto">
          <a:xfrm>
            <a:off x="267517" y="898526"/>
            <a:ext cx="90122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синему небу плывут белые облака.</a:t>
            </a:r>
            <a:endParaRPr lang="ru-RU" altLang="ru-RU" sz="4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6113" y="2133601"/>
            <a:ext cx="4775200" cy="460375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синему небу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813" y="2940051"/>
            <a:ext cx="4762500" cy="461963"/>
          </a:xfrm>
          <a:prstGeom prst="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Плывут облака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16113" y="3800476"/>
            <a:ext cx="4775200" cy="461963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3.Плывут по небу</a:t>
            </a:r>
          </a:p>
        </p:txBody>
      </p:sp>
      <p:sp>
        <p:nvSpPr>
          <p:cNvPr id="10" name="Лента лицом вниз 9"/>
          <p:cNvSpPr/>
          <p:nvPr/>
        </p:nvSpPr>
        <p:spPr>
          <a:xfrm>
            <a:off x="6589714" y="5799139"/>
            <a:ext cx="3876675" cy="612775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проверка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7070726" y="1927226"/>
            <a:ext cx="2913063" cy="3508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accent1"/>
                </a:solidFill>
              </a:rPr>
              <a:t>Плывут облака</a:t>
            </a:r>
            <a:endParaRPr lang="ru-RU" sz="3200" b="1" dirty="0">
              <a:solidFill>
                <a:schemeClr val="accent1"/>
              </a:solidFill>
            </a:endParaRPr>
          </a:p>
        </p:txBody>
      </p:sp>
      <p:sp>
        <p:nvSpPr>
          <p:cNvPr id="12" name="Управляющая кнопка: домой 11">
            <a:hlinkClick r:id="rId2" action="ppaction://hlinksldjump" highlightClick="1"/>
          </p:cNvPr>
          <p:cNvSpPr/>
          <p:nvPr/>
        </p:nvSpPr>
        <p:spPr>
          <a:xfrm>
            <a:off x="1906588" y="6070600"/>
            <a:ext cx="685800" cy="547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" name="Рисунок 10" descr="http://chervovo.ucoz.ru/_si/0/87063189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2760" y="4972844"/>
            <a:ext cx="2238132" cy="16525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1769639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Box 2"/>
          <p:cNvSpPr txBox="1">
            <a:spLocks noChangeArrowheads="1"/>
          </p:cNvSpPr>
          <p:nvPr/>
        </p:nvSpPr>
        <p:spPr bwMode="auto">
          <a:xfrm>
            <a:off x="1129553" y="260351"/>
            <a:ext cx="65698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 smtClean="0">
                <a:solidFill>
                  <a:srgbClr val="6325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словосочетания</a:t>
            </a:r>
            <a:endParaRPr lang="ru-RU" altLang="ru-RU" sz="4000" b="1" dirty="0">
              <a:solidFill>
                <a:srgbClr val="63252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676" name="TextBox 1"/>
          <p:cNvSpPr txBox="1">
            <a:spLocks noChangeArrowheads="1"/>
          </p:cNvSpPr>
          <p:nvPr/>
        </p:nvSpPr>
        <p:spPr bwMode="auto">
          <a:xfrm>
            <a:off x="764406" y="843033"/>
            <a:ext cx="900964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густом лесу живут дикие животные.</a:t>
            </a:r>
            <a:endParaRPr lang="ru-RU" altLang="ru-RU" sz="4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6113" y="2133601"/>
            <a:ext cx="4775200" cy="460375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Живут животные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813" y="2900362"/>
            <a:ext cx="4762500" cy="461963"/>
          </a:xfrm>
          <a:prstGeom prst="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Живут в густом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16113" y="3800476"/>
            <a:ext cx="4775200" cy="461963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3.Животные дикие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774826" y="6151564"/>
            <a:ext cx="900113" cy="5222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0" name="Лента лицом вниз 9"/>
          <p:cNvSpPr/>
          <p:nvPr/>
        </p:nvSpPr>
        <p:spPr>
          <a:xfrm>
            <a:off x="6589714" y="5799139"/>
            <a:ext cx="3876675" cy="612775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проверка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7070726" y="1927226"/>
            <a:ext cx="2913063" cy="3508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Животные 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дикие</a:t>
            </a:r>
            <a:endParaRPr lang="ru-RU" sz="3200" b="1" dirty="0">
              <a:solidFill>
                <a:schemeClr val="accent1"/>
              </a:solidFill>
            </a:endParaRPr>
          </a:p>
        </p:txBody>
      </p:sp>
      <p:pic>
        <p:nvPicPr>
          <p:cNvPr id="11" name="Рисунок 10" descr="http://chervovo.ucoz.ru/_si/0/87063189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025" y="4700590"/>
            <a:ext cx="2372602" cy="18398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6296632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Box 2"/>
          <p:cNvSpPr txBox="1">
            <a:spLocks noChangeArrowheads="1"/>
          </p:cNvSpPr>
          <p:nvPr/>
        </p:nvSpPr>
        <p:spPr bwMode="auto">
          <a:xfrm>
            <a:off x="4518025" y="260351"/>
            <a:ext cx="3181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 smtClean="0">
                <a:solidFill>
                  <a:srgbClr val="6325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Синонимы</a:t>
            </a:r>
            <a:endParaRPr lang="ru-RU" altLang="ru-RU" sz="4000" b="1" dirty="0">
              <a:solidFill>
                <a:srgbClr val="63252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700" name="TextBox 1"/>
          <p:cNvSpPr txBox="1">
            <a:spLocks noChangeArrowheads="1"/>
          </p:cNvSpPr>
          <p:nvPr/>
        </p:nvSpPr>
        <p:spPr bwMode="auto">
          <a:xfrm>
            <a:off x="2453208" y="947739"/>
            <a:ext cx="78253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синоним к слову </a:t>
            </a:r>
            <a:r>
              <a:rPr lang="ru-RU" alt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думать</a:t>
            </a:r>
            <a:endParaRPr lang="ru-RU" altLang="ru-RU" sz="4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6113" y="2133601"/>
            <a:ext cx="4775200" cy="460375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 говорить</a:t>
            </a:r>
            <a:endParaRPr lang="ru-RU" sz="24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813" y="2940051"/>
            <a:ext cx="4762500" cy="461963"/>
          </a:xfrm>
          <a:prstGeom prst="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рассказывать </a:t>
            </a:r>
            <a:endParaRPr lang="ru-RU" sz="24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16113" y="3800476"/>
            <a:ext cx="4775200" cy="461963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3.мыслить</a:t>
            </a:r>
            <a:endParaRPr lang="ru-RU" sz="24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Лента лицом вниз 9"/>
          <p:cNvSpPr/>
          <p:nvPr/>
        </p:nvSpPr>
        <p:spPr>
          <a:xfrm>
            <a:off x="6589714" y="5799139"/>
            <a:ext cx="3876675" cy="612775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проверка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7070726" y="1927226"/>
            <a:ext cx="2913063" cy="3508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accent1"/>
                </a:solidFill>
              </a:rPr>
              <a:t>мыслить</a:t>
            </a:r>
            <a:endParaRPr lang="ru-RU" sz="3200" b="1" dirty="0">
              <a:solidFill>
                <a:schemeClr val="accent1"/>
              </a:solidFill>
            </a:endParaRP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1906588" y="6070600"/>
            <a:ext cx="685800" cy="547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928813" y="4608514"/>
            <a:ext cx="4775200" cy="461963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4. переживать</a:t>
            </a:r>
            <a:endParaRPr lang="ru-RU" sz="24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http://chervovo.ucoz.ru/_si/0/87063189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9039" y="2741427"/>
            <a:ext cx="1654956" cy="18828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3165652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2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C00000"/>
                </a:solidFill>
              </a:rPr>
              <a:t>Тема</a:t>
            </a:r>
          </a:p>
        </p:txBody>
      </p:sp>
      <p:sp>
        <p:nvSpPr>
          <p:cNvPr id="8" name="Управляющая кнопка: настраиваемая 7">
            <a:hlinkClick r:id="rId2" action="ppaction://hlinksldjump" highlightClick="1"/>
          </p:cNvPr>
          <p:cNvSpPr/>
          <p:nvPr/>
        </p:nvSpPr>
        <p:spPr>
          <a:xfrm>
            <a:off x="7234834" y="1683940"/>
            <a:ext cx="1042416" cy="1042416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</a:rPr>
              <a:t>40</a:t>
            </a:r>
          </a:p>
        </p:txBody>
      </p:sp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3782484" y="1677192"/>
            <a:ext cx="1042416" cy="1042416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/>
              <a:t>10</a:t>
            </a:r>
          </a:p>
        </p:txBody>
      </p:sp>
      <p:sp>
        <p:nvSpPr>
          <p:cNvPr id="6" name="Управляющая кнопка: настраиваемая 5">
            <a:hlinkClick r:id="rId4" action="ppaction://hlinksldjump" highlightClick="1"/>
          </p:cNvPr>
          <p:cNvSpPr/>
          <p:nvPr/>
        </p:nvSpPr>
        <p:spPr>
          <a:xfrm>
            <a:off x="4933267" y="1683940"/>
            <a:ext cx="1042416" cy="1042416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</a:rPr>
              <a:t>20</a:t>
            </a:r>
          </a:p>
        </p:txBody>
      </p:sp>
      <p:sp>
        <p:nvSpPr>
          <p:cNvPr id="7" name="Управляющая кнопка: настраиваемая 6">
            <a:hlinkClick r:id="rId5" action="ppaction://hlinksldjump" highlightClick="1"/>
          </p:cNvPr>
          <p:cNvSpPr/>
          <p:nvPr/>
        </p:nvSpPr>
        <p:spPr>
          <a:xfrm>
            <a:off x="6084050" y="1677192"/>
            <a:ext cx="1042416" cy="1042416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</a:rPr>
              <a:t>30</a:t>
            </a:r>
          </a:p>
        </p:txBody>
      </p:sp>
      <p:sp>
        <p:nvSpPr>
          <p:cNvPr id="9" name="Управляющая кнопка: настраиваемая 8">
            <a:hlinkClick r:id="" action="ppaction://noaction" highlightClick="1"/>
          </p:cNvPr>
          <p:cNvSpPr/>
          <p:nvPr/>
        </p:nvSpPr>
        <p:spPr>
          <a:xfrm>
            <a:off x="267850" y="1690688"/>
            <a:ext cx="3384376" cy="1042416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</a:rPr>
              <a:t>Задание 1</a:t>
            </a:r>
          </a:p>
        </p:txBody>
      </p:sp>
      <p:sp>
        <p:nvSpPr>
          <p:cNvPr id="15" name="Управляющая кнопка: настраиваемая 14">
            <a:hlinkClick r:id="rId6" action="ppaction://hlinksldjump" highlightClick="1"/>
          </p:cNvPr>
          <p:cNvSpPr/>
          <p:nvPr/>
        </p:nvSpPr>
        <p:spPr>
          <a:xfrm>
            <a:off x="4137710" y="3207916"/>
            <a:ext cx="4139540" cy="1042416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prstClr val="white"/>
                </a:solidFill>
              </a:rPr>
              <a:t>ПО 10 БАЛЛОВ </a:t>
            </a:r>
          </a:p>
          <a:p>
            <a:pPr algn="ctr">
              <a:defRPr/>
            </a:pPr>
            <a:r>
              <a:rPr lang="ru-RU" sz="2400" b="1" dirty="0">
                <a:solidFill>
                  <a:prstClr val="white"/>
                </a:solidFill>
              </a:rPr>
              <a:t>ЗА ПРАВИЛЬНЫЙ ОТВЕТ</a:t>
            </a:r>
          </a:p>
        </p:txBody>
      </p:sp>
      <p:sp>
        <p:nvSpPr>
          <p:cNvPr id="18" name="Управляющая кнопка: настраиваемая 17">
            <a:hlinkClick r:id="" action="ppaction://noaction" highlightClick="1"/>
          </p:cNvPr>
          <p:cNvSpPr/>
          <p:nvPr/>
        </p:nvSpPr>
        <p:spPr>
          <a:xfrm>
            <a:off x="267850" y="3207916"/>
            <a:ext cx="3384376" cy="1042416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</a:rPr>
              <a:t>Пословицы</a:t>
            </a:r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7234834" y="4511136"/>
            <a:ext cx="1042416" cy="1042416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</a:rPr>
              <a:t>40</a:t>
            </a:r>
          </a:p>
        </p:txBody>
      </p:sp>
      <p:sp>
        <p:nvSpPr>
          <p:cNvPr id="22" name="Управляющая кнопка: настраиваемая 21">
            <a:hlinkClick r:id="rId7" action="ppaction://hlinksldjump" highlightClick="1"/>
          </p:cNvPr>
          <p:cNvSpPr/>
          <p:nvPr/>
        </p:nvSpPr>
        <p:spPr>
          <a:xfrm>
            <a:off x="3851421" y="4511136"/>
            <a:ext cx="1042416" cy="1042416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</a:rPr>
              <a:t>10</a:t>
            </a:r>
          </a:p>
        </p:txBody>
      </p:sp>
      <p:sp>
        <p:nvSpPr>
          <p:cNvPr id="23" name="Управляющая кнопка: настраиваемая 22">
            <a:hlinkClick r:id="rId8" action="ppaction://hlinksldjump" highlightClick="1"/>
          </p:cNvPr>
          <p:cNvSpPr/>
          <p:nvPr/>
        </p:nvSpPr>
        <p:spPr>
          <a:xfrm>
            <a:off x="4933267" y="4511136"/>
            <a:ext cx="1042416" cy="1042416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</a:rPr>
              <a:t>20</a:t>
            </a:r>
          </a:p>
        </p:txBody>
      </p:sp>
      <p:sp>
        <p:nvSpPr>
          <p:cNvPr id="24" name="Управляющая кнопка: настраиваемая 23">
            <a:hlinkClick r:id="rId9" action="ppaction://hlinksldjump" highlightClick="1"/>
          </p:cNvPr>
          <p:cNvSpPr/>
          <p:nvPr/>
        </p:nvSpPr>
        <p:spPr>
          <a:xfrm>
            <a:off x="6096000" y="4511136"/>
            <a:ext cx="1042416" cy="1042416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</a:rPr>
              <a:t>30</a:t>
            </a:r>
          </a:p>
        </p:txBody>
      </p:sp>
      <p:sp>
        <p:nvSpPr>
          <p:cNvPr id="25" name="Управляющая кнопка: настраиваемая 24">
            <a:hlinkClick r:id="" action="ppaction://noaction" highlightClick="1"/>
          </p:cNvPr>
          <p:cNvSpPr/>
          <p:nvPr/>
        </p:nvSpPr>
        <p:spPr>
          <a:xfrm>
            <a:off x="267850" y="4511136"/>
            <a:ext cx="3384376" cy="1042416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</a:rPr>
              <a:t>Вопросы </a:t>
            </a:r>
          </a:p>
          <a:p>
            <a:pPr algn="ctr">
              <a:defRPr/>
            </a:pPr>
            <a:r>
              <a:rPr lang="ru-RU" sz="2000" b="1" dirty="0">
                <a:solidFill>
                  <a:prstClr val="white"/>
                </a:solidFill>
              </a:rPr>
              <a:t>(по 2 вопроса)</a:t>
            </a:r>
          </a:p>
        </p:txBody>
      </p:sp>
      <p:pic>
        <p:nvPicPr>
          <p:cNvPr id="16" name="Рисунок 15" descr="http://chervovo.ucoz.ru/_si/0/87063189.gif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7665" y="4250332"/>
            <a:ext cx="2934335" cy="2562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946655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3" action="ppaction://hlinksldjump" highlightClick="1"/>
          </p:cNvPr>
          <p:cNvSpPr/>
          <p:nvPr/>
        </p:nvSpPr>
        <p:spPr>
          <a:xfrm>
            <a:off x="9696450" y="5949951"/>
            <a:ext cx="889000" cy="8286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Лента лицом вниз 10"/>
          <p:cNvSpPr/>
          <p:nvPr/>
        </p:nvSpPr>
        <p:spPr>
          <a:xfrm>
            <a:off x="1973264" y="2949575"/>
            <a:ext cx="3876675" cy="612775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проверка</a:t>
            </a:r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1655764" y="6353176"/>
            <a:ext cx="720725" cy="3603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" name="Сердце 2"/>
          <p:cNvSpPr/>
          <p:nvPr/>
        </p:nvSpPr>
        <p:spPr>
          <a:xfrm>
            <a:off x="8891589" y="101601"/>
            <a:ext cx="1609725" cy="1235075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ВРЕМЯ</a:t>
            </a:r>
          </a:p>
        </p:txBody>
      </p:sp>
      <p:sp>
        <p:nvSpPr>
          <p:cNvPr id="16" name="Сердце 15"/>
          <p:cNvSpPr/>
          <p:nvPr/>
        </p:nvSpPr>
        <p:spPr>
          <a:xfrm>
            <a:off x="9240839" y="454026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10</a:t>
            </a:r>
          </a:p>
        </p:txBody>
      </p:sp>
      <p:sp>
        <p:nvSpPr>
          <p:cNvPr id="23" name="Сердце 22"/>
          <p:cNvSpPr/>
          <p:nvPr/>
        </p:nvSpPr>
        <p:spPr>
          <a:xfrm>
            <a:off x="9240839" y="438151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9</a:t>
            </a:r>
          </a:p>
        </p:txBody>
      </p:sp>
      <p:sp>
        <p:nvSpPr>
          <p:cNvPr id="14" name="Сердце 13"/>
          <p:cNvSpPr/>
          <p:nvPr/>
        </p:nvSpPr>
        <p:spPr>
          <a:xfrm>
            <a:off x="9224963" y="457201"/>
            <a:ext cx="1033462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8</a:t>
            </a:r>
          </a:p>
        </p:txBody>
      </p:sp>
      <p:sp>
        <p:nvSpPr>
          <p:cNvPr id="17" name="Сердце 16"/>
          <p:cNvSpPr/>
          <p:nvPr/>
        </p:nvSpPr>
        <p:spPr>
          <a:xfrm>
            <a:off x="9232901" y="450851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7</a:t>
            </a:r>
          </a:p>
        </p:txBody>
      </p:sp>
      <p:sp>
        <p:nvSpPr>
          <p:cNvPr id="15" name="Сердце 14"/>
          <p:cNvSpPr/>
          <p:nvPr/>
        </p:nvSpPr>
        <p:spPr>
          <a:xfrm>
            <a:off x="9263064" y="447676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19" name="Сердце 18"/>
          <p:cNvSpPr/>
          <p:nvPr/>
        </p:nvSpPr>
        <p:spPr>
          <a:xfrm>
            <a:off x="9212263" y="444501"/>
            <a:ext cx="1033462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12" name="Сердце 11"/>
          <p:cNvSpPr/>
          <p:nvPr/>
        </p:nvSpPr>
        <p:spPr>
          <a:xfrm>
            <a:off x="9240839" y="441326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20" name="Сердце 19"/>
          <p:cNvSpPr/>
          <p:nvPr/>
        </p:nvSpPr>
        <p:spPr>
          <a:xfrm>
            <a:off x="9247189" y="441326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21" name="Сердце 20"/>
          <p:cNvSpPr/>
          <p:nvPr/>
        </p:nvSpPr>
        <p:spPr>
          <a:xfrm>
            <a:off x="9240839" y="458788"/>
            <a:ext cx="1031875" cy="525462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22" name="Сердце 21"/>
          <p:cNvSpPr/>
          <p:nvPr/>
        </p:nvSpPr>
        <p:spPr>
          <a:xfrm>
            <a:off x="9194801" y="431801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0817" y="431801"/>
            <a:ext cx="7169426" cy="2108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tx1"/>
                </a:solidFill>
              </a:rPr>
              <a:t>Правописание каких безударных букв не надо проверять: а, о, у, и, е, </a:t>
            </a:r>
            <a:r>
              <a:rPr lang="ru-RU" sz="4400" b="1" dirty="0" smtClean="0">
                <a:solidFill>
                  <a:schemeClr val="tx1"/>
                </a:solidFill>
              </a:rPr>
              <a:t>я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405275" y="3708603"/>
            <a:ext cx="5327650" cy="2108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 smtClean="0">
                <a:solidFill>
                  <a:schemeClr val="accent1"/>
                </a:solidFill>
              </a:rPr>
              <a:t>у</a:t>
            </a:r>
            <a:endParaRPr lang="ru-RU" sz="4400" b="1" dirty="0">
              <a:solidFill>
                <a:schemeClr val="accent1"/>
              </a:solidFill>
            </a:endParaRPr>
          </a:p>
        </p:txBody>
      </p:sp>
      <p:pic>
        <p:nvPicPr>
          <p:cNvPr id="24" name="Рисунок 23" descr="http://chervovo.ucoz.ru/_si/0/87063189.g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4146" y="2281237"/>
            <a:ext cx="2934335" cy="2562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2923219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repeatCount="2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2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3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4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5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6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7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8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  <p:bldP spid="3" grpId="1" animBg="1"/>
      <p:bldP spid="16" grpId="0" animBg="1"/>
      <p:bldP spid="23" grpId="0" animBg="1"/>
      <p:bldP spid="14" grpId="0" animBg="1"/>
      <p:bldP spid="17" grpId="0" animBg="1"/>
      <p:bldP spid="15" grpId="0" animBg="1"/>
      <p:bldP spid="19" grpId="0" animBg="1"/>
      <p:bldP spid="12" grpId="0" animBg="1"/>
      <p:bldP spid="20" grpId="0" animBg="1"/>
      <p:bldP spid="21" grpId="0" animBg="1"/>
      <p:bldP spid="22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3" action="ppaction://hlinksldjump" highlightClick="1"/>
          </p:cNvPr>
          <p:cNvSpPr/>
          <p:nvPr/>
        </p:nvSpPr>
        <p:spPr>
          <a:xfrm>
            <a:off x="9696450" y="5949951"/>
            <a:ext cx="889000" cy="8286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Лента лицом вниз 10"/>
          <p:cNvSpPr/>
          <p:nvPr/>
        </p:nvSpPr>
        <p:spPr>
          <a:xfrm>
            <a:off x="2016126" y="2705100"/>
            <a:ext cx="3876675" cy="612775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проверка</a:t>
            </a:r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1655764" y="6353176"/>
            <a:ext cx="720725" cy="3603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" name="Сердце 2"/>
          <p:cNvSpPr/>
          <p:nvPr/>
        </p:nvSpPr>
        <p:spPr>
          <a:xfrm>
            <a:off x="8891589" y="101601"/>
            <a:ext cx="1609725" cy="1235075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ВРЕМЯ</a:t>
            </a:r>
          </a:p>
        </p:txBody>
      </p:sp>
      <p:sp>
        <p:nvSpPr>
          <p:cNvPr id="16" name="Сердце 15"/>
          <p:cNvSpPr/>
          <p:nvPr/>
        </p:nvSpPr>
        <p:spPr>
          <a:xfrm>
            <a:off x="9240839" y="454026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10</a:t>
            </a:r>
          </a:p>
        </p:txBody>
      </p:sp>
      <p:sp>
        <p:nvSpPr>
          <p:cNvPr id="23" name="Сердце 22"/>
          <p:cNvSpPr/>
          <p:nvPr/>
        </p:nvSpPr>
        <p:spPr>
          <a:xfrm>
            <a:off x="9240839" y="438151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9</a:t>
            </a:r>
          </a:p>
        </p:txBody>
      </p:sp>
      <p:sp>
        <p:nvSpPr>
          <p:cNvPr id="14" name="Сердце 13"/>
          <p:cNvSpPr/>
          <p:nvPr/>
        </p:nvSpPr>
        <p:spPr>
          <a:xfrm>
            <a:off x="9224963" y="457201"/>
            <a:ext cx="1033462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8</a:t>
            </a:r>
          </a:p>
        </p:txBody>
      </p:sp>
      <p:sp>
        <p:nvSpPr>
          <p:cNvPr id="17" name="Сердце 16"/>
          <p:cNvSpPr/>
          <p:nvPr/>
        </p:nvSpPr>
        <p:spPr>
          <a:xfrm>
            <a:off x="9232901" y="450851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7</a:t>
            </a:r>
          </a:p>
        </p:txBody>
      </p:sp>
      <p:sp>
        <p:nvSpPr>
          <p:cNvPr id="15" name="Сердце 14"/>
          <p:cNvSpPr/>
          <p:nvPr/>
        </p:nvSpPr>
        <p:spPr>
          <a:xfrm>
            <a:off x="9263064" y="447676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19" name="Сердце 18"/>
          <p:cNvSpPr/>
          <p:nvPr/>
        </p:nvSpPr>
        <p:spPr>
          <a:xfrm>
            <a:off x="9212263" y="444501"/>
            <a:ext cx="1033462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12" name="Сердце 11"/>
          <p:cNvSpPr/>
          <p:nvPr/>
        </p:nvSpPr>
        <p:spPr>
          <a:xfrm>
            <a:off x="9240839" y="441326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20" name="Сердце 19"/>
          <p:cNvSpPr/>
          <p:nvPr/>
        </p:nvSpPr>
        <p:spPr>
          <a:xfrm>
            <a:off x="9247189" y="441326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21" name="Сердце 20"/>
          <p:cNvSpPr/>
          <p:nvPr/>
        </p:nvSpPr>
        <p:spPr>
          <a:xfrm>
            <a:off x="9240839" y="458788"/>
            <a:ext cx="1031875" cy="525462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22" name="Сердце 21"/>
          <p:cNvSpPr/>
          <p:nvPr/>
        </p:nvSpPr>
        <p:spPr>
          <a:xfrm>
            <a:off x="9194801" y="431801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791" y="282576"/>
            <a:ext cx="6917635" cy="2108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tx1"/>
                </a:solidFill>
              </a:rPr>
              <a:t>В каком слове букв меньше, чем звуков:</a:t>
            </a:r>
          </a:p>
          <a:p>
            <a:pPr algn="ctr">
              <a:defRPr/>
            </a:pPr>
            <a:r>
              <a:rPr lang="ru-RU" sz="4400" b="1" dirty="0">
                <a:solidFill>
                  <a:schemeClr val="tx1"/>
                </a:solidFill>
              </a:rPr>
              <a:t>Илья, поехал, альбом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48508" y="3632199"/>
            <a:ext cx="5327650" cy="2108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 smtClean="0">
                <a:solidFill>
                  <a:schemeClr val="accent1"/>
                </a:solidFill>
              </a:rPr>
              <a:t>поехал</a:t>
            </a:r>
            <a:endParaRPr lang="ru-RU" sz="4400" b="1" dirty="0">
              <a:solidFill>
                <a:schemeClr val="accent1"/>
              </a:solidFill>
            </a:endParaRPr>
          </a:p>
        </p:txBody>
      </p:sp>
      <p:pic>
        <p:nvPicPr>
          <p:cNvPr id="24" name="Рисунок 23" descr="http://chervovo.ucoz.ru/_si/0/87063189.g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1589" y="2124074"/>
            <a:ext cx="2934335" cy="2562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5939149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repeatCount="2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2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3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4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5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6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7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8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  <p:bldP spid="3" grpId="1" animBg="1"/>
      <p:bldP spid="16" grpId="0" animBg="1"/>
      <p:bldP spid="23" grpId="0" animBg="1"/>
      <p:bldP spid="14" grpId="0" animBg="1"/>
      <p:bldP spid="17" grpId="0" animBg="1"/>
      <p:bldP spid="15" grpId="0" animBg="1"/>
      <p:bldP spid="19" grpId="0" animBg="1"/>
      <p:bldP spid="12" grpId="0" animBg="1"/>
      <p:bldP spid="20" grpId="0" animBg="1"/>
      <p:bldP spid="21" grpId="0" animBg="1"/>
      <p:bldP spid="22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3" action="ppaction://hlinksldjump" highlightClick="1"/>
          </p:cNvPr>
          <p:cNvSpPr/>
          <p:nvPr/>
        </p:nvSpPr>
        <p:spPr>
          <a:xfrm>
            <a:off x="9696450" y="5949951"/>
            <a:ext cx="889000" cy="8286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Лента лицом вниз 10"/>
          <p:cNvSpPr/>
          <p:nvPr/>
        </p:nvSpPr>
        <p:spPr>
          <a:xfrm>
            <a:off x="1754188" y="2705100"/>
            <a:ext cx="3876675" cy="612775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проверка</a:t>
            </a:r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1655764" y="6353176"/>
            <a:ext cx="720725" cy="3603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" name="Сердце 2"/>
          <p:cNvSpPr/>
          <p:nvPr/>
        </p:nvSpPr>
        <p:spPr>
          <a:xfrm>
            <a:off x="8891589" y="101601"/>
            <a:ext cx="1609725" cy="1235075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ВРЕМЯ</a:t>
            </a:r>
          </a:p>
        </p:txBody>
      </p:sp>
      <p:sp>
        <p:nvSpPr>
          <p:cNvPr id="16" name="Сердце 15"/>
          <p:cNvSpPr/>
          <p:nvPr/>
        </p:nvSpPr>
        <p:spPr>
          <a:xfrm>
            <a:off x="9240839" y="454026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10</a:t>
            </a:r>
          </a:p>
        </p:txBody>
      </p:sp>
      <p:sp>
        <p:nvSpPr>
          <p:cNvPr id="23" name="Сердце 22"/>
          <p:cNvSpPr/>
          <p:nvPr/>
        </p:nvSpPr>
        <p:spPr>
          <a:xfrm>
            <a:off x="9240839" y="438151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9</a:t>
            </a:r>
          </a:p>
        </p:txBody>
      </p:sp>
      <p:sp>
        <p:nvSpPr>
          <p:cNvPr id="14" name="Сердце 13"/>
          <p:cNvSpPr/>
          <p:nvPr/>
        </p:nvSpPr>
        <p:spPr>
          <a:xfrm>
            <a:off x="9224963" y="457201"/>
            <a:ext cx="1033462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8</a:t>
            </a:r>
          </a:p>
        </p:txBody>
      </p:sp>
      <p:sp>
        <p:nvSpPr>
          <p:cNvPr id="17" name="Сердце 16"/>
          <p:cNvSpPr/>
          <p:nvPr/>
        </p:nvSpPr>
        <p:spPr>
          <a:xfrm>
            <a:off x="9232901" y="450851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7</a:t>
            </a:r>
          </a:p>
        </p:txBody>
      </p:sp>
      <p:sp>
        <p:nvSpPr>
          <p:cNvPr id="15" name="Сердце 14"/>
          <p:cNvSpPr/>
          <p:nvPr/>
        </p:nvSpPr>
        <p:spPr>
          <a:xfrm>
            <a:off x="9263064" y="447676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19" name="Сердце 18"/>
          <p:cNvSpPr/>
          <p:nvPr/>
        </p:nvSpPr>
        <p:spPr>
          <a:xfrm>
            <a:off x="9212263" y="444501"/>
            <a:ext cx="1033462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12" name="Сердце 11"/>
          <p:cNvSpPr/>
          <p:nvPr/>
        </p:nvSpPr>
        <p:spPr>
          <a:xfrm>
            <a:off x="9240839" y="441326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20" name="Сердце 19"/>
          <p:cNvSpPr/>
          <p:nvPr/>
        </p:nvSpPr>
        <p:spPr>
          <a:xfrm>
            <a:off x="9247189" y="441326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21" name="Сердце 20"/>
          <p:cNvSpPr/>
          <p:nvPr/>
        </p:nvSpPr>
        <p:spPr>
          <a:xfrm>
            <a:off x="9240839" y="458788"/>
            <a:ext cx="1031875" cy="525462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22" name="Сердце 21"/>
          <p:cNvSpPr/>
          <p:nvPr/>
        </p:nvSpPr>
        <p:spPr>
          <a:xfrm>
            <a:off x="9194801" y="431801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28701" y="282576"/>
            <a:ext cx="5327650" cy="2108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 smtClean="0">
                <a:solidFill>
                  <a:schemeClr val="tx1"/>
                </a:solidFill>
              </a:rPr>
              <a:t>Какого рода имя существительное </a:t>
            </a:r>
            <a:r>
              <a:rPr lang="ru-RU" sz="4400" b="1" dirty="0" smtClean="0">
                <a:solidFill>
                  <a:schemeClr val="accent1"/>
                </a:solidFill>
              </a:rPr>
              <a:t>кофе</a:t>
            </a:r>
            <a:endParaRPr lang="ru-RU" sz="4400" b="1" dirty="0">
              <a:solidFill>
                <a:schemeClr val="accent1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028700" y="3632199"/>
            <a:ext cx="5327650" cy="2108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 smtClean="0">
                <a:solidFill>
                  <a:schemeClr val="accent1"/>
                </a:solidFill>
              </a:rPr>
              <a:t>Мужского рода</a:t>
            </a:r>
            <a:endParaRPr lang="ru-RU" sz="4400" b="1" dirty="0">
              <a:solidFill>
                <a:schemeClr val="accent1"/>
              </a:solidFill>
            </a:endParaRPr>
          </a:p>
        </p:txBody>
      </p:sp>
      <p:pic>
        <p:nvPicPr>
          <p:cNvPr id="24" name="Рисунок 23" descr="http://chervovo.ucoz.ru/_si/0/87063189.g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963" y="2239310"/>
            <a:ext cx="2934335" cy="2562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554647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repeatCount="2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2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3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4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5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6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7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8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  <p:bldP spid="3" grpId="1" animBg="1"/>
      <p:bldP spid="16" grpId="0" animBg="1"/>
      <p:bldP spid="23" grpId="0" animBg="1"/>
      <p:bldP spid="14" grpId="0" animBg="1"/>
      <p:bldP spid="17" grpId="0" animBg="1"/>
      <p:bldP spid="15" grpId="0" animBg="1"/>
      <p:bldP spid="19" grpId="0" animBg="1"/>
      <p:bldP spid="12" grpId="0" animBg="1"/>
      <p:bldP spid="20" grpId="0" animBg="1"/>
      <p:bldP spid="21" grpId="0" animBg="1"/>
      <p:bldP spid="22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3" action="ppaction://hlinksldjump" highlightClick="1"/>
          </p:cNvPr>
          <p:cNvSpPr/>
          <p:nvPr/>
        </p:nvSpPr>
        <p:spPr>
          <a:xfrm>
            <a:off x="9696450" y="5949951"/>
            <a:ext cx="889000" cy="8286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Лента лицом вниз 10"/>
          <p:cNvSpPr/>
          <p:nvPr/>
        </p:nvSpPr>
        <p:spPr>
          <a:xfrm>
            <a:off x="1655764" y="3002032"/>
            <a:ext cx="3876675" cy="612775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проверка</a:t>
            </a:r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1655764" y="6353176"/>
            <a:ext cx="720725" cy="3603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" name="Сердце 2"/>
          <p:cNvSpPr/>
          <p:nvPr/>
        </p:nvSpPr>
        <p:spPr>
          <a:xfrm>
            <a:off x="8891589" y="101601"/>
            <a:ext cx="1609725" cy="1235075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ВРЕМЯ</a:t>
            </a:r>
          </a:p>
        </p:txBody>
      </p:sp>
      <p:sp>
        <p:nvSpPr>
          <p:cNvPr id="16" name="Сердце 15"/>
          <p:cNvSpPr/>
          <p:nvPr/>
        </p:nvSpPr>
        <p:spPr>
          <a:xfrm>
            <a:off x="9240839" y="454026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10</a:t>
            </a:r>
          </a:p>
        </p:txBody>
      </p:sp>
      <p:sp>
        <p:nvSpPr>
          <p:cNvPr id="23" name="Сердце 22"/>
          <p:cNvSpPr/>
          <p:nvPr/>
        </p:nvSpPr>
        <p:spPr>
          <a:xfrm>
            <a:off x="9240839" y="438151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9</a:t>
            </a:r>
          </a:p>
        </p:txBody>
      </p:sp>
      <p:sp>
        <p:nvSpPr>
          <p:cNvPr id="14" name="Сердце 13"/>
          <p:cNvSpPr/>
          <p:nvPr/>
        </p:nvSpPr>
        <p:spPr>
          <a:xfrm>
            <a:off x="9224963" y="457201"/>
            <a:ext cx="1033462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8</a:t>
            </a:r>
          </a:p>
        </p:txBody>
      </p:sp>
      <p:sp>
        <p:nvSpPr>
          <p:cNvPr id="17" name="Сердце 16"/>
          <p:cNvSpPr/>
          <p:nvPr/>
        </p:nvSpPr>
        <p:spPr>
          <a:xfrm>
            <a:off x="9232901" y="450851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7</a:t>
            </a:r>
          </a:p>
        </p:txBody>
      </p:sp>
      <p:sp>
        <p:nvSpPr>
          <p:cNvPr id="15" name="Сердце 14"/>
          <p:cNvSpPr/>
          <p:nvPr/>
        </p:nvSpPr>
        <p:spPr>
          <a:xfrm>
            <a:off x="9263064" y="447676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19" name="Сердце 18"/>
          <p:cNvSpPr/>
          <p:nvPr/>
        </p:nvSpPr>
        <p:spPr>
          <a:xfrm>
            <a:off x="9212263" y="444501"/>
            <a:ext cx="1033462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12" name="Сердце 11"/>
          <p:cNvSpPr/>
          <p:nvPr/>
        </p:nvSpPr>
        <p:spPr>
          <a:xfrm>
            <a:off x="9240839" y="441326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20" name="Сердце 19"/>
          <p:cNvSpPr/>
          <p:nvPr/>
        </p:nvSpPr>
        <p:spPr>
          <a:xfrm>
            <a:off x="9247189" y="441326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21" name="Сердце 20"/>
          <p:cNvSpPr/>
          <p:nvPr/>
        </p:nvSpPr>
        <p:spPr>
          <a:xfrm>
            <a:off x="9240839" y="458788"/>
            <a:ext cx="1031875" cy="525462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22" name="Сердце 21"/>
          <p:cNvSpPr/>
          <p:nvPr/>
        </p:nvSpPr>
        <p:spPr>
          <a:xfrm>
            <a:off x="9194801" y="431801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1304" y="457202"/>
            <a:ext cx="6533322" cy="2108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 smtClean="0">
                <a:solidFill>
                  <a:schemeClr val="tx1"/>
                </a:solidFill>
              </a:rPr>
              <a:t>Названия каких месяцев оканчиваются на твёрдый согласный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930276" y="4051437"/>
            <a:ext cx="5327650" cy="2108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 smtClean="0">
                <a:solidFill>
                  <a:schemeClr val="accent1"/>
                </a:solidFill>
              </a:rPr>
              <a:t>Март, август</a:t>
            </a:r>
            <a:endParaRPr lang="ru-RU" sz="4400" b="1" dirty="0">
              <a:solidFill>
                <a:schemeClr val="accent1"/>
              </a:solidFill>
            </a:endParaRPr>
          </a:p>
        </p:txBody>
      </p:sp>
      <p:pic>
        <p:nvPicPr>
          <p:cNvPr id="24" name="Рисунок 23" descr="http://chervovo.ucoz.ru/_si/0/87063189.g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1589" y="2543312"/>
            <a:ext cx="2934335" cy="2562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1256417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repeatCount="2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2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3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4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5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6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7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8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  <p:bldP spid="3" grpId="1" animBg="1"/>
      <p:bldP spid="16" grpId="0" animBg="1"/>
      <p:bldP spid="23" grpId="0" animBg="1"/>
      <p:bldP spid="14" grpId="0" animBg="1"/>
      <p:bldP spid="17" grpId="0" animBg="1"/>
      <p:bldP spid="15" grpId="0" animBg="1"/>
      <p:bldP spid="19" grpId="0" animBg="1"/>
      <p:bldP spid="12" grpId="0" animBg="1"/>
      <p:bldP spid="20" grpId="0" animBg="1"/>
      <p:bldP spid="21" grpId="0" animBg="1"/>
      <p:bldP spid="22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861391" y="101583"/>
            <a:ext cx="5854148" cy="932741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>
                <a:solidFill>
                  <a:srgbClr val="C00000"/>
                </a:solidFill>
              </a:rPr>
              <a:t>Правила.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1259" y="2255492"/>
            <a:ext cx="4608513" cy="6286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Если буква гласная вызвала сомнение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072" y="3048189"/>
            <a:ext cx="4584700" cy="6286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Звук согласный проверяй…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9359" y="3861577"/>
            <a:ext cx="4556125" cy="6286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Имена</a:t>
            </a:r>
            <a:r>
              <a:rPr lang="ru-RU" sz="2400" dirty="0">
                <a:solidFill>
                  <a:schemeClr val="tx1"/>
                </a:solidFill>
              </a:rPr>
              <a:t>, фамилии, клички , </a:t>
            </a:r>
            <a:r>
              <a:rPr lang="ru-RU" sz="2400" dirty="0" smtClean="0">
                <a:solidFill>
                  <a:schemeClr val="tx1"/>
                </a:solidFill>
              </a:rPr>
              <a:t>города-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/>
              <a:t>пишу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1475" y="4687120"/>
            <a:ext cx="4556125" cy="6286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сочетаньях ЧА и ЩА…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8937" y="5500508"/>
            <a:ext cx="4538663" cy="6286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 вот это просто прятки. Звук то есть, то нет . Загадки.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45656" y="3084407"/>
            <a:ext cx="4363000" cy="6286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пиши с буквой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1259" y="1438707"/>
            <a:ext cx="4608513" cy="6302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4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-Ши…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45656" y="5627205"/>
            <a:ext cx="4295245" cy="6286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ты её немедленно поставь под ударение.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422227" y="2266259"/>
            <a:ext cx="4399676" cy="6286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dirty="0">
                <a:solidFill>
                  <a:schemeClr val="tx1"/>
                </a:solidFill>
              </a:rPr>
              <a:t>все с </a:t>
            </a:r>
            <a:r>
              <a:rPr lang="ru-RU" sz="2400" b="1" dirty="0">
                <a:solidFill>
                  <a:schemeClr val="tx1"/>
                </a:solidFill>
              </a:rPr>
              <a:t>заглавной</a:t>
            </a:r>
            <a:r>
              <a:rPr lang="ru-RU" sz="2400" dirty="0">
                <a:solidFill>
                  <a:schemeClr val="tx1"/>
                </a:solidFill>
              </a:rPr>
              <a:t> </a:t>
            </a:r>
            <a:r>
              <a:rPr lang="ru-RU" sz="2400" dirty="0" smtClean="0">
                <a:solidFill>
                  <a:schemeClr val="tx1"/>
                </a:solidFill>
              </a:rPr>
              <a:t>буквы пишутся всегда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51209" y="3947341"/>
            <a:ext cx="4341712" cy="6286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Пишем только букву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51209" y="4786479"/>
            <a:ext cx="4341713" cy="63023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Подбирай такое слово, чтобы звук явился снова.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1655764" y="6353176"/>
            <a:ext cx="720725" cy="3603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9" name="Сердце 18"/>
          <p:cNvSpPr/>
          <p:nvPr/>
        </p:nvSpPr>
        <p:spPr>
          <a:xfrm>
            <a:off x="8951914" y="114301"/>
            <a:ext cx="1609725" cy="1235075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ВРЕМЯ</a:t>
            </a:r>
          </a:p>
        </p:txBody>
      </p:sp>
      <p:sp>
        <p:nvSpPr>
          <p:cNvPr id="20" name="Сердце 19"/>
          <p:cNvSpPr/>
          <p:nvPr/>
        </p:nvSpPr>
        <p:spPr>
          <a:xfrm>
            <a:off x="9237664" y="485776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10</a:t>
            </a:r>
          </a:p>
        </p:txBody>
      </p:sp>
      <p:sp>
        <p:nvSpPr>
          <p:cNvPr id="21" name="Сердце 20"/>
          <p:cNvSpPr/>
          <p:nvPr/>
        </p:nvSpPr>
        <p:spPr>
          <a:xfrm>
            <a:off x="9242426" y="477838"/>
            <a:ext cx="1033463" cy="525462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9</a:t>
            </a:r>
          </a:p>
        </p:txBody>
      </p:sp>
      <p:sp>
        <p:nvSpPr>
          <p:cNvPr id="22" name="Сердце 21"/>
          <p:cNvSpPr/>
          <p:nvPr/>
        </p:nvSpPr>
        <p:spPr>
          <a:xfrm>
            <a:off x="9242426" y="523876"/>
            <a:ext cx="1033463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8</a:t>
            </a:r>
          </a:p>
        </p:txBody>
      </p:sp>
      <p:sp>
        <p:nvSpPr>
          <p:cNvPr id="23" name="Сердце 22"/>
          <p:cNvSpPr/>
          <p:nvPr/>
        </p:nvSpPr>
        <p:spPr>
          <a:xfrm>
            <a:off x="9232901" y="474663"/>
            <a:ext cx="1031875" cy="525462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7</a:t>
            </a:r>
          </a:p>
        </p:txBody>
      </p:sp>
      <p:sp>
        <p:nvSpPr>
          <p:cNvPr id="24" name="Сердце 23"/>
          <p:cNvSpPr/>
          <p:nvPr/>
        </p:nvSpPr>
        <p:spPr>
          <a:xfrm>
            <a:off x="9240839" y="461963"/>
            <a:ext cx="1031875" cy="525462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25" name="Сердце 24"/>
          <p:cNvSpPr/>
          <p:nvPr/>
        </p:nvSpPr>
        <p:spPr>
          <a:xfrm>
            <a:off x="9224964" y="520701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26" name="Сердце 25"/>
          <p:cNvSpPr/>
          <p:nvPr/>
        </p:nvSpPr>
        <p:spPr>
          <a:xfrm>
            <a:off x="9224964" y="519113"/>
            <a:ext cx="1031875" cy="525462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27" name="Сердце 26"/>
          <p:cNvSpPr/>
          <p:nvPr/>
        </p:nvSpPr>
        <p:spPr>
          <a:xfrm>
            <a:off x="9247188" y="503238"/>
            <a:ext cx="1033462" cy="525462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28" name="Сердце 27"/>
          <p:cNvSpPr/>
          <p:nvPr/>
        </p:nvSpPr>
        <p:spPr>
          <a:xfrm>
            <a:off x="9212264" y="534988"/>
            <a:ext cx="1031875" cy="525462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29" name="Сердце 28"/>
          <p:cNvSpPr/>
          <p:nvPr/>
        </p:nvSpPr>
        <p:spPr>
          <a:xfrm>
            <a:off x="9218614" y="508001"/>
            <a:ext cx="1031875" cy="525463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408225" y="1467139"/>
            <a:ext cx="4295245" cy="6286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рядом гласный подставляй.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30" descr="http://chervovo.ucoz.ru/_si/0/87063189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799" y="4786479"/>
            <a:ext cx="2086707" cy="1489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3246029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22222E-6 L -0.00013 0.124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6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1.11022E-16 L 0.00091 0.1238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6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47 0.11667 L 0.00235 -0.4900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30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repeatCount="2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100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1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2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3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4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5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6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7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8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4" grpId="0" animBg="1"/>
      <p:bldP spid="15" grpId="0" animBg="1"/>
      <p:bldP spid="19" grpId="0" animBg="1"/>
      <p:bldP spid="19" grpId="1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C00000"/>
                </a:solidFill>
              </a:rPr>
              <a:t>Пословицы.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61908" y="1330325"/>
            <a:ext cx="4608513" cy="6302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Кто много читает…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1907" y="2227364"/>
            <a:ext cx="4608513" cy="6286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Семь раз отмерь…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5720" y="3019526"/>
            <a:ext cx="4584700" cy="6286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Говори не о том, что </a:t>
            </a:r>
            <a:r>
              <a:rPr lang="ru-RU" sz="2400" b="1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прочёл</a:t>
            </a: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а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1907" y="3860800"/>
            <a:ext cx="4556125" cy="6286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Землю красит солнце, а…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2185" y="4702715"/>
            <a:ext cx="4556125" cy="6286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Нет друга –ищи, а…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9647" y="5494236"/>
            <a:ext cx="4538663" cy="6286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Вода и огонь – хорошие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слуги,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78173" y="3068637"/>
            <a:ext cx="4141787" cy="6286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…о том, что понял.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15089" y="4652963"/>
            <a:ext cx="4141787" cy="6286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…нашёл-береги.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07150" y="1330325"/>
            <a:ext cx="4140200" cy="6286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…тот много знает.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383339" y="3860800"/>
            <a:ext cx="4141787" cy="6286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…человека-труд.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416675" y="2254368"/>
            <a:ext cx="4140200" cy="63023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…один раз отрежь.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Группа 15"/>
          <p:cNvGrpSpPr>
            <a:grpSpLocks/>
          </p:cNvGrpSpPr>
          <p:nvPr/>
        </p:nvGrpSpPr>
        <p:grpSpPr bwMode="auto">
          <a:xfrm>
            <a:off x="6376988" y="5424488"/>
            <a:ext cx="4179887" cy="658813"/>
            <a:chOff x="4843155" y="3068960"/>
            <a:chExt cx="4180890" cy="658813"/>
          </a:xfrm>
        </p:grpSpPr>
        <p:pic>
          <p:nvPicPr>
            <p:cNvPr id="21520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3068960"/>
              <a:ext cx="4164013" cy="658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521" name="Прямоугольник 11"/>
            <p:cNvSpPr>
              <a:spLocks noChangeArrowheads="1"/>
            </p:cNvSpPr>
            <p:nvPr/>
          </p:nvSpPr>
          <p:spPr bwMode="auto">
            <a:xfrm>
              <a:off x="4843155" y="3152499"/>
              <a:ext cx="306420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…но плохие хозяева.</a:t>
              </a:r>
              <a:endPara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" name="Управляющая кнопка: домой 17">
            <a:hlinkClick r:id="rId3" action="ppaction://hlinksldjump" highlightClick="1"/>
          </p:cNvPr>
          <p:cNvSpPr/>
          <p:nvPr/>
        </p:nvSpPr>
        <p:spPr>
          <a:xfrm>
            <a:off x="9861550" y="6165850"/>
            <a:ext cx="685800" cy="547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9" name="Рисунок 18" descr="http://chervovo.ucoz.ru/_si/0/87063189.g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5846" y="166967"/>
            <a:ext cx="2229168" cy="15993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8358830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3278777" y="260351"/>
            <a:ext cx="442059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 smtClean="0">
                <a:solidFill>
                  <a:srgbClr val="6325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 речи.</a:t>
            </a:r>
            <a:endParaRPr lang="ru-RU" altLang="ru-RU" sz="4000" b="1" dirty="0">
              <a:solidFill>
                <a:srgbClr val="63252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2" name="TextBox 1"/>
          <p:cNvSpPr txBox="1">
            <a:spLocks noChangeArrowheads="1"/>
          </p:cNvSpPr>
          <p:nvPr/>
        </p:nvSpPr>
        <p:spPr bwMode="auto">
          <a:xfrm>
            <a:off x="2099769" y="881181"/>
            <a:ext cx="60241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«лишнее» слово</a:t>
            </a:r>
            <a:endParaRPr lang="ru-RU" altLang="ru-RU" sz="4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2140248"/>
            <a:ext cx="5319713" cy="461665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 Голубь, голубка, голубой, голубятня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71600" y="2940051"/>
            <a:ext cx="5319713" cy="461963"/>
          </a:xfrm>
          <a:prstGeom prst="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Отъезд, ездит, поездка, поезд </a:t>
            </a:r>
            <a:endParaRPr lang="ru-RU" sz="24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1600" y="3800476"/>
            <a:ext cx="5319713" cy="461963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3.Красный, прекрасный, краснота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774826" y="6151564"/>
            <a:ext cx="900113" cy="5222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0" name="Лента лицом вниз 9"/>
          <p:cNvSpPr/>
          <p:nvPr/>
        </p:nvSpPr>
        <p:spPr>
          <a:xfrm>
            <a:off x="6589714" y="5799139"/>
            <a:ext cx="3876675" cy="612775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dirty="0"/>
              <a:t>проверка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7553326" y="1909582"/>
            <a:ext cx="2913063" cy="35083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accent1"/>
                </a:solidFill>
              </a:rPr>
              <a:t>Голубой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chemeClr val="accent1"/>
                </a:solidFill>
              </a:rPr>
              <a:t>Ездит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chemeClr val="accent1"/>
                </a:solidFill>
              </a:rPr>
              <a:t>Краснота</a:t>
            </a:r>
            <a:endParaRPr lang="ru-RU" sz="3200" b="1" dirty="0">
              <a:solidFill>
                <a:schemeClr val="accent1"/>
              </a:solidFill>
            </a:endParaRPr>
          </a:p>
        </p:txBody>
      </p:sp>
      <p:pic>
        <p:nvPicPr>
          <p:cNvPr id="11" name="Рисунок 10" descr="http://chervovo.ucoz.ru/_si/0/87063189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456" y="5021262"/>
            <a:ext cx="2184343" cy="16525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382866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566</Words>
  <Application>Microsoft Office PowerPoint</Application>
  <PresentationFormat>Широкоэкранный</PresentationFormat>
  <Paragraphs>183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Тема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Правила.</vt:lpstr>
      <vt:lpstr>Пословицы.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</dc:creator>
  <cp:lastModifiedBy>Microsoft</cp:lastModifiedBy>
  <cp:revision>25</cp:revision>
  <dcterms:created xsi:type="dcterms:W3CDTF">2017-06-19T11:48:05Z</dcterms:created>
  <dcterms:modified xsi:type="dcterms:W3CDTF">2020-07-17T11:14:11Z</dcterms:modified>
</cp:coreProperties>
</file>