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CC00FF"/>
    <a:srgbClr val="CC66FF"/>
    <a:srgbClr val="CC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0D644-9CF6-4E96-98A7-615A3BF1FBD2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58D8D-3FA5-4773-AD61-D0117F103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0D644-9CF6-4E96-98A7-615A3BF1FBD2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58D8D-3FA5-4773-AD61-D0117F103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0D644-9CF6-4E96-98A7-615A3BF1FBD2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58D8D-3FA5-4773-AD61-D0117F103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0D644-9CF6-4E96-98A7-615A3BF1FBD2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58D8D-3FA5-4773-AD61-D0117F103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0D644-9CF6-4E96-98A7-615A3BF1FBD2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58D8D-3FA5-4773-AD61-D0117F103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0D644-9CF6-4E96-98A7-615A3BF1FBD2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58D8D-3FA5-4773-AD61-D0117F103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0D644-9CF6-4E96-98A7-615A3BF1FBD2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58D8D-3FA5-4773-AD61-D0117F103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0D644-9CF6-4E96-98A7-615A3BF1FBD2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58D8D-3FA5-4773-AD61-D0117F103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0D644-9CF6-4E96-98A7-615A3BF1FBD2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58D8D-3FA5-4773-AD61-D0117F103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0D644-9CF6-4E96-98A7-615A3BF1FBD2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58D8D-3FA5-4773-AD61-D0117F103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0D644-9CF6-4E96-98A7-615A3BF1FBD2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58D8D-3FA5-4773-AD61-D0117F103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0D644-9CF6-4E96-98A7-615A3BF1FBD2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58D8D-3FA5-4773-AD61-D0117F103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2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99055" y="620688"/>
            <a:ext cx="67458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C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ДВИЖЕНИЯ  И ПЕРЕДВИЖЕНИЯ ЧЕЛОВЕКА</a:t>
            </a:r>
            <a:endParaRPr lang="ru-RU" sz="4000" b="1" dirty="0">
              <a:solidFill>
                <a:srgbClr val="CC00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s://avatars.mds.yandex.net/get-zen_doc/1873182/pub_5cf122d68da00a00b028720b_5cf123a0d0795600afd88e96/scale_12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63888" y="5013176"/>
            <a:ext cx="1440000" cy="1440000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68" name="Picture 4" descr="https://avatars.mds.yandex.net/get-pdb/2865382/0fb2bb82-30fc-4781-8959-ea54a3dca747/s37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79712" y="4437112"/>
            <a:ext cx="1258741" cy="1440000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70" name="Picture 6" descr="https://cdn.pixabay.com/photo/2017/08/01/16/45/sport-2566578_64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5148064" y="4077072"/>
            <a:ext cx="1440000" cy="1440000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72" name="Picture 8" descr="https://cdn.pixabay.com/photo/2017/02/14/08/04/sport-2065205_128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flipH="1">
            <a:off x="6876256" y="4869160"/>
            <a:ext cx="1440000" cy="1440000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4716571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347864" y="2780928"/>
            <a:ext cx="1440000" cy="1440000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Character________x___(1085-UTXi9)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6156176" y="2420888"/>
            <a:ext cx="2429259" cy="1440000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dive-14016084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1331640" y="2060848"/>
            <a:ext cx="1440000" cy="1440000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resize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683568" y="3789040"/>
            <a:ext cx="1008219" cy="1440000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Прямоугольник 13"/>
          <p:cNvSpPr/>
          <p:nvPr/>
        </p:nvSpPr>
        <p:spPr>
          <a:xfrm>
            <a:off x="3635896" y="544522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CC00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 физкультуры</a:t>
            </a:r>
          </a:p>
          <a:p>
            <a:pPr algn="ctr"/>
            <a:r>
              <a:rPr lang="ru-RU" dirty="0" smtClean="0">
                <a:solidFill>
                  <a:srgbClr val="CC00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«Прогимназия № 2»</a:t>
            </a:r>
          </a:p>
          <a:p>
            <a:pPr algn="ctr"/>
            <a:r>
              <a:rPr lang="ru-RU" dirty="0" smtClean="0">
                <a:solidFill>
                  <a:srgbClr val="CC00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г. Воронеж</a:t>
            </a:r>
          </a:p>
          <a:p>
            <a:pPr algn="ctr"/>
            <a:r>
              <a:rPr lang="ru-RU" dirty="0" smtClean="0">
                <a:solidFill>
                  <a:srgbClr val="CC00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Сухарева Г.Ф.</a:t>
            </a:r>
            <a:endParaRPr lang="ru-RU" dirty="0">
              <a:solidFill>
                <a:srgbClr val="CC00CC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2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80000" y="1628800"/>
            <a:ext cx="71287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Прыжки тесно связаны с бегом. Чтобы сделать правильный прыжок, необходимо выполнить подготовительные упражнения: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0898" y="648000"/>
            <a:ext cx="2322204" cy="720000"/>
          </a:xfrm>
          <a:prstGeom prst="rect">
            <a:avLst/>
          </a:prstGeom>
          <a:noFill/>
        </p:spPr>
        <p:txBody>
          <a:bodyPr wrap="none" rtlCol="0">
            <a:prstTxWarp prst="textInflate">
              <a:avLst>
                <a:gd name="adj" fmla="val 20000"/>
              </a:avLst>
            </a:prstTxWarp>
            <a:spAutoFit/>
          </a:bodyPr>
          <a:lstStyle/>
          <a:p>
            <a:r>
              <a:rPr lang="ru-RU" sz="2800" b="1" dirty="0" smtClean="0">
                <a:solidFill>
                  <a:srgbClr val="CC00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Прыжки</a:t>
            </a:r>
            <a:endParaRPr lang="ru-RU" sz="2800" b="1" dirty="0">
              <a:solidFill>
                <a:srgbClr val="CC00CC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0000" y="2996952"/>
            <a:ext cx="2530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ходьба на внешней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стороне стопы;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80000" y="4077072"/>
            <a:ext cx="33157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ходьба перекатом с пятки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 носок;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80000" y="5229200"/>
            <a:ext cx="232659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ходьба выпадами.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mg451.jpg"/>
          <p:cNvPicPr>
            <a:picLocks noChangeAspect="1"/>
          </p:cNvPicPr>
          <p:nvPr/>
        </p:nvPicPr>
        <p:blipFill>
          <a:blip r:embed="rId3" cstate="email">
            <a:lum contrast="10000"/>
          </a:blip>
          <a:srcRect/>
          <a:stretch>
            <a:fillRect/>
          </a:stretch>
        </p:blipFill>
        <p:spPr>
          <a:xfrm>
            <a:off x="5220072" y="2492896"/>
            <a:ext cx="1440160" cy="1260000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img451.jpg"/>
          <p:cNvPicPr>
            <a:picLocks noChangeAspect="1"/>
          </p:cNvPicPr>
          <p:nvPr/>
        </p:nvPicPr>
        <p:blipFill>
          <a:blip r:embed="rId4" cstate="email">
            <a:lum contrast="10000"/>
          </a:blip>
          <a:srcRect/>
          <a:stretch>
            <a:fillRect/>
          </a:stretch>
        </p:blipFill>
        <p:spPr>
          <a:xfrm>
            <a:off x="6948264" y="3789040"/>
            <a:ext cx="1440160" cy="1260000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img451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499992" y="4869160"/>
            <a:ext cx="2166694" cy="1440000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Овал 11"/>
          <p:cNvSpPr/>
          <p:nvPr/>
        </p:nvSpPr>
        <p:spPr>
          <a:xfrm>
            <a:off x="828000" y="3178800"/>
            <a:ext cx="144000" cy="144000"/>
          </a:xfrm>
          <a:prstGeom prst="ellipse">
            <a:avLst/>
          </a:prstGeom>
          <a:solidFill>
            <a:srgbClr val="CC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27584" y="4258800"/>
            <a:ext cx="144000" cy="144000"/>
          </a:xfrm>
          <a:prstGeom prst="ellipse">
            <a:avLst/>
          </a:prstGeom>
          <a:solidFill>
            <a:srgbClr val="CC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828000" y="5410800"/>
            <a:ext cx="144000" cy="144000"/>
          </a:xfrm>
          <a:prstGeom prst="ellipse">
            <a:avLst/>
          </a:prstGeom>
          <a:solidFill>
            <a:srgbClr val="CC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7" name="Прямая со стрелкой 16"/>
          <p:cNvCxnSpPr>
            <a:stCxn id="6" idx="3"/>
          </p:cNvCxnSpPr>
          <p:nvPr/>
        </p:nvCxnSpPr>
        <p:spPr>
          <a:xfrm flipV="1">
            <a:off x="3610180" y="3068961"/>
            <a:ext cx="1393868" cy="312712"/>
          </a:xfrm>
          <a:prstGeom prst="straightConnector1">
            <a:avLst/>
          </a:prstGeom>
          <a:ln w="19050">
            <a:solidFill>
              <a:srgbClr val="CC00CC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7" idx="3"/>
          </p:cNvCxnSpPr>
          <p:nvPr/>
        </p:nvCxnSpPr>
        <p:spPr>
          <a:xfrm flipV="1">
            <a:off x="4395780" y="4437113"/>
            <a:ext cx="2264452" cy="24680"/>
          </a:xfrm>
          <a:prstGeom prst="straightConnector1">
            <a:avLst/>
          </a:prstGeom>
          <a:ln w="19050">
            <a:solidFill>
              <a:srgbClr val="CC00CC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563888" y="5517232"/>
            <a:ext cx="792088" cy="216024"/>
          </a:xfrm>
          <a:prstGeom prst="straightConnector1">
            <a:avLst/>
          </a:prstGeom>
          <a:ln w="19050">
            <a:solidFill>
              <a:srgbClr val="CC00CC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2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115616" y="1628800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животных самые длинные прыжки – более 9 м – совершают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кенгуру.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 два прыжка животное может перепрыгнуть ваш спортивный зал.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0898" y="648000"/>
            <a:ext cx="2745278" cy="720000"/>
          </a:xfrm>
          <a:prstGeom prst="rect">
            <a:avLst/>
          </a:prstGeom>
          <a:noFill/>
        </p:spPr>
        <p:txBody>
          <a:bodyPr wrap="none" rtlCol="0">
            <a:prstTxWarp prst="textInflate">
              <a:avLst>
                <a:gd name="adj" fmla="val 20000"/>
              </a:avLst>
            </a:prstTxWarp>
            <a:spAutoFit/>
          </a:bodyPr>
          <a:lstStyle/>
          <a:p>
            <a:r>
              <a:rPr lang="ru-RU" sz="2800" b="1" dirty="0" smtClean="0">
                <a:solidFill>
                  <a:srgbClr val="CC00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Интересное</a:t>
            </a:r>
            <a:endParaRPr lang="ru-RU" sz="2800" b="1" dirty="0">
              <a:solidFill>
                <a:srgbClr val="CC00CC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kenguru_para_pole_trava_nebo_pryzhok_39943_1280x96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72000" y="3140968"/>
            <a:ext cx="4800000" cy="2879920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2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115616" y="1628800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хищников выше всех прыгает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пума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до 4 м.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0898" y="648000"/>
            <a:ext cx="2745278" cy="720000"/>
          </a:xfrm>
          <a:prstGeom prst="rect">
            <a:avLst/>
          </a:prstGeom>
          <a:noFill/>
        </p:spPr>
        <p:txBody>
          <a:bodyPr wrap="none" rtlCol="0">
            <a:prstTxWarp prst="textInflate">
              <a:avLst>
                <a:gd name="adj" fmla="val 20000"/>
              </a:avLst>
            </a:prstTxWarp>
            <a:spAutoFit/>
          </a:bodyPr>
          <a:lstStyle/>
          <a:p>
            <a:r>
              <a:rPr lang="ru-RU" sz="2800" b="1" dirty="0" smtClean="0">
                <a:solidFill>
                  <a:srgbClr val="CC00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Интересное</a:t>
            </a:r>
            <a:endParaRPr lang="ru-RU" sz="2800" b="1" dirty="0">
              <a:solidFill>
                <a:srgbClr val="CC00CC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avatars.mds.yandex.net/get-pdb/1348397/eeedd0de-9d90-484c-be11-3d441cd3dc6d/s12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63666" y="2492896"/>
            <a:ext cx="6016668" cy="3384376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2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99592" y="2348880"/>
            <a:ext cx="306034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Чемпион  среди </a:t>
            </a:r>
          </a:p>
          <a:p>
            <a:pPr algn="just"/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млекопитающих </a:t>
            </a:r>
          </a:p>
          <a:p>
            <a:pPr algn="just"/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оказался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дельфин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/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 играючи </a:t>
            </a:r>
          </a:p>
          <a:p>
            <a:pPr algn="just"/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прыгает на высоту </a:t>
            </a:r>
          </a:p>
          <a:p>
            <a:pPr algn="just"/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двухэтажного </a:t>
            </a:r>
          </a:p>
          <a:p>
            <a:pPr algn="just"/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жилого  дома.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10898" y="648000"/>
            <a:ext cx="2745278" cy="720000"/>
          </a:xfrm>
          <a:prstGeom prst="rect">
            <a:avLst/>
          </a:prstGeom>
          <a:noFill/>
        </p:spPr>
        <p:txBody>
          <a:bodyPr wrap="none" rtlCol="0">
            <a:prstTxWarp prst="textInflate">
              <a:avLst>
                <a:gd name="adj" fmla="val 20000"/>
              </a:avLst>
            </a:prstTxWarp>
            <a:spAutoFit/>
          </a:bodyPr>
          <a:lstStyle/>
          <a:p>
            <a:r>
              <a:rPr lang="ru-RU" sz="2800" b="1" dirty="0" smtClean="0">
                <a:solidFill>
                  <a:srgbClr val="CC00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Интересное</a:t>
            </a:r>
            <a:endParaRPr lang="ru-RU" sz="2800" b="1" dirty="0">
              <a:solidFill>
                <a:srgbClr val="CC00CC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elfiny-pryzhok-voda-prirod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95936" y="1772816"/>
            <a:ext cx="4149080" cy="4149080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2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115616" y="1628800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Самый быстрый бегун среди наземных животных – гепард. Этот хищник может на несколько секунд развить скорость до 100-115 км/ч.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0898" y="648000"/>
            <a:ext cx="2745278" cy="720000"/>
          </a:xfrm>
          <a:prstGeom prst="rect">
            <a:avLst/>
          </a:prstGeom>
          <a:noFill/>
        </p:spPr>
        <p:txBody>
          <a:bodyPr wrap="none" rtlCol="0">
            <a:prstTxWarp prst="textInflate">
              <a:avLst>
                <a:gd name="adj" fmla="val 20000"/>
              </a:avLst>
            </a:prstTxWarp>
            <a:spAutoFit/>
          </a:bodyPr>
          <a:lstStyle/>
          <a:p>
            <a:r>
              <a:rPr lang="ru-RU" sz="2800" b="1" dirty="0" smtClean="0">
                <a:solidFill>
                  <a:srgbClr val="CC00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Интересное</a:t>
            </a:r>
            <a:endParaRPr lang="ru-RU" sz="2800" b="1" dirty="0">
              <a:solidFill>
                <a:srgbClr val="CC00CC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National-Geographic-Cheetahs-On-The-Edge-Slow-Motion-Main.jpg"/>
          <p:cNvPicPr>
            <a:picLocks noChangeAspect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>
          <a:xfrm flipH="1">
            <a:off x="1676400" y="3212976"/>
            <a:ext cx="5791200" cy="2577088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2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260000" y="1916832"/>
            <a:ext cx="6048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Какие движения можно назвать физическими упражнениями?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0898" y="648000"/>
            <a:ext cx="2745278" cy="720000"/>
          </a:xfrm>
          <a:prstGeom prst="rect">
            <a:avLst/>
          </a:prstGeom>
          <a:noFill/>
        </p:spPr>
        <p:txBody>
          <a:bodyPr wrap="none" rtlCol="0">
            <a:prstTxWarp prst="textInflate">
              <a:avLst>
                <a:gd name="adj" fmla="val 20000"/>
              </a:avLst>
            </a:prstTxWarp>
            <a:spAutoFit/>
          </a:bodyPr>
          <a:lstStyle/>
          <a:p>
            <a:r>
              <a:rPr lang="ru-RU" sz="2800" b="1" dirty="0" smtClean="0">
                <a:solidFill>
                  <a:srgbClr val="CC00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Проверь  себя</a:t>
            </a:r>
            <a:endParaRPr lang="ru-RU" sz="2800" b="1" dirty="0">
              <a:solidFill>
                <a:srgbClr val="CC00CC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60000" y="3212976"/>
            <a:ext cx="64087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Чем движения отличаются от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передвижений?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60000" y="4149080"/>
            <a:ext cx="63367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Назови основные передвижения,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которые выполняет человек.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00000" y="2098800"/>
            <a:ext cx="144000" cy="144000"/>
          </a:xfrm>
          <a:prstGeom prst="ellipse">
            <a:avLst/>
          </a:prstGeom>
          <a:solidFill>
            <a:srgbClr val="CC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900000" y="3394800"/>
            <a:ext cx="144000" cy="144000"/>
          </a:xfrm>
          <a:prstGeom prst="ellipse">
            <a:avLst/>
          </a:prstGeom>
          <a:solidFill>
            <a:srgbClr val="CC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900000" y="4293096"/>
            <a:ext cx="144000" cy="144000"/>
          </a:xfrm>
          <a:prstGeom prst="ellipse">
            <a:avLst/>
          </a:prstGeom>
          <a:solidFill>
            <a:srgbClr val="CC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1" name="Рисунок 10" descr="2flutccFDAY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940152" y="3140968"/>
            <a:ext cx="2304256" cy="2755080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2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87624" y="1052736"/>
            <a:ext cx="67458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rgbClr val="CC00CC"/>
                  </a:solidFill>
                </a:ln>
                <a:solidFill>
                  <a:srgbClr val="CC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pPr algn="ctr"/>
            <a:r>
              <a:rPr lang="ru-RU" sz="4000" b="1" dirty="0" smtClean="0">
                <a:ln>
                  <a:solidFill>
                    <a:srgbClr val="CC00CC"/>
                  </a:solidFill>
                </a:ln>
                <a:solidFill>
                  <a:srgbClr val="CC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ЗА</a:t>
            </a:r>
          </a:p>
          <a:p>
            <a:pPr algn="ctr"/>
            <a:r>
              <a:rPr lang="ru-RU" sz="4000" b="1" dirty="0" smtClean="0">
                <a:ln>
                  <a:solidFill>
                    <a:srgbClr val="CC00CC"/>
                  </a:solidFill>
                </a:ln>
                <a:solidFill>
                  <a:srgbClr val="CC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4000" b="1" dirty="0">
              <a:ln>
                <a:solidFill>
                  <a:srgbClr val="CC00CC"/>
                </a:solidFill>
              </a:ln>
              <a:solidFill>
                <a:srgbClr val="CC00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age008.jpg"/>
          <p:cNvPicPr>
            <a:picLocks noChangeAspect="1"/>
          </p:cNvPicPr>
          <p:nvPr/>
        </p:nvPicPr>
        <p:blipFill>
          <a:blip r:embed="rId3" cstate="email">
            <a:lum bright="10000" contrast="10000"/>
          </a:blip>
          <a:stretch>
            <a:fillRect/>
          </a:stretch>
        </p:blipFill>
        <p:spPr>
          <a:xfrm>
            <a:off x="1043608" y="3286386"/>
            <a:ext cx="7056784" cy="2594406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2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43608" y="692696"/>
            <a:ext cx="71287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самого рождения человек совершает множество различных движений. Но не все из них являются физическими упражнениями.</a:t>
            </a:r>
          </a:p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Физическое упражнение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это естественное для человека движение, с помощью которого решается физкультурная и спортивная задача.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ма-ьчик-шаржа-с-е-овать-за-гонкой-54299435 (1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372200" y="3068960"/>
            <a:ext cx="1764000" cy="2160000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jumping-girl-vector-967025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115616" y="3284984"/>
            <a:ext cx="1521749" cy="2160000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3dba5bcc2da2c23f4239e19379226a0f--sport-girl-clipart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779912" y="3789040"/>
            <a:ext cx="1922400" cy="2160000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2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07604" y="900000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Физическая культура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это занятия, связанные с укреплением здоровья, развитием физических качеств и организацией активного отдыха.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2852936"/>
            <a:ext cx="35283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Физическая культура включает в себя разнообразные движения и передвижения человека.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little-girl-pointing-up-the-finger-vector-1573365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187624" y="2564904"/>
            <a:ext cx="2304256" cy="3270707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2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43608" y="1772816"/>
            <a:ext cx="71287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Движения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это изменение положений частей тела человека.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Например, поднимание руки вверх, сгибание ноги, наклон головы.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87824" y="648000"/>
            <a:ext cx="2880320" cy="720000"/>
          </a:xfrm>
          <a:prstGeom prst="rect">
            <a:avLst/>
          </a:prstGeom>
          <a:noFill/>
        </p:spPr>
        <p:txBody>
          <a:bodyPr wrap="none" rtlCol="0">
            <a:prstTxWarp prst="textInflate">
              <a:avLst>
                <a:gd name="adj" fmla="val 20000"/>
              </a:avLst>
            </a:prstTxWarp>
            <a:spAutoFit/>
          </a:bodyPr>
          <a:lstStyle/>
          <a:p>
            <a:r>
              <a:rPr lang="ru-RU" sz="2800" b="1" dirty="0" smtClean="0">
                <a:solidFill>
                  <a:srgbClr val="CC00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Движения</a:t>
            </a:r>
            <a:endParaRPr lang="ru-RU" sz="2800" b="1" dirty="0">
              <a:solidFill>
                <a:srgbClr val="CC00CC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_1308-1685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940152" y="3284984"/>
            <a:ext cx="1463343" cy="2758380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68d47c09b6bea106a5f9de389317484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699792" y="3573016"/>
            <a:ext cx="1656184" cy="2471917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2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115616" y="1412776"/>
            <a:ext cx="712879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Передвижения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это перемещение человека с одного места на другое с помощью движений рук, ног и туловища.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Основные способы передвижений человека: ходьба, бег, прыжки, лазание, ползание, плавание, ходьба на лыжах.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71800" y="648000"/>
            <a:ext cx="3672408" cy="720080"/>
          </a:xfrm>
          <a:prstGeom prst="rect">
            <a:avLst/>
          </a:prstGeom>
          <a:noFill/>
        </p:spPr>
        <p:txBody>
          <a:bodyPr wrap="none" rtlCol="0">
            <a:prstTxWarp prst="textInflate">
              <a:avLst>
                <a:gd name="adj" fmla="val 20000"/>
              </a:avLst>
            </a:prstTxWarp>
            <a:spAutoFit/>
          </a:bodyPr>
          <a:lstStyle/>
          <a:p>
            <a:r>
              <a:rPr lang="ru-RU" sz="2800" b="1" dirty="0" smtClean="0">
                <a:solidFill>
                  <a:srgbClr val="CC00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Передвижения</a:t>
            </a:r>
            <a:endParaRPr lang="ru-RU" sz="2800" b="1" dirty="0">
              <a:solidFill>
                <a:srgbClr val="CC00CC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_7122-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03848" y="3284984"/>
            <a:ext cx="1440000" cy="1440000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_46342-1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flipH="1">
            <a:off x="971600" y="4077072"/>
            <a:ext cx="1440000" cy="1440000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unnamed (3)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771800" y="4941168"/>
            <a:ext cx="1440000" cy="1440000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_33070-1730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932040" y="4725144"/>
            <a:ext cx="1440000" cy="1440000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a-kid-swimming-vector-1315113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5364088" y="3284984"/>
            <a:ext cx="2197833" cy="1260000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_29937-163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6804248" y="4941168"/>
            <a:ext cx="1440000" cy="1440000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2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43608" y="2492896"/>
            <a:ext cx="3312368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Ходьба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это способ </a:t>
            </a:r>
          </a:p>
          <a:p>
            <a:pPr algn="ctr"/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передвижения </a:t>
            </a:r>
          </a:p>
          <a:p>
            <a:pPr algn="ctr"/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человека. При ходьбе </a:t>
            </a:r>
          </a:p>
          <a:p>
            <a:pPr algn="ctr"/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делается шаг одной </a:t>
            </a:r>
          </a:p>
          <a:p>
            <a:pPr algn="ctr"/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ногой, а другая </a:t>
            </a:r>
          </a:p>
          <a:p>
            <a:pPr algn="ctr"/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остаётся на земле.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00000" y="648000"/>
            <a:ext cx="1944000" cy="576000"/>
          </a:xfrm>
          <a:prstGeom prst="rect">
            <a:avLst/>
          </a:prstGeom>
          <a:noFill/>
        </p:spPr>
        <p:txBody>
          <a:bodyPr wrap="none" rtlCol="0">
            <a:prstTxWarp prst="textInflate">
              <a:avLst>
                <a:gd name="adj" fmla="val 20000"/>
              </a:avLst>
            </a:prstTxWarp>
            <a:spAutoFit/>
          </a:bodyPr>
          <a:lstStyle/>
          <a:p>
            <a:r>
              <a:rPr lang="ru-RU" sz="2800" b="1" dirty="0" smtClean="0">
                <a:solidFill>
                  <a:srgbClr val="CC00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Ходьба</a:t>
            </a:r>
            <a:endParaRPr lang="ru-RU" sz="2800" b="1" dirty="0">
              <a:solidFill>
                <a:srgbClr val="CC00CC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_43633-143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13713" y="1988840"/>
            <a:ext cx="2916747" cy="3960440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2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00000" y="1412776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правильной ходьбе: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63888" y="648000"/>
            <a:ext cx="1944216" cy="576064"/>
          </a:xfrm>
          <a:prstGeom prst="rect">
            <a:avLst/>
          </a:prstGeom>
          <a:noFill/>
        </p:spPr>
        <p:txBody>
          <a:bodyPr wrap="none" rtlCol="0">
            <a:prstTxWarp prst="textInflate">
              <a:avLst>
                <a:gd name="adj" fmla="val 20000"/>
              </a:avLst>
            </a:prstTxWarp>
            <a:spAutoFit/>
          </a:bodyPr>
          <a:lstStyle/>
          <a:p>
            <a:r>
              <a:rPr lang="ru-RU" sz="2800" b="1" dirty="0" smtClean="0">
                <a:solidFill>
                  <a:srgbClr val="CC00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Ходьба</a:t>
            </a:r>
            <a:endParaRPr lang="ru-RU" sz="2800" b="1" dirty="0">
              <a:solidFill>
                <a:srgbClr val="CC00CC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0000" y="1988840"/>
            <a:ext cx="59766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положение тела и движение рук и ног свободны и естественны;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00000" y="2852936"/>
            <a:ext cx="70567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шагающая нога плавно и мягко ставится на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пятку с последующим перекатом на носок,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колени слегка сгибаются;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0000" y="4005064"/>
            <a:ext cx="539000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туловище и голова держится прямо, плечи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развёрнуты;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0000" y="4869160"/>
            <a:ext cx="56907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движение рук и ног чередуются перекрёстно;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00000" y="5373216"/>
            <a:ext cx="53840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ходьба бывает на месте и с продвижением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вперёд.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1d9bb60236a9e3c194a2dbc92bf69400--kartun-clipart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35571" y="3068960"/>
            <a:ext cx="1505580" cy="3041576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Овал 11"/>
          <p:cNvSpPr/>
          <p:nvPr/>
        </p:nvSpPr>
        <p:spPr>
          <a:xfrm>
            <a:off x="648000" y="2170800"/>
            <a:ext cx="144000" cy="144000"/>
          </a:xfrm>
          <a:prstGeom prst="ellipse">
            <a:avLst/>
          </a:prstGeom>
          <a:solidFill>
            <a:srgbClr val="CC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48000" y="3034800"/>
            <a:ext cx="144000" cy="144000"/>
          </a:xfrm>
          <a:prstGeom prst="ellipse">
            <a:avLst/>
          </a:prstGeom>
          <a:solidFill>
            <a:srgbClr val="CC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48000" y="4186800"/>
            <a:ext cx="144000" cy="144000"/>
          </a:xfrm>
          <a:prstGeom prst="ellipse">
            <a:avLst/>
          </a:prstGeom>
          <a:solidFill>
            <a:srgbClr val="CC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48000" y="5050800"/>
            <a:ext cx="144000" cy="144000"/>
          </a:xfrm>
          <a:prstGeom prst="ellipse">
            <a:avLst/>
          </a:prstGeom>
          <a:solidFill>
            <a:srgbClr val="CC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48000" y="5554800"/>
            <a:ext cx="144000" cy="144000"/>
          </a:xfrm>
          <a:prstGeom prst="ellipse">
            <a:avLst/>
          </a:prstGeom>
          <a:solidFill>
            <a:srgbClr val="CC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2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115616" y="1556792"/>
            <a:ext cx="71287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Бег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это способ передвижения, при котором человек поочерёдно отталкивается от земли то правой, то левой ногой. После каждого толчка ногой есть момент, когда мы не касаемся земли – мы летим!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33972" y="648000"/>
            <a:ext cx="1476056" cy="576000"/>
          </a:xfrm>
          <a:prstGeom prst="rect">
            <a:avLst/>
          </a:prstGeom>
          <a:noFill/>
        </p:spPr>
        <p:txBody>
          <a:bodyPr wrap="none" rtlCol="0">
            <a:prstTxWarp prst="textInflate">
              <a:avLst>
                <a:gd name="adj" fmla="val 20000"/>
              </a:avLst>
            </a:prstTxWarp>
            <a:spAutoFit/>
          </a:bodyPr>
          <a:lstStyle/>
          <a:p>
            <a:r>
              <a:rPr lang="ru-RU" sz="2800" b="1" dirty="0" smtClean="0">
                <a:solidFill>
                  <a:srgbClr val="CC00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Бег</a:t>
            </a:r>
            <a:endParaRPr lang="ru-RU" sz="2800" b="1" dirty="0">
              <a:solidFill>
                <a:srgbClr val="CC00CC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s1200 (2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55776" y="3429000"/>
            <a:ext cx="4637112" cy="2577461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2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80000" y="2132856"/>
            <a:ext cx="31683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Бег – более быстрый, чем ходьба, способ передвижения. Он требует от человека определённой подготовки.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33972" y="648000"/>
            <a:ext cx="1476056" cy="576000"/>
          </a:xfrm>
          <a:prstGeom prst="rect">
            <a:avLst/>
          </a:prstGeom>
          <a:noFill/>
        </p:spPr>
        <p:txBody>
          <a:bodyPr wrap="none" rtlCol="0">
            <a:prstTxWarp prst="textInflate">
              <a:avLst>
                <a:gd name="adj" fmla="val 20000"/>
              </a:avLst>
            </a:prstTxWarp>
            <a:spAutoFit/>
          </a:bodyPr>
          <a:lstStyle/>
          <a:p>
            <a:r>
              <a:rPr lang="ru-RU" sz="2800" b="1" dirty="0" smtClean="0">
                <a:solidFill>
                  <a:srgbClr val="CC00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Бег</a:t>
            </a:r>
            <a:endParaRPr lang="ru-RU" sz="2800" b="1" dirty="0">
              <a:solidFill>
                <a:srgbClr val="CC00CC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80000" y="4653136"/>
            <a:ext cx="72364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 время бега необходимо следить за дыханием: вдох выполнять через нос, выдох через рот. Дыхание должно быть свободным и ритмичным.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_5cf4222ad7413.jpg"/>
          <p:cNvPicPr>
            <a:picLocks noChangeAspect="1"/>
          </p:cNvPicPr>
          <p:nvPr/>
        </p:nvPicPr>
        <p:blipFill>
          <a:blip r:embed="rId3" cstate="email">
            <a:lum contrast="10000"/>
          </a:blip>
          <a:stretch>
            <a:fillRect/>
          </a:stretch>
        </p:blipFill>
        <p:spPr>
          <a:xfrm>
            <a:off x="5364088" y="1628800"/>
            <a:ext cx="2731547" cy="2880000"/>
          </a:xfrm>
          <a:prstGeom prst="rect">
            <a:avLst/>
          </a:prstGeom>
          <a:ln w="12700">
            <a:solidFill>
              <a:srgbClr val="CC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441</Words>
  <Application>Microsoft Office PowerPoint</Application>
  <PresentationFormat>Экран (4:3)</PresentationFormat>
  <Paragraphs>79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dom</dc:creator>
  <cp:lastModifiedBy>dom</cp:lastModifiedBy>
  <cp:revision>32</cp:revision>
  <dcterms:created xsi:type="dcterms:W3CDTF">2020-04-12T09:54:53Z</dcterms:created>
  <dcterms:modified xsi:type="dcterms:W3CDTF">2020-07-19T14:21:28Z</dcterms:modified>
</cp:coreProperties>
</file>