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74" r:id="rId15"/>
    <p:sldId id="275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13945" y="1031437"/>
            <a:ext cx="3629259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629" y="1032932"/>
            <a:ext cx="2531405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629" y="2497135"/>
            <a:ext cx="2531405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179527" y="3962833"/>
            <a:ext cx="2556298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Формирующее оценивание на уроках в начальном общем образовании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689601"/>
          </a:xfrm>
        </p:spPr>
        <p:txBody>
          <a:bodyPr>
            <a:normAutofit fontScale="47500" lnSpcReduction="20000"/>
          </a:bodyPr>
          <a:lstStyle/>
          <a:p>
            <a:r>
              <a:rPr lang="ru-RU" sz="35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высшей категории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МКОУ </a:t>
            </a:r>
            <a:r>
              <a:rPr lang="ru-RU" sz="3500" dirty="0" err="1" smtClean="0">
                <a:solidFill>
                  <a:schemeClr val="tx1"/>
                </a:solidFill>
              </a:rPr>
              <a:t>Новотроицкая</a:t>
            </a:r>
            <a:r>
              <a:rPr lang="ru-RU" sz="3500" dirty="0" smtClean="0">
                <a:solidFill>
                  <a:schemeClr val="tx1"/>
                </a:solidFill>
              </a:rPr>
              <a:t> СОШ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Петропавловского района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Воронежской области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 Калинина С.Д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Учитель\Рабочий стол\Фото оценивания\DSCN16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Рюкзачок знаний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Учитель\Рабочий стол\Фото оценивания\DSCN16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Дерево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692272"/>
            <a:ext cx="8964612" cy="5472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/>
              <a:t>«Лесенки знаний», «лестница успеха» </a:t>
            </a:r>
          </a:p>
        </p:txBody>
      </p:sp>
      <p:pic>
        <p:nvPicPr>
          <p:cNvPr id="25604" name="Picture 4" descr="133951_html_24155b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24025"/>
            <a:ext cx="5903912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image005_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28"/>
          <a:stretch>
            <a:fillRect/>
          </a:stretch>
        </p:blipFill>
        <p:spPr bwMode="auto">
          <a:xfrm>
            <a:off x="2051050" y="3789485"/>
            <a:ext cx="46482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133951_html_24155b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888" y="1741514"/>
            <a:ext cx="5903912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62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0" y="785794"/>
            <a:ext cx="6084888" cy="6072206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«Волшебные линеечки»</a:t>
            </a:r>
            <a:r>
              <a:rPr lang="ru-RU" sz="2800" dirty="0" smtClean="0"/>
              <a:t> (Г.А. </a:t>
            </a:r>
            <a:r>
              <a:rPr lang="ru-RU" sz="2800" dirty="0" err="1" smtClean="0"/>
              <a:t>Цукерман</a:t>
            </a:r>
            <a:r>
              <a:rPr lang="ru-RU" sz="2800" dirty="0" smtClean="0"/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На шкале учащиеся отмечают  свои результаты, в соответствии с совместно выработанными критериями оценивания: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очень высокий уровень (пометка  вверху линеечки)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высокий уровень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средний уровень  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низкий уровень (пометка внизу линеечки)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b="1" dirty="0" smtClean="0">
              <a:solidFill>
                <a:srgbClr val="660066"/>
              </a:solidFill>
            </a:endParaRPr>
          </a:p>
        </p:txBody>
      </p:sp>
      <p:pic>
        <p:nvPicPr>
          <p:cNvPr id="27652" name="Picture 4" descr="hello_html_m32e1d7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557338"/>
            <a:ext cx="34417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22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8344"/>
            <a:ext cx="9144000" cy="692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5241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Результатами применения формирующего оценивания являются: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 fontAlgn="auto">
              <a:spcAft>
                <a:spcPts val="0"/>
              </a:spcAft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освоения стандарта всеми учащимися в наиболее комфортных для каждого условиях,</a:t>
            </a:r>
          </a:p>
          <a:p>
            <a:pPr marL="109728" indent="0" fontAlgn="auto">
              <a:spcAft>
                <a:spcPts val="0"/>
              </a:spcAft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максимальное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приближение каждого учащегося к запланированному им результату в случае, если результат выходит за рамки стандарта по уровню освоения содержания,</a:t>
            </a:r>
          </a:p>
          <a:p>
            <a:pPr marL="109728" indent="0" fontAlgn="auto">
              <a:spcAft>
                <a:spcPts val="0"/>
              </a:spcAft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формирование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оценочной самостоятельности учащихся,</a:t>
            </a:r>
          </a:p>
          <a:p>
            <a:pPr marL="109728" indent="0" fontAlgn="auto">
              <a:spcAft>
                <a:spcPts val="0"/>
              </a:spcAft>
              <a:buClr>
                <a:schemeClr val="tx2">
                  <a:lumMod val="20000"/>
                  <a:lumOff val="80000"/>
                </a:schemeClr>
              </a:buClr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-формирование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адекватной самооценки.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Источники информации: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5204629" y="570264"/>
            <a:ext cx="3641407" cy="1327089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Фишман </a:t>
            </a:r>
            <a:r>
              <a:rPr lang="ru-RU" b="1" dirty="0">
                <a:solidFill>
                  <a:srgbClr val="002060"/>
                </a:solidFill>
              </a:rPr>
              <a:t>И.С, Голуб Г.Б, «Формирующая оценка образовательных результатов учащихся»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>
          <a:xfrm>
            <a:off x="5204420" y="2199861"/>
            <a:ext cx="3641406" cy="1161274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Пинская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М.А., «Формирующее оценивание: оценивание в классе»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5179737" y="3962833"/>
            <a:ext cx="3666299" cy="8640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http://aneks.spb.ru/nachalnaia-shkola-drugoe/sistema-formiruiushchego-otcenivaniia-priemy-i-primery.html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5656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 соответствии с требованиями Федеральных государственных образовательных стандартов меняется система требований к результату образования и система оценивания достижений учащихся</a:t>
            </a:r>
            <a:r>
              <a:rPr lang="ru-RU" altLang="ru-RU" dirty="0" smtClean="0"/>
              <a:t>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r>
              <a:rPr lang="ru-RU" dirty="0" smtClean="0"/>
              <a:t>- формирующее оценивание – это </a:t>
            </a:r>
            <a:r>
              <a:rPr lang="ru-RU" b="1" dirty="0" smtClean="0"/>
              <a:t>постоянный процесс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оценивание основывается на </a:t>
            </a:r>
            <a:r>
              <a:rPr lang="ru-RU" b="1" dirty="0" smtClean="0"/>
              <a:t>четких критериях</a:t>
            </a:r>
            <a:r>
              <a:rPr lang="ru-RU" dirty="0" smtClean="0"/>
              <a:t>;</a:t>
            </a:r>
          </a:p>
          <a:p>
            <a:r>
              <a:rPr lang="ru-RU" b="1" dirty="0" smtClean="0"/>
              <a:t>- самооценка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Данная система оценивания должна учитывать следующие условия: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Принципиальное отличие ФО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1571612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Центрировано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на ученике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000372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Направляется </a:t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учителем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4" y="1571612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Разносторонне результативно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4857760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Формирует учебный процесс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571501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Определено контекстом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7950" y="307181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Непрерывно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86446" y="3929066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3399"/>
                </a:solidFill>
              </a:rPr>
              <a:t>Коренится </a:t>
            </a:r>
            <a:br>
              <a:rPr lang="ru-RU" sz="2400" b="1" dirty="0" smtClean="0">
                <a:solidFill>
                  <a:srgbClr val="FF3399"/>
                </a:solidFill>
              </a:rPr>
            </a:br>
            <a:r>
              <a:rPr lang="ru-RU" sz="2400" b="1" dirty="0" smtClean="0">
                <a:solidFill>
                  <a:srgbClr val="FF3399"/>
                </a:solidFill>
              </a:rPr>
              <a:t>в качественном преподавании</a:t>
            </a:r>
            <a:endParaRPr lang="ru-RU" sz="2400" b="1" dirty="0">
              <a:solidFill>
                <a:srgbClr val="FF3399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071802" y="2357430"/>
            <a:ext cx="3000396" cy="2643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357554" y="2786058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Своевременно!</a:t>
            </a:r>
            <a:br>
              <a:rPr lang="ru-RU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Как материал для корректировки программы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3464711" y="2107397"/>
            <a:ext cx="285752" cy="21431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5429256" y="2214554"/>
            <a:ext cx="285752" cy="28575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6215074" y="3500438"/>
            <a:ext cx="428628" cy="7143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6000760" y="4429132"/>
            <a:ext cx="428628" cy="21431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V="1">
            <a:off x="4786314" y="5357826"/>
            <a:ext cx="500066" cy="7143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786050" y="4643446"/>
            <a:ext cx="428628" cy="28575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500298" y="3643314"/>
            <a:ext cx="428628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дискуссия;</a:t>
            </a:r>
          </a:p>
          <a:p>
            <a:pPr lvl="0"/>
            <a:r>
              <a:rPr lang="ru-RU" dirty="0" smtClean="0"/>
              <a:t>обсуждение;</a:t>
            </a:r>
          </a:p>
          <a:p>
            <a:pPr lvl="0"/>
            <a:r>
              <a:rPr lang="ru-RU" dirty="0" smtClean="0"/>
              <a:t>наблюдение;</a:t>
            </a:r>
          </a:p>
          <a:p>
            <a:pPr lvl="0"/>
            <a:r>
              <a:rPr lang="ru-RU" dirty="0" smtClean="0"/>
              <a:t>анализ;</a:t>
            </a:r>
          </a:p>
          <a:p>
            <a:pPr lvl="0"/>
            <a:r>
              <a:rPr lang="ru-RU" dirty="0" smtClean="0"/>
              <a:t>проверка понимания материала;</a:t>
            </a:r>
          </a:p>
          <a:p>
            <a:pPr lvl="0"/>
            <a:r>
              <a:rPr lang="ru-RU" dirty="0" smtClean="0"/>
              <a:t>рефлексия.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Техники оценивания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Фото оценивания\DSCN16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Учитель\Рабочий стол\Фото оценивания\DSCN16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письменных работ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Учитель\Рабочий стол\Фото оценивания\DSCN16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самооценки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Учитель\Рабочий стол\Фото оценивания\DSCN16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самооценки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</TotalTime>
  <Words>216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Формирующее оценивание на уроках в начальном общем образовании</vt:lpstr>
      <vt:lpstr>Презентация PowerPoint</vt:lpstr>
      <vt:lpstr>Данная система оценивания должна учитывать следующие условия: </vt:lpstr>
      <vt:lpstr>Принципиальное отличие ФО</vt:lpstr>
      <vt:lpstr>Техники оценивания</vt:lpstr>
      <vt:lpstr>Презентация PowerPoint</vt:lpstr>
      <vt:lpstr>Анализ письменных работ</vt:lpstr>
      <vt:lpstr>Лист самооценки</vt:lpstr>
      <vt:lpstr>Лист самооценки</vt:lpstr>
      <vt:lpstr>Рюкзачок знаний</vt:lpstr>
      <vt:lpstr>Дерево </vt:lpstr>
      <vt:lpstr>Презентация PowerPoint</vt:lpstr>
      <vt:lpstr>Презентация PowerPoint</vt:lpstr>
      <vt:lpstr>Презентация PowerPoint</vt:lpstr>
      <vt:lpstr>Результатами применения формирующего оценивания являются:</vt:lpstr>
      <vt:lpstr>Источники информации: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Формирующее оценивание на уроках в начальном общем образовании</dc:title>
  <cp:lastModifiedBy>User</cp:lastModifiedBy>
  <cp:revision>12</cp:revision>
  <dcterms:modified xsi:type="dcterms:W3CDTF">2019-11-07T16:33:47Z</dcterms:modified>
</cp:coreProperties>
</file>