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  <p:sldId id="268" r:id="rId12"/>
    <p:sldId id="269" r:id="rId13"/>
    <p:sldId id="271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C2059-29DA-4F0A-B7B6-927B2E0D8FDC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40459-62F7-49B8-8410-9B4DA5E622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0749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39000">
              <a:srgbClr val="5F5F5F"/>
            </a:gs>
            <a:gs pos="63000">
              <a:srgbClr val="FFFFFF"/>
            </a:gs>
            <a:gs pos="67000">
              <a:srgbClr val="B2B2B2"/>
            </a:gs>
            <a:gs pos="8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8275CFE-908E-419F-9C2B-595E18C6D528}" type="datetimeFigureOut">
              <a:rPr lang="ru-RU" smtClean="0"/>
              <a:t>19.07.2020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9515D34-06B8-495A-844D-520597DDE96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63438" y="1340768"/>
            <a:ext cx="8892480" cy="1754657"/>
          </a:xfrm>
          <a:effectLst>
            <a:glow rad="101600">
              <a:srgbClr val="92D050">
                <a:alpha val="60000"/>
              </a:srgb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rgbClr val="92D050"/>
                </a:solidFill>
                <a:effectLst>
                  <a:glow rad="139700">
                    <a:srgbClr val="92D050">
                      <a:alpha val="40000"/>
                    </a:srgbClr>
                  </a:glow>
                </a:effectLst>
              </a:rPr>
              <a:t>Интегрированное занятие</a:t>
            </a:r>
            <a:endParaRPr lang="ru-RU" sz="6600" dirty="0">
              <a:effectLst>
                <a:glow rad="139700">
                  <a:srgbClr val="92D050">
                    <a:alpha val="40000"/>
                  </a:srgb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00" y="3573016"/>
            <a:ext cx="8928992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это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занятие, которое направлено на раскрытие целостной сущности определенной темы средствами разных видов деятельности, которые объединяются в широком информационном поле занятия через взаимное проникновение и обогащение [Н. Гавриш / 1, с. 22].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361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549"/>
            <a:ext cx="7315200" cy="1154097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C0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Занятие по рисованию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C0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"Доброе сердце"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7864" y="1412776"/>
            <a:ext cx="240822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</a:p>
          <a:p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2150379">
            <a:off x="2915815" y="1882905"/>
            <a:ext cx="432048" cy="936104"/>
          </a:xfrm>
          <a:prstGeom prst="downArrow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19473984">
            <a:off x="5734092" y="1874535"/>
            <a:ext cx="432048" cy="936104"/>
          </a:xfrm>
          <a:prstGeom prst="downArrow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80319" y="2812308"/>
            <a:ext cx="3617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Художественно-эстетическое 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развитие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3112" y="2876474"/>
            <a:ext cx="1537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Психология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41" y="3202725"/>
            <a:ext cx="2590093" cy="14569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005064"/>
            <a:ext cx="3618344" cy="20353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7587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095"/>
            <a:ext cx="73152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Куклотерапия "Забавные кудряшки"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82841" y="1412776"/>
            <a:ext cx="21346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</a:p>
          <a:p>
            <a:endParaRPr lang="ru-RU" sz="2800" dirty="0"/>
          </a:p>
        </p:txBody>
      </p:sp>
      <p:sp>
        <p:nvSpPr>
          <p:cNvPr id="5" name="Стрелка вниз 4"/>
          <p:cNvSpPr/>
          <p:nvPr/>
        </p:nvSpPr>
        <p:spPr>
          <a:xfrm rot="1395583">
            <a:off x="2878361" y="1862827"/>
            <a:ext cx="504056" cy="1008112"/>
          </a:xfrm>
          <a:prstGeom prst="down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19850590">
            <a:off x="5389748" y="1865139"/>
            <a:ext cx="504056" cy="1008112"/>
          </a:xfrm>
          <a:prstGeom prst="down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285293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Аппликация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70768" y="2846082"/>
            <a:ext cx="1601592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Психология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501008"/>
            <a:ext cx="3259359" cy="1833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4541192"/>
            <a:ext cx="3662828" cy="21076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2762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 animBg="1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3152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  <a:br>
              <a:rPr lang="ru-RU" sz="3200" dirty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</a:br>
            <a:endParaRPr lang="ru-RU" sz="32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499992" y="476672"/>
            <a:ext cx="432048" cy="720080"/>
          </a:xfrm>
          <a:prstGeom prst="downArrow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19609282">
            <a:off x="5631359" y="1521840"/>
            <a:ext cx="432048" cy="720080"/>
          </a:xfrm>
          <a:prstGeom prst="downArrow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499992" y="1654090"/>
            <a:ext cx="432048" cy="720080"/>
          </a:xfrm>
          <a:prstGeom prst="downArrow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2059169">
            <a:off x="3376123" y="1522246"/>
            <a:ext cx="432048" cy="720080"/>
          </a:xfrm>
          <a:prstGeom prst="downArrow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47188" y="1196752"/>
            <a:ext cx="1940403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речи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7744" y="2212774"/>
            <a:ext cx="1324402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Утренняя 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зарядка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7962" y="2374170"/>
            <a:ext cx="2296206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Физкульт-минутки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4168" y="2060848"/>
            <a:ext cx="173137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Гимнастика 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пробуждения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28" y="2707179"/>
            <a:ext cx="1119271" cy="19913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282" y="4509120"/>
            <a:ext cx="2473266" cy="13905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1287"/>
            <a:ext cx="2665980" cy="199948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14994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315200" cy="1154097"/>
          </a:xfrm>
        </p:spPr>
        <p:txBody>
          <a:bodyPr>
            <a:normAutofit fontScale="90000"/>
            <a:scene3d>
              <a:camera prst="obliqueBottomRight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b="1" dirty="0">
                <a:ln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"Путешествие в страну игр" с родителями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91880" y="1412776"/>
            <a:ext cx="213468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</a:p>
          <a:p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1876873">
            <a:off x="2955022" y="1789830"/>
            <a:ext cx="360040" cy="864096"/>
          </a:xfrm>
          <a:prstGeom prst="down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860032" y="1870042"/>
            <a:ext cx="360040" cy="864096"/>
          </a:xfrm>
          <a:prstGeom prst="down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3887924" y="1870042"/>
            <a:ext cx="360040" cy="864096"/>
          </a:xfrm>
          <a:prstGeom prst="down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19572664">
            <a:off x="5717975" y="1762444"/>
            <a:ext cx="360040" cy="864096"/>
          </a:xfrm>
          <a:prstGeom prst="down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89461" y="2595638"/>
            <a:ext cx="2143920" cy="61555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Познавательное </a:t>
            </a:r>
          </a:p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развитие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65699" y="273413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Аппликация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8084" y="2684593"/>
            <a:ext cx="3276794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Социально-коммуникативное </a:t>
            </a:r>
          </a:p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развитие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2757170"/>
            <a:ext cx="1496885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Физкультура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94" y="3501007"/>
            <a:ext cx="3968443" cy="22322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986" y="3486317"/>
            <a:ext cx="4700014" cy="26437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812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315200" cy="62396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Досуг "Семья" с родителями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19872" y="692696"/>
            <a:ext cx="21346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</a:p>
          <a:p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032883" y="2021467"/>
            <a:ext cx="131619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Развитие </a:t>
            </a:r>
          </a:p>
          <a:p>
            <a:pPr algn="ctr"/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речи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3854" y="1673314"/>
            <a:ext cx="3668568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Социально-коммуникативное </a:t>
            </a:r>
          </a:p>
          <a:p>
            <a:pPr algn="ctr"/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развитие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1996479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Аппликация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2021290"/>
            <a:ext cx="1616533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Физическое </a:t>
            </a:r>
          </a:p>
          <a:p>
            <a:pPr algn="ctr"/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развитие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701325" y="1174486"/>
            <a:ext cx="360040" cy="792088"/>
          </a:xfrm>
          <a:prstGeom prst="downArrow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860032" y="1169749"/>
            <a:ext cx="360040" cy="792088"/>
          </a:xfrm>
          <a:prstGeom prst="downArrow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18891000">
            <a:off x="5663813" y="945097"/>
            <a:ext cx="360040" cy="792088"/>
          </a:xfrm>
          <a:prstGeom prst="downArrow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 rot="2751189">
            <a:off x="2830284" y="1088148"/>
            <a:ext cx="360040" cy="792088"/>
          </a:xfrm>
          <a:prstGeom prst="downArrow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573016"/>
            <a:ext cx="1360629" cy="24208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954" y="4841776"/>
            <a:ext cx="2699792" cy="1518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725" y="2924944"/>
            <a:ext cx="2826059" cy="15896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501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 animBg="1"/>
      <p:bldP spid="10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низ 6"/>
          <p:cNvSpPr/>
          <p:nvPr/>
        </p:nvSpPr>
        <p:spPr>
          <a:xfrm rot="1496296">
            <a:off x="1556007" y="1876373"/>
            <a:ext cx="648072" cy="2232248"/>
          </a:xfrm>
          <a:prstGeom prst="downArrow">
            <a:avLst/>
          </a:prstGeom>
          <a:gradFill flip="none" rotWithShape="1">
            <a:gsLst>
              <a:gs pos="49000">
                <a:schemeClr val="tx2">
                  <a:lumMod val="60000"/>
                  <a:lumOff val="40000"/>
                </a:schemeClr>
              </a:gs>
              <a:gs pos="62000">
                <a:srgbClr val="5F5F5F"/>
              </a:gs>
              <a:gs pos="85000">
                <a:srgbClr val="B2B2B2"/>
              </a:gs>
              <a:gs pos="91000">
                <a:srgbClr val="292929"/>
              </a:gs>
              <a:gs pos="82001">
                <a:srgbClr val="777777"/>
              </a:gs>
              <a:gs pos="91000">
                <a:srgbClr val="EAEAEA">
                  <a:alpha val="92000"/>
                </a:srgbClr>
              </a:gs>
            </a:gsLst>
            <a:lin ang="18900000" scaled="1"/>
            <a:tileRect/>
          </a:gradFill>
          <a:effectLst>
            <a:glow rad="127000">
              <a:schemeClr val="tx2">
                <a:lumMod val="60000"/>
                <a:lumOff val="40000"/>
              </a:schemeClr>
            </a:glow>
            <a:innerShdw blurRad="63500" dist="50800" dir="189000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315200" cy="1154097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92D050"/>
                </a:solidFill>
                <a:effectLst>
                  <a:glow rad="101600">
                    <a:srgbClr val="92D050">
                      <a:alpha val="60000"/>
                    </a:srgbClr>
                  </a:glow>
                </a:effectLst>
              </a:rPr>
              <a:t>ИНТЕГРАЦИЯ</a:t>
            </a:r>
            <a:endParaRPr lang="ru-RU" sz="6600" b="1" dirty="0">
              <a:solidFill>
                <a:srgbClr val="92D050"/>
              </a:solidFill>
              <a:effectLst>
                <a:glow rad="101600">
                  <a:srgbClr val="92D050">
                    <a:alpha val="60000"/>
                  </a:srgb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4190385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2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Физкультурный руководитель</a:t>
            </a:r>
            <a:endParaRPr lang="ru-RU" sz="2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4144061"/>
            <a:ext cx="285254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2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Музыкальный руководитель</a:t>
            </a:r>
            <a:endParaRPr lang="ru-RU" sz="2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4174760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Педагог-психолог</a:t>
            </a:r>
            <a:endParaRPr lang="ru-RU" sz="2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 rot="20091190">
            <a:off x="7016401" y="1926224"/>
            <a:ext cx="648072" cy="2232248"/>
          </a:xfrm>
          <a:prstGeom prst="downArrow">
            <a:avLst/>
          </a:prstGeom>
          <a:gradFill flip="none" rotWithShape="1">
            <a:gsLst>
              <a:gs pos="49000">
                <a:schemeClr val="tx2">
                  <a:lumMod val="60000"/>
                  <a:lumOff val="40000"/>
                </a:schemeClr>
              </a:gs>
              <a:gs pos="62000">
                <a:srgbClr val="5F5F5F"/>
              </a:gs>
              <a:gs pos="85000">
                <a:srgbClr val="B2B2B2"/>
              </a:gs>
              <a:gs pos="91000">
                <a:srgbClr val="292929"/>
              </a:gs>
              <a:gs pos="82001">
                <a:srgbClr val="777777"/>
              </a:gs>
              <a:gs pos="91000">
                <a:srgbClr val="EAEAEA">
                  <a:alpha val="92000"/>
                </a:srgbClr>
              </a:gs>
            </a:gsLst>
            <a:lin ang="18900000" scaled="1"/>
            <a:tileRect/>
          </a:gradFill>
          <a:effectLst>
            <a:glow rad="127000">
              <a:schemeClr val="tx2">
                <a:lumMod val="60000"/>
                <a:lumOff val="40000"/>
              </a:schemeClr>
            </a:glow>
            <a:innerShdw blurRad="63500" dist="50800" dir="189000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283968" y="1958137"/>
            <a:ext cx="648072" cy="2232248"/>
          </a:xfrm>
          <a:prstGeom prst="downArrow">
            <a:avLst/>
          </a:prstGeom>
          <a:gradFill flip="none" rotWithShape="1">
            <a:gsLst>
              <a:gs pos="49000">
                <a:schemeClr val="tx2">
                  <a:lumMod val="60000"/>
                  <a:lumOff val="40000"/>
                </a:schemeClr>
              </a:gs>
              <a:gs pos="62000">
                <a:srgbClr val="5F5F5F"/>
              </a:gs>
              <a:gs pos="85000">
                <a:srgbClr val="B2B2B2"/>
              </a:gs>
              <a:gs pos="91000">
                <a:srgbClr val="292929"/>
              </a:gs>
              <a:gs pos="82001">
                <a:srgbClr val="777777"/>
              </a:gs>
              <a:gs pos="91000">
                <a:srgbClr val="EAEAEA">
                  <a:alpha val="92000"/>
                </a:srgbClr>
              </a:gs>
            </a:gsLst>
            <a:lin ang="18900000" scaled="1"/>
            <a:tileRect/>
          </a:gradFill>
          <a:effectLst>
            <a:glow rad="228600">
              <a:schemeClr val="tx2">
                <a:lumMod val="60000"/>
                <a:lumOff val="40000"/>
                <a:alpha val="40000"/>
              </a:schemeClr>
            </a:glow>
            <a:innerShdw blurRad="63500" dist="50800" dir="189000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6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4" grpId="0"/>
      <p:bldP spid="5" grpId="0"/>
      <p:bldP spid="6" grpId="0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низ 4"/>
          <p:cNvSpPr/>
          <p:nvPr/>
        </p:nvSpPr>
        <p:spPr>
          <a:xfrm rot="19969254">
            <a:off x="6046314" y="3037393"/>
            <a:ext cx="720080" cy="1944216"/>
          </a:xfrm>
          <a:prstGeom prst="downArrow">
            <a:avLst/>
          </a:prstGeom>
          <a:gradFill>
            <a:gsLst>
              <a:gs pos="49000">
                <a:schemeClr val="accent4">
                  <a:lumMod val="40000"/>
                  <a:lumOff val="60000"/>
                </a:schemeClr>
              </a:gs>
              <a:gs pos="62000">
                <a:srgbClr val="5F5F5F"/>
              </a:gs>
              <a:gs pos="85000">
                <a:srgbClr val="B2B2B2"/>
              </a:gs>
              <a:gs pos="91000">
                <a:srgbClr val="292929"/>
              </a:gs>
              <a:gs pos="82001">
                <a:srgbClr val="777777"/>
              </a:gs>
              <a:gs pos="91000">
                <a:srgbClr val="EAEAEA">
                  <a:alpha val="92000"/>
                </a:srgbClr>
              </a:gs>
            </a:gsLst>
            <a:lin ang="18900000" scaled="1"/>
          </a:gradFill>
          <a:effectLst>
            <a:glow rad="228600">
              <a:schemeClr val="accent4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1819456">
            <a:off x="2114226" y="3045732"/>
            <a:ext cx="720080" cy="1944216"/>
          </a:xfrm>
          <a:prstGeom prst="downArrow">
            <a:avLst/>
          </a:prstGeom>
          <a:gradFill>
            <a:gsLst>
              <a:gs pos="49000">
                <a:schemeClr val="accent4">
                  <a:lumMod val="40000"/>
                  <a:lumOff val="60000"/>
                </a:schemeClr>
              </a:gs>
              <a:gs pos="62000">
                <a:srgbClr val="5F5F5F"/>
              </a:gs>
              <a:gs pos="85000">
                <a:srgbClr val="B2B2B2"/>
              </a:gs>
              <a:gs pos="91000">
                <a:srgbClr val="292929"/>
              </a:gs>
              <a:gs pos="82001">
                <a:srgbClr val="777777"/>
              </a:gs>
              <a:gs pos="91000">
                <a:srgbClr val="EAEAEA">
                  <a:alpha val="92000"/>
                </a:srgbClr>
              </a:gs>
            </a:gsLst>
            <a:lin ang="18900000" scaled="1"/>
          </a:gra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283968" y="3140968"/>
            <a:ext cx="720080" cy="1944216"/>
          </a:xfrm>
          <a:prstGeom prst="downArrow">
            <a:avLst/>
          </a:prstGeom>
          <a:gradFill>
            <a:gsLst>
              <a:gs pos="49000">
                <a:schemeClr val="accent4">
                  <a:lumMod val="40000"/>
                  <a:lumOff val="60000"/>
                </a:schemeClr>
              </a:gs>
              <a:gs pos="62000">
                <a:srgbClr val="5F5F5F"/>
              </a:gs>
              <a:gs pos="85000">
                <a:srgbClr val="B2B2B2"/>
              </a:gs>
              <a:gs pos="91000">
                <a:srgbClr val="292929"/>
              </a:gs>
              <a:gs pos="82001">
                <a:srgbClr val="777777"/>
              </a:gs>
              <a:gs pos="91000">
                <a:srgbClr val="EAEAEA">
                  <a:alpha val="92000"/>
                </a:srgbClr>
              </a:gs>
            </a:gsLst>
            <a:lin ang="18900000" scaled="1"/>
          </a:gra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9160352">
            <a:off x="2149688" y="1613587"/>
            <a:ext cx="720080" cy="1944216"/>
          </a:xfrm>
          <a:prstGeom prst="downArrow">
            <a:avLst/>
          </a:prstGeom>
          <a:gradFill>
            <a:gsLst>
              <a:gs pos="49000">
                <a:schemeClr val="accent4">
                  <a:lumMod val="40000"/>
                  <a:lumOff val="60000"/>
                </a:schemeClr>
              </a:gs>
              <a:gs pos="62000">
                <a:srgbClr val="5F5F5F"/>
              </a:gs>
              <a:gs pos="85000">
                <a:srgbClr val="B2B2B2"/>
              </a:gs>
              <a:gs pos="91000">
                <a:srgbClr val="292929"/>
              </a:gs>
              <a:gs pos="82001">
                <a:srgbClr val="777777"/>
              </a:gs>
              <a:gs pos="91000">
                <a:srgbClr val="EAEAEA">
                  <a:alpha val="92000"/>
                </a:srgbClr>
              </a:gs>
            </a:gsLst>
            <a:lin ang="18900000" scaled="1"/>
          </a:gra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12044920">
            <a:off x="5992138" y="1405272"/>
            <a:ext cx="720080" cy="1944216"/>
          </a:xfrm>
          <a:prstGeom prst="downArrow">
            <a:avLst/>
          </a:prstGeom>
          <a:gradFill>
            <a:gsLst>
              <a:gs pos="49000">
                <a:schemeClr val="accent4">
                  <a:lumMod val="40000"/>
                  <a:lumOff val="60000"/>
                </a:schemeClr>
              </a:gs>
              <a:gs pos="62000">
                <a:srgbClr val="5F5F5F"/>
              </a:gs>
              <a:gs pos="85000">
                <a:srgbClr val="B2B2B2"/>
              </a:gs>
              <a:gs pos="91000">
                <a:srgbClr val="292929"/>
              </a:gs>
              <a:gs pos="82001">
                <a:srgbClr val="777777"/>
              </a:gs>
              <a:gs pos="91000">
                <a:srgbClr val="EAEAEA">
                  <a:alpha val="92000"/>
                </a:srgbClr>
              </a:gs>
            </a:gsLst>
            <a:lin ang="18900000" scaled="1"/>
          </a:gra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499" y="2636912"/>
            <a:ext cx="7315200" cy="1154097"/>
          </a:xfrm>
        </p:spPr>
        <p:txBody>
          <a:bodyPr>
            <a:normAutofit/>
            <a:scene3d>
              <a:camera prst="perspectiveLeft"/>
              <a:lightRig rig="threePt" dir="t"/>
            </a:scene3d>
          </a:bodyPr>
          <a:lstStyle/>
          <a:p>
            <a:pPr algn="ctr"/>
            <a:r>
              <a:rPr lang="ru-RU" sz="6600" b="1" dirty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  <a:endParaRPr lang="ru-RU" sz="6600" dirty="0">
              <a:effectLst>
                <a:glow rad="101600">
                  <a:srgbClr val="00B050">
                    <a:alpha val="6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04248" y="5038727"/>
            <a:ext cx="169281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Физическое развитие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5131614"/>
            <a:ext cx="244448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Социально-коммуникативное развитие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3326" y="4973231"/>
            <a:ext cx="232449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Познавательное развитие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1100" y="417438"/>
            <a:ext cx="249539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Художественно-эстетическое развитие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5616" y="1017602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Речевое развитие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255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6" grpId="0" animBg="1"/>
      <p:bldP spid="4" grpId="0" animBg="1"/>
      <p:bldP spid="7" grpId="0" animBg="1"/>
      <p:bldP spid="2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7315200" cy="1154097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8800" b="1" dirty="0" smtClean="0">
                <a:effectLst>
                  <a:glow rad="101600">
                    <a:schemeClr val="tx2">
                      <a:lumMod val="75000"/>
                      <a:alpha val="60000"/>
                    </a:schemeClr>
                  </a:glow>
                </a:effectLst>
              </a:rPr>
              <a:t>ЦЕЛЬ</a:t>
            </a:r>
            <a:endParaRPr lang="ru-RU" sz="8800" b="1" dirty="0">
              <a:effectLst>
                <a:glow rad="101600">
                  <a:schemeClr val="tx2">
                    <a:lumMod val="75000"/>
                    <a:alpha val="6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276872"/>
            <a:ext cx="7315200" cy="3539527"/>
          </a:xfrm>
        </p:spPr>
        <p:txBody>
          <a:bodyPr/>
          <a:lstStyle/>
          <a:p>
            <a:pPr marL="45720" indent="0">
              <a:buNone/>
            </a:pPr>
            <a:r>
              <a:rPr lang="ru-RU" sz="3600" dirty="0" smtClean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  <a:r>
              <a:rPr lang="ru-RU" sz="3600" dirty="0" smtClean="0"/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образовательных областей должна обеспечить дошкольнику целостное восприятие окружающего мира</a:t>
            </a:r>
            <a:r>
              <a:rPr lang="ru-RU" dirty="0"/>
              <a:t>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51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315200" cy="115409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cs typeface="Andalus" pitchFamily="18" charset="-78"/>
              </a:rPr>
              <a:t>П</a:t>
            </a:r>
            <a:r>
              <a:rPr lang="ru-RU" sz="3200" b="1" dirty="0" smtClean="0">
                <a:solidFill>
                  <a:schemeClr val="tx1"/>
                </a:solidFill>
                <a:cs typeface="Andalus" pitchFamily="18" charset="-78"/>
              </a:rPr>
              <a:t>раздник</a:t>
            </a:r>
            <a:r>
              <a:rPr lang="ru-RU" sz="3200" b="1" dirty="0" smtClean="0">
                <a:cs typeface="Andalus" pitchFamily="18" charset="-78"/>
              </a:rPr>
              <a:t> </a:t>
            </a:r>
            <a:r>
              <a:rPr lang="ru-RU" sz="3200" b="1" dirty="0">
                <a:solidFill>
                  <a:schemeClr val="tx1"/>
                </a:solidFill>
                <a:cs typeface="Andalus" pitchFamily="18" charset="-78"/>
              </a:rPr>
              <a:t>"</a:t>
            </a:r>
            <a:r>
              <a:rPr lang="ru-RU" sz="3200" b="1" dirty="0">
                <a:solidFill>
                  <a:srgbClr val="00B050"/>
                </a:solidFill>
                <a:cs typeface="Andalus" pitchFamily="18" charset="-78"/>
              </a:rPr>
              <a:t>Правила</a:t>
            </a:r>
            <a:r>
              <a:rPr lang="ru-RU" sz="3200" b="1" dirty="0">
                <a:cs typeface="Andalus" pitchFamily="18" charset="-78"/>
              </a:rPr>
              <a:t> </a:t>
            </a:r>
            <a:r>
              <a:rPr lang="ru-RU" sz="3200" b="1" dirty="0">
                <a:solidFill>
                  <a:srgbClr val="FFFF00"/>
                </a:solidFill>
                <a:cs typeface="Andalus" pitchFamily="18" charset="-78"/>
              </a:rPr>
              <a:t>Дорожного</a:t>
            </a:r>
            <a:r>
              <a:rPr lang="ru-RU" sz="3200" b="1" dirty="0">
                <a:cs typeface="Andalus" pitchFamily="18" charset="-78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cs typeface="Andalus" pitchFamily="18" charset="-78"/>
              </a:rPr>
              <a:t>Движения</a:t>
            </a:r>
            <a:r>
              <a:rPr lang="ru-RU" sz="3200" b="1" dirty="0" smtClean="0">
                <a:solidFill>
                  <a:schemeClr val="tx1"/>
                </a:solidFill>
              </a:rPr>
              <a:t>"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2529" y="1190005"/>
            <a:ext cx="30893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интеграция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1" y="3424054"/>
            <a:ext cx="3117884" cy="20729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640" y="3549510"/>
            <a:ext cx="3059832" cy="20343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234" y="4488157"/>
            <a:ext cx="2329206" cy="2102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806113" y="2800788"/>
            <a:ext cx="1804020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Физкультура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99440" y="2781464"/>
            <a:ext cx="1096967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31840" y="2789474"/>
            <a:ext cx="224010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Познавательное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Стрелка вниз 14"/>
          <p:cNvSpPr/>
          <p:nvPr/>
        </p:nvSpPr>
        <p:spPr>
          <a:xfrm rot="2930113">
            <a:off x="2566617" y="1809356"/>
            <a:ext cx="342389" cy="902897"/>
          </a:xfrm>
          <a:prstGeom prst="downArrow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3983591" y="1897891"/>
            <a:ext cx="342389" cy="902897"/>
          </a:xfrm>
          <a:prstGeom prst="downArrow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 rot="19557316">
            <a:off x="5357051" y="1772816"/>
            <a:ext cx="342389" cy="902897"/>
          </a:xfrm>
          <a:prstGeom prst="downArrow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13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1" grpId="0"/>
      <p:bldP spid="12" grpId="0"/>
      <p:bldP spid="14" grpId="0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120"/>
            <a:ext cx="7315200" cy="78198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</a:effectLst>
              </a:rPr>
              <a:t>Праздник "</a:t>
            </a:r>
            <a:r>
              <a:rPr lang="ru-RU" dirty="0">
                <a:solidFill>
                  <a:srgbClr val="FF0000"/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</a:effectLst>
              </a:rPr>
              <a:t>День города</a:t>
            </a:r>
            <a:r>
              <a:rPr lang="ru-RU" dirty="0">
                <a:solidFill>
                  <a:schemeClr val="tx1"/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</a:effectLst>
              </a:rPr>
              <a:t>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43808" y="1084805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  <a:endParaRPr lang="ru-RU" sz="4000" dirty="0">
              <a:solidFill>
                <a:srgbClr val="00B050"/>
              </a:solidFill>
              <a:effectLst>
                <a:glow rad="101600">
                  <a:srgbClr val="00B050">
                    <a:alpha val="60000"/>
                  </a:srgb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10620" y="2787953"/>
            <a:ext cx="219906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Патриотическое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воспитание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1308" y="2836786"/>
            <a:ext cx="1096967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28924" y="2636913"/>
            <a:ext cx="1733488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Физкультура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 rot="1468244">
            <a:off x="2889182" y="1622558"/>
            <a:ext cx="432048" cy="1008112"/>
          </a:xfrm>
          <a:prstGeom prst="down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463988" y="1779841"/>
            <a:ext cx="432048" cy="1008112"/>
          </a:xfrm>
          <a:prstGeom prst="down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19714513">
            <a:off x="6077351" y="1590102"/>
            <a:ext cx="432048" cy="1008112"/>
          </a:xfrm>
          <a:prstGeom prst="down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129" y="4807064"/>
            <a:ext cx="3035829" cy="170765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391" y="3126413"/>
            <a:ext cx="2987824" cy="16806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284984"/>
            <a:ext cx="3200553" cy="18003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08203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315200" cy="118148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Спортивный досуг "</a:t>
            </a:r>
            <a:r>
              <a:rPr lang="ru-RU" dirty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Осень</a:t>
            </a:r>
            <a:r>
              <a:rPr lang="ru-RU" dirty="0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</a:t>
            </a:r>
            <a:r>
              <a:rPr lang="ru-RU" dirty="0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гости</a:t>
            </a:r>
            <a:r>
              <a:rPr lang="ru-RU" dirty="0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</a:t>
            </a:r>
            <a:r>
              <a:rPr lang="ru-RU" dirty="0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нам</a:t>
            </a:r>
            <a:r>
              <a:rPr lang="ru-RU" dirty="0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пришла</a:t>
            </a:r>
            <a:r>
              <a:rPr lang="ru-RU" dirty="0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" с родителями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1840" y="1268760"/>
            <a:ext cx="26881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</a:p>
          <a:p>
            <a:endParaRPr lang="ru-RU" sz="3600" dirty="0"/>
          </a:p>
        </p:txBody>
      </p:sp>
      <p:sp>
        <p:nvSpPr>
          <p:cNvPr id="6" name="Стрелка вниз 5"/>
          <p:cNvSpPr/>
          <p:nvPr/>
        </p:nvSpPr>
        <p:spPr>
          <a:xfrm rot="2069067">
            <a:off x="2631981" y="1800151"/>
            <a:ext cx="432048" cy="912004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3707904" y="1842332"/>
            <a:ext cx="432048" cy="912004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19351971">
            <a:off x="5884944" y="1666136"/>
            <a:ext cx="432048" cy="912004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932040" y="1868924"/>
            <a:ext cx="432048" cy="912004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12970" y="2795560"/>
            <a:ext cx="1662956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Физкультура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05896" y="2780928"/>
            <a:ext cx="214392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Познавательное </a:t>
            </a:r>
          </a:p>
          <a:p>
            <a:pPr algn="ctr"/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развитие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6723" y="2638213"/>
            <a:ext cx="131619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Развитие </a:t>
            </a:r>
          </a:p>
          <a:p>
            <a:pPr algn="ctr"/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речи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2200" y="2478099"/>
            <a:ext cx="1537472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Психология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8" y="3717032"/>
            <a:ext cx="3168352" cy="21064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852" y="3573016"/>
            <a:ext cx="3923928" cy="260879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04897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315200" cy="6379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Праздник "День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</a:rPr>
              <a:t>Ро</a:t>
            </a:r>
            <a:r>
              <a:rPr lang="ru-RU" dirty="0">
                <a:solidFill>
                  <a:srgbClr val="0070C0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</a:rPr>
              <a:t>сс</a:t>
            </a:r>
            <a:r>
              <a:rPr lang="ru-RU" dirty="0"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ии</a:t>
            </a:r>
            <a:r>
              <a:rPr lang="ru-RU" dirty="0">
                <a:solidFill>
                  <a:schemeClr val="tx1"/>
                </a:solidFill>
              </a:rPr>
              <a:t>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63888" y="908720"/>
            <a:ext cx="240822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201159" y="2276872"/>
            <a:ext cx="2102883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Патриотическое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2230705"/>
            <a:ext cx="1662956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Физкультура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78062" y="2490283"/>
            <a:ext cx="1058495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Музыка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008" y="2461538"/>
            <a:ext cx="1428789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Рисование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 rot="2354800">
            <a:off x="3006781" y="1224619"/>
            <a:ext cx="472913" cy="1017404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3995936" y="1436900"/>
            <a:ext cx="472913" cy="1017404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5027189" y="1436900"/>
            <a:ext cx="472913" cy="1017404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 rot="19064605">
            <a:off x="5964705" y="1261790"/>
            <a:ext cx="472913" cy="1017404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15" y="3501008"/>
            <a:ext cx="3908659" cy="2931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446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4624"/>
            <a:ext cx="7315200" cy="709972"/>
          </a:xfrm>
        </p:spPr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ru-RU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Досуг "День космонавтики"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836712"/>
            <a:ext cx="24082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Интеграция</a:t>
            </a:r>
          </a:p>
        </p:txBody>
      </p:sp>
      <p:sp>
        <p:nvSpPr>
          <p:cNvPr id="6" name="Стрелка вниз 5"/>
          <p:cNvSpPr/>
          <p:nvPr/>
        </p:nvSpPr>
        <p:spPr>
          <a:xfrm rot="2570561">
            <a:off x="2734480" y="1300395"/>
            <a:ext cx="432048" cy="864096"/>
          </a:xfrm>
          <a:prstGeom prst="downArrow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283968" y="1411482"/>
            <a:ext cx="432048" cy="864096"/>
          </a:xfrm>
          <a:prstGeom prst="downArrow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19347181">
            <a:off x="5589407" y="1368150"/>
            <a:ext cx="432048" cy="864096"/>
          </a:xfrm>
          <a:prstGeom prst="downArrow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2179151"/>
            <a:ext cx="207980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Познавательное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развитие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23733" y="2275578"/>
            <a:ext cx="1662956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Физкультура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860" y="2179152"/>
            <a:ext cx="3604448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Социально-коммуникативное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развитие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322" y="3356992"/>
            <a:ext cx="4397265" cy="2473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3581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 animBg="1"/>
      <p:bldP spid="7" grpId="0" animBg="1"/>
      <p:bldP spid="8" grpId="0" animBg="1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233</TotalTime>
  <Words>190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Перспектива</vt:lpstr>
      <vt:lpstr>Интегрированное занятие</vt:lpstr>
      <vt:lpstr>ИНТЕГРАЦИЯ</vt:lpstr>
      <vt:lpstr>ИНТЕГРАЦИЯ</vt:lpstr>
      <vt:lpstr>ЦЕЛЬ</vt:lpstr>
      <vt:lpstr>Праздник "Правила Дорожного Движения"</vt:lpstr>
      <vt:lpstr>Праздник "День города"</vt:lpstr>
      <vt:lpstr>Спортивный досуг "Осень в гости к нам пришла" с родителями</vt:lpstr>
      <vt:lpstr>Праздник "День России"</vt:lpstr>
      <vt:lpstr>Досуг "День космонавтики"</vt:lpstr>
      <vt:lpstr>Занятие по рисованию "Доброе сердце"</vt:lpstr>
      <vt:lpstr>Куклотерапия "Забавные кудряшки"</vt:lpstr>
      <vt:lpstr>Интеграция </vt:lpstr>
      <vt:lpstr>"Путешествие в страну игр" с родителями</vt:lpstr>
      <vt:lpstr>Досуг "Семья" с родителями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Интегрированное занятие  – это занятие, которое направлено на раскрытие целостной сущности определенной темы средствами разных видов деятельности, которые объединяются в широком информационном поле занятия через взаимное проникновение и обогащение [Н. Гавриш / 1, с. 22].</dc:title>
  <dc:creator>TRASSER</dc:creator>
  <cp:lastModifiedBy>BeLkA</cp:lastModifiedBy>
  <cp:revision>31</cp:revision>
  <dcterms:created xsi:type="dcterms:W3CDTF">2017-11-08T19:14:50Z</dcterms:created>
  <dcterms:modified xsi:type="dcterms:W3CDTF">2020-07-19T15:58:30Z</dcterms:modified>
</cp:coreProperties>
</file>