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C9FB2-1F9A-4969-AAA1-CB53A15FEEDB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FC24C-5B47-4388-81B1-255520F72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124744"/>
            <a:ext cx="7047122" cy="286232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Когда  и  как  возникли </a:t>
            </a:r>
          </a:p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физическая  культура </a:t>
            </a:r>
          </a:p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                      и  спорт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jddmbd3d4097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3212976"/>
            <a:ext cx="356082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74154" y="4581128"/>
            <a:ext cx="28873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Monotype Corsiva" pitchFamily="66" charset="0"/>
              </a:rPr>
              <a:t>Учитель физкультуры</a:t>
            </a:r>
          </a:p>
          <a:p>
            <a:pPr algn="ctr"/>
            <a:r>
              <a:rPr lang="ru-RU" sz="2000" b="1" dirty="0" smtClean="0">
                <a:latin typeface="Monotype Corsiva" pitchFamily="66" charset="0"/>
              </a:rPr>
              <a:t>МБОУ «Прогимназия № 2»</a:t>
            </a:r>
          </a:p>
          <a:p>
            <a:pPr algn="ctr"/>
            <a:r>
              <a:rPr lang="ru-RU" sz="2000" b="1" dirty="0" smtClean="0">
                <a:latin typeface="Monotype Corsiva" pitchFamily="66" charset="0"/>
              </a:rPr>
              <a:t>г</a:t>
            </a:r>
            <a:r>
              <a:rPr lang="ru-RU" sz="2000" b="1" dirty="0" smtClean="0">
                <a:latin typeface="Monotype Corsiva" pitchFamily="66" charset="0"/>
              </a:rPr>
              <a:t>. Воронеж</a:t>
            </a:r>
          </a:p>
          <a:p>
            <a:pPr algn="ctr"/>
            <a:r>
              <a:rPr lang="ru-RU" sz="2000" b="1" dirty="0" smtClean="0">
                <a:latin typeface="Monotype Corsiva" pitchFamily="66" charset="0"/>
              </a:rPr>
              <a:t>Сухарева Г.Ф.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08000" y="4365104"/>
            <a:ext cx="70927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Соревнования не только помогают определить чемпионов (победителей), но и выявляют физические возможности людей.</a:t>
            </a:r>
            <a:endParaRPr lang="ru-RU" sz="22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 descr="History_of_Rugb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1960" y="1556792"/>
            <a:ext cx="3729017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08000" y="1628800"/>
            <a:ext cx="33843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Древние состязания породили особый вид деятельности – </a:t>
            </a:r>
            <a:r>
              <a:rPr lang="ru-RU" sz="2200" b="1" u="sng" dirty="0" smtClean="0">
                <a:solidFill>
                  <a:srgbClr val="FF0000"/>
                </a:solidFill>
                <a:latin typeface="Segoe Print" pitchFamily="2" charset="0"/>
              </a:rPr>
              <a:t>СПОРТ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.</a:t>
            </a:r>
            <a:r>
              <a:rPr lang="ru-RU" sz="2200" b="1" dirty="0" smtClean="0">
                <a:solidFill>
                  <a:srgbClr val="996633"/>
                </a:solidFill>
                <a:latin typeface="Segoe Print" pitchFamily="2" charset="0"/>
              </a:rPr>
              <a:t> </a:t>
            </a:r>
          </a:p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Он включает в себя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 тренировки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 и 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соревнования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. </a:t>
            </a:r>
            <a:endParaRPr lang="ru-RU" sz="2200" b="1" dirty="0" smtClean="0">
              <a:solidFill>
                <a:srgbClr val="996633"/>
              </a:solidFill>
              <a:latin typeface="Segoe Print" pitchFamily="2" charset="0"/>
            </a:endParaRP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00000" y="1988840"/>
            <a:ext cx="6012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Чему учили древние люди своих детей?</a:t>
            </a:r>
            <a:endParaRPr lang="ru-RU" sz="24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1124744"/>
            <a:ext cx="33843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Segoe Print" pitchFamily="2" charset="0"/>
              </a:rPr>
              <a:t>ПРОВЕРЬ  СЕБЯ</a:t>
            </a:r>
          </a:p>
          <a:p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00000" y="3212976"/>
            <a:ext cx="58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Чем занимались юные граждане Спарты в школах?</a:t>
            </a:r>
            <a:endParaRPr lang="ru-RU" sz="24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0000" y="4581128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Что включает в себя спорт?</a:t>
            </a:r>
            <a:endParaRPr lang="ru-RU" sz="24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" name="Рисунок 16" descr="unnamed (3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0000" y="1954800"/>
            <a:ext cx="360000" cy="360000"/>
          </a:xfrm>
          <a:prstGeom prst="rect">
            <a:avLst/>
          </a:prstGeom>
        </p:spPr>
      </p:pic>
      <p:pic>
        <p:nvPicPr>
          <p:cNvPr id="18" name="Рисунок 17" descr="unnamed (3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0000" y="3140968"/>
            <a:ext cx="360000" cy="360000"/>
          </a:xfrm>
          <a:prstGeom prst="rect">
            <a:avLst/>
          </a:prstGeom>
        </p:spPr>
      </p:pic>
      <p:pic>
        <p:nvPicPr>
          <p:cNvPr id="19" name="Рисунок 18" descr="unnamed (3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0000" y="4509120"/>
            <a:ext cx="360000" cy="3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51620" y="1628800"/>
            <a:ext cx="6840760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СПАСИБО</a:t>
            </a:r>
          </a:p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ЗА  ВНИМАНИЕ!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5a0accde5a997e1c2cea10c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34009">
            <a:off x="2101442" y="3717032"/>
            <a:ext cx="4941116" cy="2160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1620" y="980728"/>
            <a:ext cx="68407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Физические упражнения возникли в глубокой древности. Первобытным людям день и ночь надо было защищаться от нападений хищников, противостоять силам природы, добывать пищу.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2852936"/>
            <a:ext cx="30243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Иногда охотники сами становились добычей зверей. Выживали наиболее сильные, ловкие, выносливые, а значит, самые здоровые.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" name="Рисунок 9" descr="91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>
            <a:off x="1187623" y="2852936"/>
            <a:ext cx="3612283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1620" y="980728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Добывая пищу и защищаясь от хищников, люди бросали камни, палки; убегая от зверей, перелезали или перепрыгивали через различные препятствия.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Рисунок 5" descr="fd7f37564e3b6def0e2e6c06840cff9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71600" y="3140968"/>
            <a:ext cx="3742481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Ohota_na_mamonta_28_270536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36096" y="2780928"/>
            <a:ext cx="2680591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764704"/>
            <a:ext cx="68407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Постепенно люди стали замечать, что результат тех или иных движений зависит от определённых приёмов. Например, палка или камень летит дальше, если перед броском сделать 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замах.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 Человек будет бежать быстрее, если немного 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наклонит туловище вперёд;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 прыгнет дальше, если 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разбежится,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 и т.д.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8" name="Рисунок 7" descr="3homosapiens_v1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7338" y="3284984"/>
            <a:ext cx="306246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4809549a089a04497344bb553da22648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87624" y="3682800"/>
            <a:ext cx="3240000" cy="213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1620" y="1196752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Подметив эти приёмы, люди начали их использовать во время охоты и в труде. Этому они учили своих детей. Так постепенно накапливались </a:t>
            </a:r>
            <a:r>
              <a:rPr lang="ru-RU" sz="2200" b="1" u="sng" dirty="0" smtClean="0">
                <a:solidFill>
                  <a:srgbClr val="FF0000"/>
                </a:solidFill>
                <a:latin typeface="Segoe Print" pitchFamily="2" charset="0"/>
              </a:rPr>
              <a:t>элементы</a:t>
            </a:r>
            <a:endParaRPr lang="ru-RU" sz="2200" b="1" u="sng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0009-018-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2708920"/>
            <a:ext cx="3895321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187624" y="2564904"/>
            <a:ext cx="31683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 smtClean="0">
                <a:solidFill>
                  <a:srgbClr val="FF0000"/>
                </a:solidFill>
                <a:latin typeface="Segoe Print" pitchFamily="2" charset="0"/>
              </a:rPr>
              <a:t>культуры движений,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 которые в дальнейшем составили важную 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часть физической культуры и спорта.</a:t>
            </a:r>
            <a:endParaRPr lang="ru-RU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95936" y="1052736"/>
            <a:ext cx="39964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Человек также понял, что после многочисленных бросков камень летит дальше. Часто прыгая через ямы и пробегая большие расстояния, охотник замечал, что прыгать и бегать он стал лучше. Другими словами, </a:t>
            </a:r>
            <a:endParaRPr lang="ru-RU" sz="2200" b="1" u="sng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509120"/>
            <a:ext cx="6912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повторение движений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 (то, что мы сейчас называем упражнениями) помогает не только </a:t>
            </a:r>
            <a:r>
              <a:rPr lang="ru-RU" sz="2200" b="1" u="sng" dirty="0" smtClean="0">
                <a:solidFill>
                  <a:srgbClr val="FF0000"/>
                </a:solidFill>
                <a:latin typeface="Segoe Print" pitchFamily="2" charset="0"/>
              </a:rPr>
              <a:t>лучше  выполнять  само движение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, но и  </a:t>
            </a:r>
            <a:r>
              <a:rPr lang="ru-RU" sz="2200" b="1" u="sng" dirty="0" smtClean="0">
                <a:solidFill>
                  <a:srgbClr val="FF0000"/>
                </a:solidFill>
                <a:latin typeface="Segoe Print" pitchFamily="2" charset="0"/>
              </a:rPr>
              <a:t>совершенствовать  весь  организм.</a:t>
            </a:r>
            <a:endParaRPr lang="ru-RU" sz="2200" dirty="0"/>
          </a:p>
        </p:txBody>
      </p:sp>
      <p:pic>
        <p:nvPicPr>
          <p:cNvPr id="10" name="Рисунок 9" descr="Frank Frazetta-Tarzan  Ant Peopl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59632" y="1124744"/>
            <a:ext cx="2304256" cy="3095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1124744"/>
            <a:ext cx="69487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Прошло много-много лет со времени появления людей. Поколения сменяли друг друга. И дети перенимали опыт своих отцов и дедов. В свободное время люди не только</a:t>
            </a:r>
            <a:endParaRPr lang="ru-RU" sz="2200" b="1" u="sng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43608" y="2636912"/>
            <a:ext cx="2636057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067944" y="2492896"/>
            <a:ext cx="40679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отдыхали и развлекались, но и готовились сами и готовили своих детей к трудностям жизни, к защите от врагов. Этим целям начали служить различные виды </a:t>
            </a:r>
            <a:r>
              <a:rPr lang="ru-RU" sz="2200" b="1" dirty="0" smtClean="0">
                <a:solidFill>
                  <a:srgbClr val="FF0000"/>
                </a:solidFill>
                <a:latin typeface="Segoe Print" pitchFamily="2" charset="0"/>
              </a:rPr>
              <a:t>упражнений.</a:t>
            </a:r>
            <a:endParaRPr lang="ru-RU" sz="2200" b="1" u="sng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4293096"/>
            <a:ext cx="7128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весь день находились в специальных школах. Там они занимались маршировкой, бегом, прыжками, метанием копья и т.д.</a:t>
            </a:r>
            <a:endParaRPr lang="ru-RU" sz="2200" b="1" u="sng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8" name="Рисунок 7" descr="img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02619" y="1268760"/>
            <a:ext cx="4167175" cy="2736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508104" y="2492896"/>
            <a:ext cx="26642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Например в древнегреческом городе Спарте </a:t>
            </a:r>
          </a:p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юные граждане </a:t>
            </a:r>
          </a:p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(7-20 лет)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4221088"/>
            <a:ext cx="7128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На городских площадках выступали бродячие акробаты. Они пользовались большой любовью у горожан. Проводились соревнования по фехтованию и стрельбы из арбалета.</a:t>
            </a:r>
            <a:endParaRPr lang="ru-RU" sz="22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1412776"/>
            <a:ext cx="32403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В Европе устраивались состязания рыцарей. Победитель получал лошадь и всё снаряжение проигравшего.</a:t>
            </a:r>
            <a:endParaRPr lang="ru-RU" sz="2200" dirty="0"/>
          </a:p>
        </p:txBody>
      </p:sp>
      <p:pic>
        <p:nvPicPr>
          <p:cNvPr id="6" name="Рисунок 5" descr="img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3968" y="1268760"/>
            <a:ext cx="360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</TotalTime>
  <Words>429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30</cp:revision>
  <dcterms:created xsi:type="dcterms:W3CDTF">2020-04-03T13:33:17Z</dcterms:created>
  <dcterms:modified xsi:type="dcterms:W3CDTF">2020-07-19T14:19:12Z</dcterms:modified>
</cp:coreProperties>
</file>