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  <p:sldId id="277" r:id="rId4"/>
    <p:sldId id="279" r:id="rId5"/>
    <p:sldId id="257" r:id="rId6"/>
    <p:sldId id="266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4762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622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560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11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9577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638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8126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238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7443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008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4132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1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6668D-CF12-4589-A084-A554B87A6313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05717-DDB0-4DEF-B12E-35F59FD3A4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373"/>
            </a:avLst>
          </a:prstGeom>
          <a:blipFill>
            <a:blip r:embed="rId1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120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Евгений Велтисто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98725" y="260350"/>
            <a:ext cx="3752850" cy="4638675"/>
          </a:xfrm>
          <a:noFill/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 rot="10767746" flipV="1">
            <a:off x="-9" y="4630070"/>
            <a:ext cx="9144384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0" dirty="0">
                <a:solidFill>
                  <a:srgbClr val="FF33CC"/>
                </a:solidFill>
              </a:rPr>
              <a:t>   </a:t>
            </a:r>
            <a:r>
              <a:rPr lang="ru-RU" sz="4000" b="1" dirty="0">
                <a:solidFill>
                  <a:srgbClr val="663300"/>
                </a:solidFill>
              </a:rPr>
              <a:t>Евгений Серафимович Велтистов</a:t>
            </a:r>
          </a:p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(1934 - 1989)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Детство.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  Шла война. Великая война. Во второй год великой войны </a:t>
            </a:r>
            <a:r>
              <a:rPr lang="ru-RU" dirty="0" smtClean="0"/>
              <a:t>Велтистов  </a:t>
            </a:r>
            <a:r>
              <a:rPr lang="ru-RU" dirty="0"/>
              <a:t>пришел </a:t>
            </a:r>
            <a:r>
              <a:rPr lang="ru-RU" dirty="0" smtClean="0"/>
              <a:t>в 265-ю </a:t>
            </a:r>
            <a:r>
              <a:rPr lang="ru-RU" dirty="0"/>
              <a:t>московскую школу учиться. Книг было мало. Тетрадей еще меньше. Читать хотелось очень сильно. Когда спросили, кем ты станешь, ответил: "Продавцом детских </a:t>
            </a:r>
            <a:r>
              <a:rPr lang="ru-RU" dirty="0" smtClean="0"/>
              <a:t>книжек, чтобы </a:t>
            </a:r>
            <a:r>
              <a:rPr lang="ru-RU" dirty="0"/>
              <a:t>прочитать все</a:t>
            </a:r>
            <a:r>
              <a:rPr lang="ru-RU" dirty="0" smtClean="0"/>
              <a:t>". Потом он передумал. Решил стать журналистом. Это было твердое решение. Окончил факультет журналистики. Стал работать - сперва в газетах, потом - редактором отдела в популярном журнале "Огонек".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391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Юность.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Велтистов  </a:t>
            </a:r>
            <a:r>
              <a:rPr lang="ru-RU" dirty="0"/>
              <a:t>б</a:t>
            </a:r>
            <a:r>
              <a:rPr lang="ru-RU" dirty="0" smtClean="0"/>
              <a:t>ыл </a:t>
            </a:r>
            <a:r>
              <a:rPr lang="ru-RU" dirty="0"/>
              <a:t>очень худой. И поэтому казался еще длинней. В многоэтажном доме редакция занимала три этажа. И когда в праздничные дни вывешивали веселую стенгазету</a:t>
            </a:r>
            <a:r>
              <a:rPr lang="ru-RU" dirty="0" smtClean="0"/>
              <a:t>,</a:t>
            </a:r>
            <a:r>
              <a:rPr lang="ru-RU" dirty="0"/>
              <a:t>  Велтистова изображали примерно так: голова на третьем этаже, туловище - на втором, а бегущие ноги - на первом</a:t>
            </a:r>
            <a:r>
              <a:rPr lang="ru-RU" dirty="0" smtClean="0"/>
              <a:t>. </a:t>
            </a:r>
            <a:r>
              <a:rPr lang="ru-RU" dirty="0"/>
              <a:t> </a:t>
            </a:r>
            <a:r>
              <a:rPr lang="ru-RU" dirty="0" smtClean="0"/>
              <a:t>Так как его рост был 202см!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797152"/>
            <a:ext cx="1405880" cy="18354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038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7239000" cy="1143000"/>
          </a:xfrm>
        </p:spPr>
        <p:txBody>
          <a:bodyPr/>
          <a:lstStyle/>
          <a:p>
            <a:r>
              <a:rPr lang="ru-RU" dirty="0" smtClean="0"/>
              <a:t>     Значение фамилии.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Слово </a:t>
            </a:r>
            <a:r>
              <a:rPr lang="ru-RU" dirty="0"/>
              <a:t>«</a:t>
            </a:r>
            <a:r>
              <a:rPr lang="ru-RU" dirty="0" err="1"/>
              <a:t>Велтист</a:t>
            </a:r>
            <a:r>
              <a:rPr lang="ru-RU" dirty="0"/>
              <a:t>» в переводе с древнерусского значит «великан</a:t>
            </a:r>
            <a:r>
              <a:rPr lang="ru-RU" dirty="0" smtClean="0"/>
              <a:t>».</a:t>
            </a:r>
            <a:endParaRPr lang="ru-RU" dirty="0"/>
          </a:p>
          <a:p>
            <a:pPr lvl="0"/>
            <a:r>
              <a:rPr lang="ru-RU" dirty="0"/>
              <a:t>Другой вариант происхождения фамилии — от греческого «</a:t>
            </a:r>
            <a:r>
              <a:rPr lang="ru-RU" dirty="0" err="1"/>
              <a:t>велтистос</a:t>
            </a:r>
            <a:r>
              <a:rPr lang="ru-RU" dirty="0"/>
              <a:t>» («наилучший</a:t>
            </a:r>
            <a:r>
              <a:rPr lang="ru-RU" dirty="0" smtClean="0"/>
              <a:t>»).</a:t>
            </a:r>
          </a:p>
          <a:p>
            <a:pPr lvl="0"/>
            <a:r>
              <a:rPr lang="ru-RU" dirty="0" smtClean="0"/>
              <a:t>Можно сказать, что  писатель </a:t>
            </a:r>
            <a:r>
              <a:rPr lang="ru-RU" dirty="0" err="1" smtClean="0"/>
              <a:t>Е.С.Велтистов</a:t>
            </a:r>
            <a:r>
              <a:rPr lang="ru-RU" dirty="0" smtClean="0"/>
              <a:t>  своим литературным творчеством полностью оправдал  свою фамилию. Он стал великаном детской научной фантастики и наилучшим писателем и сценаристом  в этом жанре.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905000" cy="25336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754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ФАНТАЗИЯ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995"/>
            <a:ext cx="7787208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b="1" dirty="0" smtClean="0"/>
          </a:p>
          <a:p>
            <a:endParaRPr lang="ru-RU" b="1" dirty="0" smtClean="0"/>
          </a:p>
          <a:p>
            <a:pPr marL="0" indent="0">
              <a:buNone/>
            </a:pPr>
            <a:r>
              <a:rPr lang="ru-RU" sz="3600" b="1" dirty="0" smtClean="0"/>
              <a:t>Я — небесный верхолаз,</a:t>
            </a:r>
          </a:p>
          <a:p>
            <a:pPr marL="0" indent="0">
              <a:buNone/>
            </a:pPr>
            <a:r>
              <a:rPr lang="ru-RU" sz="3600" b="1" dirty="0" smtClean="0"/>
              <a:t>Я по небу лазаю,</a:t>
            </a:r>
          </a:p>
          <a:p>
            <a:pPr marL="0" indent="0">
              <a:buNone/>
            </a:pPr>
            <a:r>
              <a:rPr lang="ru-RU" sz="3600" b="1" dirty="0" smtClean="0"/>
              <a:t>А потом оттуда — раз! —</a:t>
            </a:r>
          </a:p>
          <a:p>
            <a:pPr marL="0" indent="0">
              <a:buNone/>
            </a:pPr>
            <a:r>
              <a:rPr lang="ru-RU" sz="3600" b="1" dirty="0" smtClean="0"/>
              <a:t>Опускаюсь на землю.</a:t>
            </a:r>
          </a:p>
          <a:p>
            <a:pPr marL="0" indent="0">
              <a:buNone/>
            </a:pPr>
            <a:r>
              <a:rPr lang="ru-RU" sz="3600" b="1" dirty="0" smtClean="0"/>
              <a:t>Ты не веришь? Ну и что ж</a:t>
            </a:r>
          </a:p>
          <a:p>
            <a:pPr marL="0" indent="0">
              <a:buNone/>
            </a:pPr>
            <a:r>
              <a:rPr lang="ru-RU" sz="3600" b="1" dirty="0" smtClean="0"/>
              <a:t>Все равно это не ложь,</a:t>
            </a:r>
          </a:p>
          <a:p>
            <a:pPr marL="0" indent="0">
              <a:buNone/>
            </a:pPr>
            <a:r>
              <a:rPr lang="ru-RU" sz="3600" b="1" dirty="0" smtClean="0"/>
              <a:t>А моя фантазия.                         А </a:t>
            </a:r>
            <a:r>
              <a:rPr lang="ru-RU" sz="3600" b="1" dirty="0" err="1" smtClean="0"/>
              <a:t>Барто</a:t>
            </a:r>
            <a:endParaRPr lang="ru-RU" sz="3600" b="1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Как вы понимаете слово "фантазия"?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1929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Фантазёр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768" y="332656"/>
            <a:ext cx="8964488" cy="4525963"/>
          </a:xfrm>
        </p:spPr>
        <p:txBody>
          <a:bodyPr/>
          <a:lstStyle/>
          <a:p>
            <a:endParaRPr lang="ru-RU" dirty="0"/>
          </a:p>
          <a:p>
            <a:r>
              <a:rPr lang="ru-RU" sz="3600" b="1" dirty="0">
                <a:solidFill>
                  <a:srgbClr val="002060"/>
                </a:solidFill>
              </a:rPr>
              <a:t>Человек, который любит фантазировать, мечтатель.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Выдумщик, человек, который склонен фантазировать.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12976"/>
            <a:ext cx="4968552" cy="3473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656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404813"/>
            <a:ext cx="8784976" cy="26638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</a:rPr>
              <a:t>Электроник - это робот, внешний вид которого был скопирован с реального мальчика московского школьника Сергея </a:t>
            </a:r>
            <a:r>
              <a:rPr lang="ru-RU" sz="3200" b="1" dirty="0" err="1" smtClean="0">
                <a:solidFill>
                  <a:srgbClr val="002060"/>
                </a:solidFill>
              </a:rPr>
              <a:t>Сыроежкина</a:t>
            </a:r>
            <a:r>
              <a:rPr lang="ru-RU" sz="3200" b="1" dirty="0" smtClean="0">
                <a:solidFill>
                  <a:srgbClr val="002060"/>
                </a:solidFill>
              </a:rPr>
              <a:t>. Первая книга цикла "Электроник - мальчик из чемодана" впервые увидела свет в публикации издательства "Детская литература" в 1964г.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12976"/>
            <a:ext cx="4176464" cy="3341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38628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5413" y="2322751"/>
            <a:ext cx="56197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849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По мотивам повести "Электроник - мальчик из чемодана" и "</a:t>
            </a:r>
            <a:r>
              <a:rPr lang="ru-RU" sz="3200" b="1" dirty="0" err="1" smtClean="0">
                <a:solidFill>
                  <a:srgbClr val="002060"/>
                </a:solidFill>
              </a:rPr>
              <a:t>Рэсси</a:t>
            </a:r>
            <a:r>
              <a:rPr lang="ru-RU" sz="3200" b="1" dirty="0" smtClean="0">
                <a:solidFill>
                  <a:srgbClr val="002060"/>
                </a:solidFill>
              </a:rPr>
              <a:t> - неуловимый друг" был снят телевизионный художественный фильм "Приключения Электроника".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457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234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Детство.</vt:lpstr>
      <vt:lpstr> Юность.</vt:lpstr>
      <vt:lpstr>     Значение фамилии.</vt:lpstr>
      <vt:lpstr>ФАНТАЗИЯ </vt:lpstr>
      <vt:lpstr>Фантазёр</vt:lpstr>
      <vt:lpstr>Электроник - это робот, внешний вид которого был скопирован с реального мальчика московского школьника Сергея Сыроежкина. Первая книга цикла "Электроник - мальчик из чемодана" впервые увидела свет в публикации издательства "Детская литература" в 1964г.</vt:lpstr>
      <vt:lpstr>Слайд 8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Уитель</cp:lastModifiedBy>
  <cp:revision>25</cp:revision>
  <dcterms:created xsi:type="dcterms:W3CDTF">2006-01-02T03:20:51Z</dcterms:created>
  <dcterms:modified xsi:type="dcterms:W3CDTF">2020-04-14T21:36:06Z</dcterms:modified>
</cp:coreProperties>
</file>