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Названия старинных русских городов, сведения о происхождении этих названий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7160840" cy="1728192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Михайлова Инга Рюриковна,</a:t>
            </a:r>
          </a:p>
          <a:p>
            <a:pPr algn="r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учитель начальных классов.</a:t>
            </a:r>
          </a:p>
          <a:p>
            <a:pPr algn="r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Стаж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педагогической работы: 7 лет</a:t>
            </a:r>
          </a:p>
          <a:p>
            <a:pPr algn="r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Стаж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 учителем начальных классов: 7 лет</a:t>
            </a:r>
          </a:p>
          <a:p>
            <a:pPr algn="r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Квалификационная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категория: 1</a:t>
            </a:r>
          </a:p>
          <a:p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091747" y="305163"/>
            <a:ext cx="560756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"Средняя школа № 14"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211960" y="6237312"/>
            <a:ext cx="8338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2019 год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4" y="1844824"/>
          <a:ext cx="8496945" cy="4176464"/>
        </p:xfrm>
        <a:graphic>
          <a:graphicData uri="http://schemas.openxmlformats.org/drawingml/2006/table">
            <a:tbl>
              <a:tblPr/>
              <a:tblGrid>
                <a:gridCol w="1191650"/>
                <a:gridCol w="1881962"/>
                <a:gridCol w="1660188"/>
                <a:gridCol w="1660188"/>
                <a:gridCol w="2102957"/>
              </a:tblGrid>
              <a:tr h="1538697"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800" b="1" strike="noStrik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</a:t>
                      </a:r>
                      <a:endParaRPr lang="ru-RU" sz="1800" strike="noStrike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800" b="1" strike="noStrik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Происхождение названия</a:t>
                      </a:r>
                      <a:endParaRPr lang="ru-RU" sz="1800" strike="noStrike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800" b="1" strike="noStrik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 основания</a:t>
                      </a:r>
                      <a:endParaRPr lang="ru-RU" sz="1800" strike="noStrike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800" b="1" strike="noStrik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Князья (правители)</a:t>
                      </a:r>
                      <a:endParaRPr lang="ru-RU" sz="1800" strike="noStrike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800" b="1" strike="noStrike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Герб города (приклеить)</a:t>
                      </a:r>
                      <a:endParaRPr lang="ru-RU" sz="1800" strike="noStrike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77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strike="noStrike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РОСТОВ ВЕЛИКИЙ</a:t>
                      </a:r>
                      <a:endParaRPr lang="ru-RU" sz="1800" strike="noStrike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strike="noStrike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 города, возможно, осталось от мерянского вождя Росты.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strike="noStrike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862</a:t>
                      </a:r>
                      <a:r>
                        <a:rPr lang="ru-RU" sz="1800" strike="noStrike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strike="noStrik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Ярослав</a:t>
                      </a:r>
                      <a:r>
                        <a:rPr lang="ru-RU" sz="1800" strike="noStrik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ru-RU" sz="1800" b="1" strike="noStrik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Мудрый</a:t>
                      </a:r>
                      <a:endParaRPr lang="ru-RU" sz="1800" strike="noStrike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strike="noStrike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3553" name="Рисунок 7" descr="https://diletant.media/upload/iblock/a02/a023f2988184b733abd527bf91863e0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3717032"/>
            <a:ext cx="1371600" cy="1628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916832"/>
          <a:ext cx="8496944" cy="3744416"/>
        </p:xfrm>
        <a:graphic>
          <a:graphicData uri="http://schemas.openxmlformats.org/drawingml/2006/table">
            <a:tbl>
              <a:tblPr/>
              <a:tblGrid>
                <a:gridCol w="1656184"/>
                <a:gridCol w="1728192"/>
                <a:gridCol w="1512168"/>
                <a:gridCol w="1497444"/>
                <a:gridCol w="2102956"/>
              </a:tblGrid>
              <a:tr h="1263177"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2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Происхождение названия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2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 основания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Князья (правители)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Герб города (приклеить)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1239">
                <a:tc>
                  <a:txBody>
                    <a:bodyPr/>
                    <a:lstStyle/>
                    <a:p>
                      <a:pPr algn="ctr">
                        <a:lnSpc>
                          <a:spcPts val="152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ВЕЛИКИЙ НОВГОРОД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Любое поселение у Ильменя воспринималось как создание «нового города»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Рюрик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Игорь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4577" name="Рисунок 10" descr="https://ezaem.lichnyj-kabinet-mfo.ru/wp-content/uploads/2019/05/Veliky_Novgoro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092280" y="3356992"/>
            <a:ext cx="1381125" cy="1666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Закончите предложения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было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захотел(а)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27582" y="1484775"/>
          <a:ext cx="7416825" cy="4934020"/>
        </p:xfrm>
        <a:graphic>
          <a:graphicData uri="http://schemas.openxmlformats.org/drawingml/2006/table">
            <a:tbl>
              <a:tblPr/>
              <a:tblGrid>
                <a:gridCol w="3419429"/>
                <a:gridCol w="196143"/>
                <a:gridCol w="196143"/>
                <a:gridCol w="3605110"/>
              </a:tblGrid>
              <a:tr h="376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Катись, катись колечко,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Ростов Великий, Суздаль,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краешку земли,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Сергиев Посад…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 северного моря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Их имена как песня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голубой тайги,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Народные звучат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рощам и долинам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Колечко золотое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 волжских берегов,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Скрепило города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Где древняя Россия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Здесь матушка Россия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названьях городов.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Здесь русский дух всегда!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Владимир, тихий Углич,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Залесский Переславль,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Жемчужина России -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Народный Ярославль.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572575"/>
            <a:ext cx="7488832" cy="5138456"/>
          </a:xfrm>
        </p:spPr>
      </p:pic>
    </p:spTree>
    <p:extLst>
      <p:ext uri="{BB962C8B-B14F-4D97-AF65-F5344CB8AC3E}">
        <p14:creationId xmlns:p14="http://schemas.microsoft.com/office/powerpoint/2010/main" xmlns="" val="253159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chemeClr val="accent3">
                    <a:lumMod val="50000"/>
                  </a:schemeClr>
                </a:solidFill>
              </a:rPr>
              <a:t>Частокол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556792"/>
            <a:ext cx="7632848" cy="4858407"/>
          </a:xfrm>
        </p:spPr>
      </p:pic>
    </p:spTree>
    <p:extLst>
      <p:ext uri="{BB962C8B-B14F-4D97-AF65-F5344CB8AC3E}">
        <p14:creationId xmlns:p14="http://schemas.microsoft.com/office/powerpoint/2010/main" xmlns="" val="248118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</a:rPr>
              <a:t>Городище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93" t="18826" r="3622" b="4034"/>
          <a:stretch/>
        </p:blipFill>
        <p:spPr>
          <a:xfrm>
            <a:off x="611560" y="1533574"/>
            <a:ext cx="7920880" cy="4631730"/>
          </a:xfrm>
        </p:spPr>
      </p:pic>
    </p:spTree>
    <p:extLst>
      <p:ext uri="{BB962C8B-B14F-4D97-AF65-F5344CB8AC3E}">
        <p14:creationId xmlns:p14="http://schemas.microsoft.com/office/powerpoint/2010/main" xmlns="" val="41069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332656"/>
            <a:ext cx="8208912" cy="6297792"/>
          </a:xfrm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755576" y="404664"/>
            <a:ext cx="73926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 – укрепленное, огороженное поселение.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033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980728"/>
          <a:ext cx="8280919" cy="5295152"/>
        </p:xfrm>
        <a:graphic>
          <a:graphicData uri="http://schemas.openxmlformats.org/drawingml/2006/table">
            <a:tbl>
              <a:tblPr/>
              <a:tblGrid>
                <a:gridCol w="1161353"/>
                <a:gridCol w="1834115"/>
                <a:gridCol w="1617980"/>
                <a:gridCol w="1617980"/>
                <a:gridCol w="2049491"/>
              </a:tblGrid>
              <a:tr h="662192"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Происхождение названия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 основания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Князья (правители)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Герб города (приклеить)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23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МОСКВА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имя города происходит от древнеславянского корня «моск» — что-то топкое и влажное.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 в имени корень «мозг», то есть «умный», аргументируя, что в русском языке есть слово «мозговитый».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слово «Москва» стало соединением марийских слов: «маска» — «медведь» и «ава» — «мать».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1147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Юрий Долгорукий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Иван </a:t>
                      </a: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Калита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Дмитрий Донской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1" descr="http://ugexpress.ru/images/joomgallery/Moscow-Coat-Of-Arms-russian-federation-39446456-485-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2492896"/>
            <a:ext cx="1533525" cy="1438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3567" y="1556792"/>
          <a:ext cx="7704856" cy="4469502"/>
        </p:xfrm>
        <a:graphic>
          <a:graphicData uri="http://schemas.openxmlformats.org/drawingml/2006/table">
            <a:tbl>
              <a:tblPr/>
              <a:tblGrid>
                <a:gridCol w="1080563"/>
                <a:gridCol w="1706525"/>
                <a:gridCol w="1505425"/>
                <a:gridCol w="1505425"/>
                <a:gridCol w="1906918"/>
              </a:tblGrid>
              <a:tr h="811902"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Происхождение названия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 основания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Князья (правители)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Герб города (приклеить)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85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СУЗДАЛЬ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от древне-русского глагола "съзьдати" – создавать, который в то время имел значение "слепить из глины" от "зъдъ" – глина. </a:t>
                      </a:r>
                    </a:p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"суздаль" обозначало город "сделанный из глины" или "кирпичный".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Юрий Долгорукий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1505" name="Рисунок 1" descr="http://lubovbezusl.ru/_pu/18/698161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732240" y="2780928"/>
            <a:ext cx="1266825" cy="1781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8" y="1988840"/>
          <a:ext cx="7776862" cy="3816424"/>
        </p:xfrm>
        <a:graphic>
          <a:graphicData uri="http://schemas.openxmlformats.org/drawingml/2006/table">
            <a:tbl>
              <a:tblPr/>
              <a:tblGrid>
                <a:gridCol w="1192481"/>
                <a:gridCol w="1619285"/>
                <a:gridCol w="1519913"/>
                <a:gridCol w="1519913"/>
                <a:gridCol w="1925270"/>
              </a:tblGrid>
              <a:tr h="1751801"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Происхождение названия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 основания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Князья (правители)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75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Герб города (приклеить)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46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ВЛАДИМИР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 в честь основателя – Владимир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Владимир Мономах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Александр Невский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2529" name="Рисунок 4" descr="https://upload.wikimedia.org/wikipedia/commons/thumb/f/f9/Coat_of_arms_of_Vladimiri_Oblast.svg/1200px-Coat_of_arms_of_Vladimiri_Oblast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933056"/>
            <a:ext cx="1323975" cy="1323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317</Words>
  <Application>Microsoft Office PowerPoint</Application>
  <PresentationFormat>Экран (4:3)</PresentationFormat>
  <Paragraphs>121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Названия старинных русских городов, сведения о происхождении этих названий  </vt:lpstr>
      <vt:lpstr>Слайд 2</vt:lpstr>
      <vt:lpstr>Слайд 3</vt:lpstr>
      <vt:lpstr>Частокол</vt:lpstr>
      <vt:lpstr>Городище</vt:lpstr>
      <vt:lpstr>Слайд 6</vt:lpstr>
      <vt:lpstr>Слайд 7</vt:lpstr>
      <vt:lpstr>Слайд 8</vt:lpstr>
      <vt:lpstr>Слайд 9</vt:lpstr>
      <vt:lpstr>Слайд 10</vt:lpstr>
      <vt:lpstr>Слайд 11</vt:lpstr>
      <vt:lpstr>Закончите предложения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Названия старинных русских городов, сведения о происхождении этих названий  </dc:title>
  <dc:creator>Инга</dc:creator>
  <cp:lastModifiedBy>Инга</cp:lastModifiedBy>
  <cp:revision>4</cp:revision>
  <dcterms:created xsi:type="dcterms:W3CDTF">2019-11-16T15:39:11Z</dcterms:created>
  <dcterms:modified xsi:type="dcterms:W3CDTF">2019-11-16T16:00:34Z</dcterms:modified>
</cp:coreProperties>
</file>