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9"/>
  </p:notesMasterIdLst>
  <p:sldIdLst>
    <p:sldId id="256" r:id="rId2"/>
    <p:sldId id="258" r:id="rId3"/>
    <p:sldId id="281" r:id="rId4"/>
    <p:sldId id="282" r:id="rId5"/>
    <p:sldId id="285" r:id="rId6"/>
    <p:sldId id="275" r:id="rId7"/>
    <p:sldId id="27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3C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90" autoAdjust="0"/>
    <p:restoredTop sz="94660"/>
  </p:normalViewPr>
  <p:slideViewPr>
    <p:cSldViewPr>
      <p:cViewPr>
        <p:scale>
          <a:sx n="110" d="100"/>
          <a:sy n="110" d="100"/>
        </p:scale>
        <p:origin x="-186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7AE457-FE30-477A-B89D-C267A0507968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2A8091-810F-499D-8E0E-F08CBDF3F0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214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E7135-E331-43EE-8CA4-F37481290DD9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873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B5BDC9-732F-46D3-A372-107DAA0CD76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79E1958-CCB9-4AC6-A84D-A8894D6CDA0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BDC9-732F-46D3-A372-107DAA0CD76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1958-CCB9-4AC6-A84D-A8894D6CDA0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BDC9-732F-46D3-A372-107DAA0CD76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1958-CCB9-4AC6-A84D-A8894D6CDA0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BDC9-732F-46D3-A372-107DAA0CD76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1958-CCB9-4AC6-A84D-A8894D6CDA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BDC9-732F-46D3-A372-107DAA0CD76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1958-CCB9-4AC6-A84D-A8894D6CDA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BDC9-732F-46D3-A372-107DAA0CD76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1958-CCB9-4AC6-A84D-A8894D6CDA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BDC9-732F-46D3-A372-107DAA0CD76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1958-CCB9-4AC6-A84D-A8894D6CDA0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BDC9-732F-46D3-A372-107DAA0CD76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1958-CCB9-4AC6-A84D-A8894D6CDA0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BDC9-732F-46D3-A372-107DAA0CD76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1958-CCB9-4AC6-A84D-A8894D6CDA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BDC9-732F-46D3-A372-107DAA0CD76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1958-CCB9-4AC6-A84D-A8894D6CDA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BDC9-732F-46D3-A372-107DAA0CD76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1958-CCB9-4AC6-A84D-A8894D6CDA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BB5BDC9-732F-46D3-A372-107DAA0CD76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79E1958-CCB9-4AC6-A84D-A8894D6CDA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0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audio" Target="../media/audio30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audio30.wav"/><Relationship Id="rId3" Type="http://schemas.openxmlformats.org/officeDocument/2006/relationships/audio" Target="../media/audio3.wav"/><Relationship Id="rId7" Type="http://schemas.microsoft.com/office/2007/relationships/hdphoto" Target="../media/hdphoto3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microsoft.com/office/2007/relationships/hdphoto" Target="../media/hdphoto2.wdp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4.xml"/><Relationship Id="rId4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6.wdp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microsoft.com/office/2007/relationships/hdphoto" Target="../media/hdphoto8.wdp"/><Relationship Id="rId11" Type="http://schemas.openxmlformats.org/officeDocument/2006/relationships/audio" Target="../media/audio30.wav"/><Relationship Id="rId5" Type="http://schemas.openxmlformats.org/officeDocument/2006/relationships/image" Target="../media/image11.jpeg"/><Relationship Id="rId4" Type="http://schemas.microsoft.com/office/2007/relationships/hdphoto" Target="../media/hdphoto7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86409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ГБОУ Школа № 1245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124744"/>
            <a:ext cx="6400800" cy="4514056"/>
          </a:xfrm>
          <a:effectLst>
            <a:glow rad="228600">
              <a:schemeClr val="bg2">
                <a:lumMod val="10000"/>
                <a:alpha val="40000"/>
              </a:schemeClr>
            </a:glow>
          </a:effectLst>
        </p:spPr>
        <p:txBody>
          <a:bodyPr>
            <a:normAutofit fontScale="55000" lnSpcReduction="20000"/>
          </a:bodyPr>
          <a:lstStyle/>
          <a:p>
            <a:endParaRPr lang="ru-RU" sz="4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800" dirty="0" smtClean="0">
                <a:latin typeface="Times New Roman" pitchFamily="18" charset="0"/>
                <a:cs typeface="Times New Roman" pitchFamily="18" charset="0"/>
              </a:rPr>
              <a:t>Семинар на тему: </a:t>
            </a:r>
          </a:p>
          <a:p>
            <a:r>
              <a:rPr lang="ru-RU" sz="5800" dirty="0" smtClean="0">
                <a:latin typeface="Times New Roman" pitchFamily="18" charset="0"/>
                <a:cs typeface="Times New Roman" pitchFamily="18" charset="0"/>
              </a:rPr>
              <a:t>«Развитие речи детей младшего дошкольного возраста через развитие мелкой моторики».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Над темой работали: </a:t>
            </a:r>
          </a:p>
          <a:p>
            <a:pPr algn="r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Воспитатели группы №5 </a:t>
            </a:r>
          </a:p>
          <a:p>
            <a:pPr algn="r"/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Шаврина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М.А., Мирон Л.Д.</a:t>
            </a:r>
          </a:p>
          <a:p>
            <a:pPr algn="r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Воспитатели группы №9 </a:t>
            </a:r>
          </a:p>
          <a:p>
            <a:pPr algn="r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Харитонова Н.А, Григорьева Е.С.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9597977"/>
      </p:ext>
    </p:extLst>
  </p:cSld>
  <p:clrMapOvr>
    <a:masterClrMapping/>
  </p:clrMapOvr>
  <p:transition spd="slow">
    <p:wheel spokes="1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2492896"/>
            <a:ext cx="7756263" cy="1054250"/>
          </a:xfrm>
          <a:effectLst>
            <a:glow rad="228600">
              <a:schemeClr val="tx1">
                <a:lumMod val="95000"/>
                <a:lumOff val="5000"/>
                <a:alpha val="40000"/>
              </a:schemeClr>
            </a:glow>
          </a:effectLst>
          <a:scene3d>
            <a:camera prst="obliqueBottomLeft"/>
            <a:lightRig rig="threePt" dir="t"/>
          </a:scene3d>
        </p:spPr>
        <p:txBody>
          <a:bodyPr/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>
                <a:effectLst>
                  <a:glow rad="127000">
                    <a:schemeClr val="accent5">
                      <a:lumMod val="75000"/>
                    </a:schemeClr>
                  </a:glow>
                </a:effectLst>
              </a:rPr>
              <a:t>Способы развития мелкой моторики</a:t>
            </a:r>
            <a:r>
              <a:rPr lang="ru-RU" dirty="0">
                <a:effectLst>
                  <a:glow rad="127000">
                    <a:schemeClr val="accent5">
                      <a:lumMod val="75000"/>
                    </a:schemeClr>
                  </a:glow>
                </a:effectLst>
              </a:rPr>
              <a:t/>
            </a:r>
            <a:br>
              <a:rPr lang="ru-RU" dirty="0">
                <a:effectLst>
                  <a:glow rad="127000">
                    <a:schemeClr val="accent5">
                      <a:lumMod val="75000"/>
                    </a:schemeClr>
                  </a:glow>
                </a:effectLst>
              </a:rPr>
            </a:br>
            <a:endParaRPr lang="ru-RU" dirty="0">
              <a:effectLst>
                <a:glow rad="127000">
                  <a:schemeClr val="accent5">
                    <a:lumMod val="75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2963" y="416849"/>
            <a:ext cx="1439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Массаж рук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608654" y="47517"/>
            <a:ext cx="23144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В</a:t>
            </a:r>
            <a:r>
              <a:rPr lang="ru-RU" b="1" dirty="0" smtClean="0"/>
              <a:t>ыкладывание </a:t>
            </a:r>
            <a:r>
              <a:rPr lang="ru-RU" b="1" dirty="0"/>
              <a:t>фигур </a:t>
            </a:r>
            <a:endParaRPr lang="ru-RU" b="1" dirty="0" smtClean="0"/>
          </a:p>
          <a:p>
            <a:pPr algn="ctr"/>
            <a:r>
              <a:rPr lang="ru-RU" b="1" dirty="0" smtClean="0"/>
              <a:t>из </a:t>
            </a:r>
            <a:r>
              <a:rPr lang="ru-RU" b="1" dirty="0"/>
              <a:t>счетных палочек и т. д.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509904" y="228196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С</a:t>
            </a:r>
            <a:r>
              <a:rPr lang="ru-RU" b="1" dirty="0" smtClean="0"/>
              <a:t>ловесные </a:t>
            </a:r>
            <a:r>
              <a:rPr lang="ru-RU" b="1" dirty="0"/>
              <a:t>игры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42431" y="4581128"/>
            <a:ext cx="2574032" cy="2031325"/>
          </a:xfrm>
          <a:prstGeom prst="rect">
            <a:avLst/>
          </a:prstGeom>
          <a:effectLst>
            <a:glow rad="101600">
              <a:srgbClr val="92D050">
                <a:alpha val="60000"/>
              </a:srgb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Р</a:t>
            </a:r>
            <a:r>
              <a:rPr lang="ru-RU" b="1" dirty="0" smtClean="0"/>
              <a:t>абота </a:t>
            </a:r>
            <a:r>
              <a:rPr lang="ru-RU" b="1" dirty="0"/>
              <a:t>с различными предметами и материалами (ножницы, пластилин, конструктор, мозаика, </a:t>
            </a:r>
            <a:r>
              <a:rPr lang="ru-RU" b="1" dirty="0" err="1"/>
              <a:t>пазлы</a:t>
            </a:r>
            <a:r>
              <a:rPr lang="ru-RU" b="1" dirty="0"/>
              <a:t>, бусины, крупы и др.)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2713" y="4504719"/>
            <a:ext cx="23762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У</a:t>
            </a:r>
            <a:r>
              <a:rPr lang="ru-RU" b="1" dirty="0" smtClean="0"/>
              <a:t>пражнения </a:t>
            </a:r>
            <a:r>
              <a:rPr lang="ru-RU" b="1" dirty="0"/>
              <a:t>в обводе контуров предметов, рисование по трафаретам, закрашивание контурных </a:t>
            </a:r>
            <a:r>
              <a:rPr lang="ru-RU" b="1" dirty="0" smtClean="0"/>
              <a:t>предметов</a:t>
            </a:r>
            <a:endParaRPr lang="ru-RU" b="1" dirty="0"/>
          </a:p>
        </p:txBody>
      </p:sp>
      <p:sp>
        <p:nvSpPr>
          <p:cNvPr id="9" name="Стрелка вниз 8"/>
          <p:cNvSpPr/>
          <p:nvPr/>
        </p:nvSpPr>
        <p:spPr>
          <a:xfrm rot="19778641">
            <a:off x="6392630" y="3454472"/>
            <a:ext cx="432048" cy="1080120"/>
          </a:xfrm>
          <a:prstGeom prst="downArrow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27000">
              <a:schemeClr val="accent5">
                <a:lumMod val="50000"/>
              </a:schemeClr>
            </a:glo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2088289">
            <a:off x="1780456" y="3429000"/>
            <a:ext cx="432048" cy="1080120"/>
          </a:xfrm>
          <a:prstGeom prst="downArrow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27000">
              <a:schemeClr val="accent5">
                <a:lumMod val="50000"/>
              </a:schemeClr>
            </a:glo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0800000">
            <a:off x="3977956" y="968218"/>
            <a:ext cx="432048" cy="1080120"/>
          </a:xfrm>
          <a:prstGeom prst="downArrow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27000">
              <a:schemeClr val="accent5">
                <a:lumMod val="50000"/>
              </a:schemeClr>
            </a:glo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2730180">
            <a:off x="6266537" y="936113"/>
            <a:ext cx="432048" cy="1080120"/>
          </a:xfrm>
          <a:prstGeom prst="downArrow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27000">
              <a:schemeClr val="accent5">
                <a:lumMod val="50000"/>
              </a:schemeClr>
            </a:glo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8692835">
            <a:off x="1564432" y="942256"/>
            <a:ext cx="432048" cy="1080120"/>
          </a:xfrm>
          <a:prstGeom prst="downArrow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27000">
              <a:schemeClr val="accent5">
                <a:lumMod val="50000"/>
              </a:schemeClr>
            </a:glo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127000">
                  <a:srgbClr val="C00000"/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7842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voltage.wav"/>
          </p:stSnd>
        </p:sndAc>
      </p:transition>
    </mc:Choice>
    <mc:Fallback xmlns="">
      <p:transition spd="slow">
        <p:fade/>
        <p:sndAc>
          <p:stSnd>
            <p:snd r:embed="rId3" name="voltag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2570812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  <a:effectLst>
                  <a:glow rad="101600">
                    <a:schemeClr val="accent5">
                      <a:lumMod val="50000"/>
                      <a:alpha val="60000"/>
                    </a:schemeClr>
                  </a:glow>
                </a:effectLst>
              </a:rPr>
              <a:t>Комплекс «Пальчиковые игры»</a:t>
            </a:r>
            <a:br>
              <a:rPr lang="ru-RU" sz="2800" b="1" dirty="0" smtClean="0">
                <a:solidFill>
                  <a:srgbClr val="002060"/>
                </a:solidFill>
                <a:effectLst>
                  <a:glow rad="101600">
                    <a:schemeClr val="accent5">
                      <a:lumMod val="50000"/>
                      <a:alpha val="60000"/>
                    </a:schemeClr>
                  </a:glow>
                </a:effectLst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Игровые упражнения: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02306" y="2780928"/>
            <a:ext cx="3447288" cy="50405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Пальчиковые  шаги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4" name="Объект 53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429000"/>
            <a:ext cx="3595255" cy="269748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59456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camera.wav"/>
          </p:stSnd>
        </p:sndAc>
      </p:transition>
    </mc:Choice>
    <mc:Fallback xmlns="">
      <p:transition spd="slow">
        <p:fade/>
        <p:sndAc>
          <p:stSnd>
            <p:snd r:embed="rId7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err="1" smtClean="0">
                <a:solidFill>
                  <a:srgbClr val="002060"/>
                </a:solidFill>
                <a:effectLst>
                  <a:glow rad="127000">
                    <a:schemeClr val="accent5">
                      <a:lumMod val="75000"/>
                    </a:schemeClr>
                  </a:glow>
                </a:effectLst>
              </a:rPr>
              <a:t>Физкульт</a:t>
            </a:r>
            <a:r>
              <a:rPr lang="ru-RU" sz="2800" b="1" dirty="0" smtClean="0">
                <a:solidFill>
                  <a:srgbClr val="002060"/>
                </a:solidFill>
                <a:effectLst>
                  <a:glow rad="127000">
                    <a:schemeClr val="accent5">
                      <a:lumMod val="75000"/>
                    </a:schemeClr>
                  </a:glow>
                </a:effectLst>
              </a:rPr>
              <a:t>-минутки (самомассаж)</a:t>
            </a:r>
            <a:endParaRPr lang="ru-RU" sz="2800" b="1" dirty="0">
              <a:solidFill>
                <a:srgbClr val="002060"/>
              </a:solidFill>
              <a:effectLst>
                <a:glow rad="127000">
                  <a:schemeClr val="accent5">
                    <a:lumMod val="75000"/>
                  </a:schemeClr>
                </a:glo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Играем «ежиками»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517" y="3429000"/>
            <a:ext cx="3596217" cy="26971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Крутим карандашики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635" y="3181985"/>
            <a:ext cx="3595255" cy="2697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713830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  <p:sndAc>
          <p:stSnd>
            <p:snd r:embed="rId3" name="camera.wav"/>
          </p:stSnd>
        </p:sndAc>
      </p:transition>
    </mc:Choice>
    <mc:Fallback xmlns="">
      <p:transition spd="slow">
        <p:fade/>
        <p:sndAc>
          <p:stSnd>
            <p:snd r:embed="rId8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glow rad="228600">
                    <a:schemeClr val="accent5">
                      <a:lumMod val="50000"/>
                      <a:alpha val="40000"/>
                    </a:schemeClr>
                  </a:glow>
                </a:effectLst>
              </a:rPr>
              <a:t>Работа  с сыпучим материалом :</a:t>
            </a:r>
            <a:br>
              <a:rPr lang="ru-RU" sz="2800" b="1" dirty="0" smtClean="0">
                <a:solidFill>
                  <a:srgbClr val="002060"/>
                </a:solidFill>
                <a:effectLst>
                  <a:glow rad="228600">
                    <a:schemeClr val="accent5">
                      <a:lumMod val="50000"/>
                      <a:alpha val="40000"/>
                    </a:schemeClr>
                  </a:glow>
                </a:effectLst>
              </a:rPr>
            </a:br>
            <a:r>
              <a:rPr lang="ru-RU" sz="2800" b="1" dirty="0" smtClean="0">
                <a:solidFill>
                  <a:srgbClr val="002060"/>
                </a:solidFill>
                <a:effectLst>
                  <a:glow rad="228600">
                    <a:schemeClr val="accent5">
                      <a:lumMod val="50000"/>
                      <a:alpha val="40000"/>
                    </a:schemeClr>
                  </a:glow>
                </a:effectLst>
              </a:rPr>
              <a:t>« Елочка в снегу»</a:t>
            </a:r>
            <a:endParaRPr lang="ru-RU" sz="2800" b="1" dirty="0">
              <a:solidFill>
                <a:srgbClr val="002060"/>
              </a:solidFill>
              <a:effectLst>
                <a:glow rad="228600">
                  <a:schemeClr val="accent5">
                    <a:lumMod val="50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447765" y="2600910"/>
            <a:ext cx="3960440" cy="316835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773542"/>
      </p:ext>
    </p:extLst>
  </p:cSld>
  <p:clrMapOvr>
    <a:masterClrMapping/>
  </p:clrMapOvr>
  <p:transition spd="slow">
    <p:wip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196750"/>
            <a:ext cx="2664296" cy="473652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196752"/>
            <a:ext cx="2664296" cy="473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041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76672"/>
            <a:ext cx="4096455" cy="23042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860" y="3212976"/>
            <a:ext cx="5397500" cy="303609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897494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camera.wav"/>
          </p:stSnd>
        </p:sndAc>
      </p:transition>
    </mc:Choice>
    <mc:Fallback xmlns="">
      <p:transition spd="slow">
        <p:fade/>
        <p:sndAc>
          <p:stSnd>
            <p:snd r:embed="rId11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296</TotalTime>
  <Words>108</Words>
  <Application>Microsoft Office PowerPoint</Application>
  <PresentationFormat>Экран (4:3)</PresentationFormat>
  <Paragraphs>27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Твердый переплет</vt:lpstr>
      <vt:lpstr>ГБОУ Школа № 1245</vt:lpstr>
      <vt:lpstr> Способы развития мелкой моторики </vt:lpstr>
      <vt:lpstr> Комплекс «Пальчиковые игры»  Игровые упражнения:</vt:lpstr>
      <vt:lpstr>Физкульт-минутки (самомассаж)</vt:lpstr>
      <vt:lpstr>Работа  с сыпучим материалом : « Елочка в снегу»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общеобразовательное учреждение города Москвы "Школа с углубленным изучением иностранного (английского) языка № 1245 дошкольное отделение №5</dc:title>
  <dc:creator>KISSKA</dc:creator>
  <cp:lastModifiedBy>BeLkA</cp:lastModifiedBy>
  <cp:revision>48</cp:revision>
  <dcterms:created xsi:type="dcterms:W3CDTF">2017-01-15T16:55:34Z</dcterms:created>
  <dcterms:modified xsi:type="dcterms:W3CDTF">2020-07-19T15:43:03Z</dcterms:modified>
</cp:coreProperties>
</file>