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audio2.wav" ContentType="audio/x-wav"/>
  <Override PartName="/ppt/media/audio3.wav" ContentType="audio/x-wav"/>
  <Override PartName="/ppt/media/audio4.wav" ContentType="audio/x-wav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6"/>
  </p:handoutMasterIdLst>
  <p:sldIdLst>
    <p:sldId id="257" r:id="rId5"/>
    <p:sldId id="270" r:id="rId6"/>
    <p:sldId id="271" r:id="rId7"/>
    <p:sldId id="258" r:id="rId8"/>
    <p:sldId id="260" r:id="rId9"/>
    <p:sldId id="261" r:id="rId10"/>
    <p:sldId id="264" r:id="rId11"/>
    <p:sldId id="266" r:id="rId12"/>
    <p:sldId id="265" r:id="rId13"/>
    <p:sldId id="269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8" autoAdjust="0"/>
    <p:restoredTop sz="99135" autoAdjust="0"/>
  </p:normalViewPr>
  <p:slideViewPr>
    <p:cSldViewPr snapToGrid="0">
      <p:cViewPr>
        <p:scale>
          <a:sx n="100" d="100"/>
          <a:sy n="100" d="100"/>
        </p:scale>
        <p:origin x="-168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6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4.png"/><Relationship Id="rId5" Type="http://schemas.openxmlformats.org/officeDocument/2006/relationships/image" Target="../media/image28.png"/><Relationship Id="rId4" Type="http://schemas.openxmlformats.org/officeDocument/2006/relationships/image" Target="../media/image33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0.png"/><Relationship Id="rId7" Type="http://schemas.openxmlformats.org/officeDocument/2006/relationships/image" Target="../media/image1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png"/><Relationship Id="rId11" Type="http://schemas.openxmlformats.org/officeDocument/2006/relationships/image" Target="../media/image27.png"/><Relationship Id="rId5" Type="http://schemas.openxmlformats.org/officeDocument/2006/relationships/image" Target="../media/image13.png"/><Relationship Id="rId10" Type="http://schemas.openxmlformats.org/officeDocument/2006/relationships/image" Target="../media/image12.png"/><Relationship Id="rId4" Type="http://schemas.openxmlformats.org/officeDocument/2006/relationships/image" Target="../media/image31.png"/><Relationship Id="rId9" Type="http://schemas.openxmlformats.org/officeDocument/2006/relationships/image" Target="../media/image1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585" y="214314"/>
            <a:ext cx="10390716" cy="14620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76917" y="2017713"/>
            <a:ext cx="508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549400" y="6243638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876800" y="6243638"/>
            <a:ext cx="3860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89533" y="6243638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E3C35B0-136A-4952-98DF-FA1BE7622D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033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/>
          <a:lstStyle/>
          <a:p>
            <a:fld id="{6D3F5C44-7E9A-4C12-A081-1B1FF0EFCC7A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/>
          <a:lstStyle/>
          <a:p>
            <a:fld id="{A2B46816-A9A5-4AAB-9E0A-B538D2E1F4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95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  <p:sldLayoutId id="2147483695" r:id="rId14"/>
    <p:sldLayoutId id="2147483696" r:id="rId15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9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36.png"/><Relationship Id="rId7" Type="http://schemas.openxmlformats.org/officeDocument/2006/relationships/image" Target="../media/image5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image" Target="../media/image7.png"/><Relationship Id="rId10" Type="http://schemas.openxmlformats.org/officeDocument/2006/relationships/image" Target="../media/image54.png"/><Relationship Id="rId4" Type="http://schemas.openxmlformats.org/officeDocument/2006/relationships/image" Target="../media/image5.png"/><Relationship Id="rId9" Type="http://schemas.openxmlformats.org/officeDocument/2006/relationships/image" Target="../media/image5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10" Type="http://schemas.openxmlformats.org/officeDocument/2006/relationships/image" Target="../media/image55.gif"/><Relationship Id="rId4" Type="http://schemas.openxmlformats.org/officeDocument/2006/relationships/image" Target="../media/image13.png"/><Relationship Id="rId9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12" Type="http://schemas.openxmlformats.org/officeDocument/2006/relationships/image" Target="../media/image5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58.jpeg"/><Relationship Id="rId5" Type="http://schemas.openxmlformats.org/officeDocument/2006/relationships/image" Target="../media/image11.png"/><Relationship Id="rId10" Type="http://schemas.openxmlformats.org/officeDocument/2006/relationships/image" Target="../media/image57.jpeg"/><Relationship Id="rId4" Type="http://schemas.openxmlformats.org/officeDocument/2006/relationships/image" Target="../media/image19.png"/><Relationship Id="rId9" Type="http://schemas.openxmlformats.org/officeDocument/2006/relationships/image" Target="../media/image5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22.png"/><Relationship Id="rId7" Type="http://schemas.openxmlformats.org/officeDocument/2006/relationships/image" Target="../media/image1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image" Target="../media/image6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23.png"/><Relationship Id="rId7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6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26.png"/><Relationship Id="rId7" Type="http://schemas.openxmlformats.org/officeDocument/2006/relationships/image" Target="../media/image1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6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1058092"/>
            <a:ext cx="9144000" cy="2336125"/>
          </a:xfrm>
          <a:prstGeom prst="rect">
            <a:avLst/>
          </a:prstGeo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«Занимательная  математика»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100" y="5156870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84" y="767732"/>
            <a:ext cx="1393373" cy="11934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53075" y="5156870"/>
            <a:ext cx="6638925" cy="14058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Выполнили воспитатели группы № 4 «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Капитошка</a:t>
            </a:r>
            <a:r>
              <a:rPr lang="ru-RU" sz="2800" b="1" i="1" dirty="0" smtClean="0">
                <a:solidFill>
                  <a:srgbClr val="7030A0"/>
                </a:solidFill>
              </a:rPr>
              <a:t>» Яковлева Т.Н. и Кулик М.Н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AsusPC\Desktop\unnamed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00" y="76200"/>
            <a:ext cx="281940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de-06check.info/photo/56bcc6cbd5be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pic>
        <p:nvPicPr>
          <p:cNvPr id="6" name="Picture 2" descr="C:\Users\AsusPC\Desktop\img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775" y="0"/>
            <a:ext cx="123729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2800" dirty="0"/>
          </a:p>
          <a:p>
            <a:pPr>
              <a:buFont typeface="Wingdings" pitchFamily="2" charset="2"/>
              <a:buNone/>
            </a:pPr>
            <a:endParaRPr lang="ru-RU" sz="2800" dirty="0"/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239184" y="2177485"/>
            <a:ext cx="1195281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 sz="2400" b="1" dirty="0">
              <a:solidFill>
                <a:srgbClr val="000099"/>
              </a:solidFill>
            </a:endParaRPr>
          </a:p>
          <a:p>
            <a:r>
              <a:rPr lang="ru-RU" sz="2400" b="1" dirty="0" smtClean="0">
                <a:solidFill>
                  <a:srgbClr val="000099"/>
                </a:solidFill>
              </a:rPr>
              <a:t>1. У </a:t>
            </a:r>
            <a:r>
              <a:rPr lang="ru-RU" sz="2400" b="1" dirty="0">
                <a:solidFill>
                  <a:srgbClr val="000099"/>
                </a:solidFill>
              </a:rPr>
              <a:t>Тани 3 яблока</a:t>
            </a:r>
            <a:r>
              <a:rPr lang="ru-RU" sz="2400" b="1" dirty="0" smtClean="0">
                <a:solidFill>
                  <a:srgbClr val="000099"/>
                </a:solidFill>
              </a:rPr>
              <a:t>, а </a:t>
            </a:r>
            <a:r>
              <a:rPr lang="ru-RU" sz="2400" b="1" dirty="0">
                <a:solidFill>
                  <a:srgbClr val="000099"/>
                </a:solidFill>
              </a:rPr>
              <a:t>у Кати на 1 меньше.</a:t>
            </a:r>
          </a:p>
          <a:p>
            <a:r>
              <a:rPr lang="ru-RU" sz="2400" b="1" dirty="0">
                <a:solidFill>
                  <a:srgbClr val="000099"/>
                </a:solidFill>
              </a:rPr>
              <a:t>Сколько яблок у Кати? </a:t>
            </a:r>
            <a:endParaRPr lang="ru-RU" sz="2400" b="1" dirty="0" smtClean="0">
              <a:solidFill>
                <a:srgbClr val="000099"/>
              </a:solidFill>
            </a:endParaRPr>
          </a:p>
          <a:p>
            <a:r>
              <a:rPr lang="ru-RU" sz="2400" b="1" dirty="0" smtClean="0">
                <a:solidFill>
                  <a:srgbClr val="000099"/>
                </a:solidFill>
              </a:rPr>
              <a:t>2. Сколько ушей у двух мышей?</a:t>
            </a:r>
          </a:p>
          <a:p>
            <a:r>
              <a:rPr lang="ru-RU" sz="2400" b="1" dirty="0" smtClean="0">
                <a:solidFill>
                  <a:srgbClr val="000099"/>
                </a:solidFill>
              </a:rPr>
              <a:t>3. У Даши было 3 конфеты, а мама дала ей еще 3 конфеты. Сколько конфет стало у Даши?</a:t>
            </a:r>
          </a:p>
          <a:p>
            <a:r>
              <a:rPr lang="ru-RU" sz="2400" b="1" dirty="0" smtClean="0">
                <a:solidFill>
                  <a:srgbClr val="000099"/>
                </a:solidFill>
              </a:rPr>
              <a:t>4. Маше </a:t>
            </a:r>
            <a:r>
              <a:rPr lang="ru-RU" sz="2400" b="1" dirty="0">
                <a:solidFill>
                  <a:srgbClr val="000099"/>
                </a:solidFill>
              </a:rPr>
              <a:t>5 лет, а Саша на 2 года младше Маши</a:t>
            </a:r>
            <a:r>
              <a:rPr lang="ru-RU" sz="2400" b="1" dirty="0" smtClean="0">
                <a:solidFill>
                  <a:srgbClr val="000099"/>
                </a:solidFill>
              </a:rPr>
              <a:t>. Сколько </a:t>
            </a:r>
            <a:r>
              <a:rPr lang="ru-RU" sz="2400" b="1" dirty="0">
                <a:solidFill>
                  <a:srgbClr val="000099"/>
                </a:solidFill>
              </a:rPr>
              <a:t>лет Саше?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1654265"/>
            <a:ext cx="5326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</a:rPr>
              <a:t>Реши задачи. Будь внимателен!</a:t>
            </a:r>
            <a:endParaRPr lang="ru-RU" sz="2800" b="1" i="1" u="sng" dirty="0">
              <a:solidFill>
                <a:srgbClr val="002060"/>
              </a:solidFill>
            </a:endParaRPr>
          </a:p>
        </p:txBody>
      </p:sp>
      <p:pic>
        <p:nvPicPr>
          <p:cNvPr id="9" name="Picture 2" descr="C:\Users\AsusPC\Desktop\hello_html_71c3fb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163" y="0"/>
            <a:ext cx="3652837" cy="300989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pic8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2981325" cy="2533650"/>
          </a:xfrm>
          <a:prstGeom prst="rect">
            <a:avLst/>
          </a:prstGeom>
          <a:noFill/>
          <a:ln/>
          <a:effectLst>
            <a:outerShdw dist="35921" dir="2700000" algn="ctr" rotWithShape="0">
              <a:srgbClr val="808080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201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4854732" cy="1192397"/>
          </a:xfrm>
        </p:spPr>
        <p:txBody>
          <a:bodyPr/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C:\Users\AsusPC\Desktop\screen1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334874" cy="701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94617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4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" y="204788"/>
            <a:ext cx="11734801" cy="2252661"/>
          </a:xfrm>
        </p:spPr>
        <p:txBody>
          <a:bodyPr/>
          <a:lstStyle/>
          <a:p>
            <a:pPr algn="ctr"/>
            <a:r>
              <a:rPr lang="ru-RU" sz="3200" b="1" i="1" u="sng" dirty="0" smtClean="0"/>
              <a:t/>
            </a:r>
            <a:br>
              <a:rPr lang="ru-RU" sz="3200" b="1" i="1" u="sng" dirty="0" smtClean="0"/>
            </a:br>
            <a:r>
              <a:rPr lang="ru-RU" sz="3200" b="1" i="1" u="sng" dirty="0" smtClean="0">
                <a:solidFill>
                  <a:srgbClr val="FF0000"/>
                </a:solidFill>
              </a:rPr>
              <a:t>Цель</a:t>
            </a:r>
            <a:r>
              <a:rPr lang="ru-RU" sz="3200" b="1" i="1" u="sng" dirty="0">
                <a:solidFill>
                  <a:srgbClr val="FF0000"/>
                </a:solidFill>
              </a:rPr>
              <a:t>:</a:t>
            </a:r>
            <a:r>
              <a:rPr lang="ru-RU" sz="3200" b="1" i="1" dirty="0">
                <a:solidFill>
                  <a:srgbClr val="7030A0"/>
                </a:solidFill>
              </a:rPr>
              <a:t> развитие математических способностей </a:t>
            </a:r>
            <a:r>
              <a:rPr lang="ru-RU" sz="3200" b="1" i="1" dirty="0" smtClean="0">
                <a:solidFill>
                  <a:srgbClr val="7030A0"/>
                </a:solidFill>
              </a:rPr>
              <a:t>воспитанников</a:t>
            </a:r>
            <a:r>
              <a:rPr lang="ru-RU" sz="3200" b="1" i="1" u="sng" dirty="0" smtClean="0">
                <a:solidFill>
                  <a:srgbClr val="7030A0"/>
                </a:solidFill>
              </a:rPr>
              <a:t/>
            </a:r>
            <a:br>
              <a:rPr lang="ru-RU" sz="3200" b="1" i="1" u="sng" dirty="0" smtClean="0">
                <a:solidFill>
                  <a:srgbClr val="7030A0"/>
                </a:solidFill>
              </a:rPr>
            </a:br>
            <a:r>
              <a:rPr lang="ru-RU" sz="3200" b="1" i="1" u="sng" dirty="0" smtClean="0">
                <a:solidFill>
                  <a:srgbClr val="7030A0"/>
                </a:solidFill>
              </a:rPr>
              <a:t/>
            </a:r>
            <a:br>
              <a:rPr lang="ru-RU" sz="3200" b="1" i="1" u="sng" dirty="0" smtClean="0">
                <a:solidFill>
                  <a:srgbClr val="7030A0"/>
                </a:solidFill>
              </a:rPr>
            </a:br>
            <a:r>
              <a:rPr lang="ru-RU" sz="3200" b="1" i="1" u="sng" dirty="0" smtClean="0">
                <a:solidFill>
                  <a:srgbClr val="FF0000"/>
                </a:solidFill>
              </a:rPr>
              <a:t>Образовательные задачи:</a:t>
            </a:r>
            <a:endParaRPr lang="ru-RU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38125" y="2438400"/>
            <a:ext cx="11582400" cy="364648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1. Закрепить </a:t>
            </a:r>
            <a:r>
              <a:rPr lang="ru-RU" b="1" i="1" dirty="0">
                <a:solidFill>
                  <a:srgbClr val="7030A0"/>
                </a:solidFill>
              </a:rPr>
              <a:t>с детьми количественный и порядковый счет в пределах </a:t>
            </a:r>
            <a:r>
              <a:rPr lang="ru-RU" b="1" i="1" dirty="0" smtClean="0">
                <a:solidFill>
                  <a:srgbClr val="7030A0"/>
                </a:solidFill>
              </a:rPr>
              <a:t>10;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2</a:t>
            </a:r>
            <a:r>
              <a:rPr lang="ru-RU" b="1" i="1" dirty="0">
                <a:solidFill>
                  <a:srgbClr val="7030A0"/>
                </a:solidFill>
              </a:rPr>
              <a:t>. Продолжать учить </a:t>
            </a:r>
            <a:r>
              <a:rPr lang="ru-RU" b="1" i="1" dirty="0" smtClean="0">
                <a:solidFill>
                  <a:srgbClr val="7030A0"/>
                </a:solidFill>
              </a:rPr>
              <a:t>решать задачи;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3.</a:t>
            </a:r>
            <a:r>
              <a:rPr lang="ru-RU" b="1" i="1" dirty="0">
                <a:solidFill>
                  <a:srgbClr val="7030A0"/>
                </a:solidFill>
              </a:rPr>
              <a:t> Закреплять представление о последовательности частей суток, дней недели, о названиях </a:t>
            </a:r>
            <a:r>
              <a:rPr lang="ru-RU" b="1" i="1" dirty="0" smtClean="0">
                <a:solidFill>
                  <a:srgbClr val="7030A0"/>
                </a:solidFill>
              </a:rPr>
              <a:t>весенних </a:t>
            </a:r>
            <a:r>
              <a:rPr lang="ru-RU" b="1" i="1" dirty="0">
                <a:solidFill>
                  <a:srgbClr val="7030A0"/>
                </a:solidFill>
              </a:rPr>
              <a:t>месяцев, о временах </a:t>
            </a:r>
            <a:r>
              <a:rPr lang="ru-RU" b="1" i="1" dirty="0" smtClean="0">
                <a:solidFill>
                  <a:srgbClr val="7030A0"/>
                </a:solidFill>
              </a:rPr>
              <a:t>года</a:t>
            </a:r>
            <a:r>
              <a:rPr lang="ru-RU" b="1" i="1" dirty="0">
                <a:solidFill>
                  <a:srgbClr val="7030A0"/>
                </a:solidFill>
              </a:rPr>
              <a:t>;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</a:p>
          <a:p>
            <a:pPr marL="0" indent="0">
              <a:buNone/>
            </a:pP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96733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7472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03f2/000d36d9-00c53848/hello_html_m4691206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9220" name="Picture 4" descr="http://clipart-library.com/img1/385745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468" y="6143644"/>
            <a:ext cx="1128849" cy="571480"/>
          </a:xfrm>
          <a:prstGeom prst="rect">
            <a:avLst/>
          </a:prstGeom>
          <a:noFill/>
        </p:spPr>
      </p:pic>
      <p:pic>
        <p:nvPicPr>
          <p:cNvPr id="9222" name="Picture 6" descr="http://webiconspng.com/wp-content/uploads/2017/09/2-PNG-Image-2052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53520" y="6072207"/>
            <a:ext cx="992765" cy="502587"/>
          </a:xfrm>
          <a:prstGeom prst="rect">
            <a:avLst/>
          </a:prstGeom>
          <a:noFill/>
        </p:spPr>
      </p:pic>
      <p:pic>
        <p:nvPicPr>
          <p:cNvPr id="9224" name="Picture 8" descr="http://drag-content.ru/wp-content/uploads/2016/08/%D0%A6%D0%B8%D1%84%D1%80%D0%B0-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48507" y="6000768"/>
            <a:ext cx="857256" cy="642942"/>
          </a:xfrm>
          <a:prstGeom prst="rect">
            <a:avLst/>
          </a:prstGeom>
          <a:noFill/>
        </p:spPr>
      </p:pic>
      <p:pic>
        <p:nvPicPr>
          <p:cNvPr id="9226" name="Picture 10" descr="https://cdn.playbuzz.com/cdn/dec66de7-6f13-4c82-9144-117b6aa96779/b3bf458c-2fd5-4218-8df5-0d93980c657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62227" y="6072206"/>
            <a:ext cx="889007" cy="500066"/>
          </a:xfrm>
          <a:prstGeom prst="rect">
            <a:avLst/>
          </a:prstGeom>
          <a:noFill/>
        </p:spPr>
      </p:pic>
      <p:pic>
        <p:nvPicPr>
          <p:cNvPr id="9228" name="Picture 12" descr="http://webiconspng.com/wp-content/uploads/2017/09/5-PNG-Image-5894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61" y="4572009"/>
            <a:ext cx="1128895" cy="571503"/>
          </a:xfrm>
          <a:prstGeom prst="rect">
            <a:avLst/>
          </a:prstGeom>
          <a:noFill/>
        </p:spPr>
      </p:pic>
      <p:pic>
        <p:nvPicPr>
          <p:cNvPr id="9230" name="Picture 14" descr="http://xn-----6kcbhenebbadc0ahbf3aqartscavexirxnn8o4e.xn--p1ai/wp-content/uploads/2015/11/%D0%BF%D1%83%D0%BD%D0%BA%D1%82-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77531" y="3857628"/>
            <a:ext cx="762005" cy="571504"/>
          </a:xfrm>
          <a:prstGeom prst="rect">
            <a:avLst/>
          </a:prstGeom>
          <a:noFill/>
        </p:spPr>
      </p:pic>
      <p:pic>
        <p:nvPicPr>
          <p:cNvPr id="9234" name="Picture 18" descr="http://webiconspng.com/wp-content/uploads/2017/09/7-PNG-Image-69885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01969" y="6000769"/>
            <a:ext cx="987784" cy="500066"/>
          </a:xfrm>
          <a:prstGeom prst="rect">
            <a:avLst/>
          </a:prstGeom>
          <a:noFill/>
        </p:spPr>
      </p:pic>
      <p:pic>
        <p:nvPicPr>
          <p:cNvPr id="9236" name="Picture 20" descr="https://2.bp.blogspot.com/-gQrB4zzr4f8/WUJT92Zsp0I/AAAAAAAAEbQ/aqAw4xpqfS0tFC3-dd3RN--V9fKbtIedwCLcBGAs/s1600/88888888888888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668032" y="6072206"/>
            <a:ext cx="762005" cy="571504"/>
          </a:xfrm>
          <a:prstGeom prst="rect">
            <a:avLst/>
          </a:prstGeom>
          <a:noFill/>
        </p:spPr>
      </p:pic>
      <p:pic>
        <p:nvPicPr>
          <p:cNvPr id="9238" name="Picture 22" descr="http://sch1356uz.mskobr.ru/images/35728(1)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37" y="6357934"/>
            <a:ext cx="666755" cy="500066"/>
          </a:xfrm>
          <a:prstGeom prst="rect">
            <a:avLst/>
          </a:prstGeom>
          <a:noFill/>
        </p:spPr>
      </p:pic>
      <p:pic>
        <p:nvPicPr>
          <p:cNvPr id="9240" name="Picture 24" descr="https://camo.derpicdn.net/c5b696a3a4554ce99e874a47453c8cdba4acb43a?url=https%3A%2F%2Fwww.webelements.com%2F_media%2Ficons%2Fnumbers%2F10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66844" y="4143380"/>
            <a:ext cx="857256" cy="42862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85709" y="357167"/>
            <a:ext cx="3810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Засели цифры</a:t>
            </a:r>
            <a:endParaRPr lang="ru-RU" sz="2400" b="1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1963" y="785795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</a:t>
            </a:r>
            <a:r>
              <a:rPr lang="ru-RU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окошки</a:t>
            </a:r>
            <a:endParaRPr lang="ru-RU" sz="2400" b="1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1445672"/>
      </p:ext>
    </p:extLst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97965E-6 L 0.26771 -0.1783 " pathEditMode="relative" ptsTypes="AA">
                                      <p:cBhvr>
                                        <p:cTn id="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92229E-6 L -0.18108 -0.17831 " pathEditMode="relative" ptsTypes="AA">
                                      <p:cBhvr>
                                        <p:cTn id="10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18964E-6 L -0.16545 -0.34622 " pathEditMode="relative" ptsTypes="AA">
                                      <p:cBhvr>
                                        <p:cTn id="14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8.15911E-6 L 0.33854 -0.32517 " pathEditMode="relative" ptsTypes="AA">
                                      <p:cBhvr>
                                        <p:cTn id="18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83071E-6 L 0.36233 -0.2729 " pathEditMode="relative" ptsTypes="AA">
                                      <p:cBhvr>
                                        <p:cTn id="22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8.69565E-7 L -0.2599 -0.17831 " pathEditMode="relative" ptsTypes="AA">
                                      <p:cBhvr>
                                        <p:cTn id="26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18964E-6 L -0.06302 -0.62951 " pathEditMode="relative" ptsTypes="AA">
                                      <p:cBhvr>
                                        <p:cTn id="30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472E-18 -6.0407E-6 L -0.29132 -0.63992 " pathEditMode="relative" ptsTypes="AA">
                                      <p:cBhvr>
                                        <p:cTn id="34" dur="2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2.40518E-7 L 0.07865 -0.85615 " pathEditMode="relative" ptsTypes="AA">
                                      <p:cBhvr>
                                        <p:cTn id="38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6725E-6 L 0.41736 -0.50347 " pathEditMode="relative" ptsTypes="AA">
                                      <p:cBhvr>
                                        <p:cTn id="42" dur="2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975" y="748435"/>
            <a:ext cx="5772149" cy="4339764"/>
          </a:xfrm>
          <a:noFill/>
        </p:spPr>
        <p:txBody>
          <a:bodyPr>
            <a:normAutofit/>
          </a:bodyPr>
          <a:lstStyle/>
          <a:p>
            <a: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задание №1</a:t>
            </a:r>
            <a:b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31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бабочек изображено на картинке?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endParaRPr lang="ru-RU" sz="3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23" y="4997226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sp>
        <p:nvSpPr>
          <p:cNvPr id="19" name="Прямоугольник 18">
            <a:hlinkClick r:id="" action="ppaction://hlinkshowjump?jump=nextslide">
              <a:snd r:embed="rId6" name="chimes.wav"/>
            </a:hlinkClick>
          </p:cNvPr>
          <p:cNvSpPr/>
          <p:nvPr/>
        </p:nvSpPr>
        <p:spPr>
          <a:xfrm>
            <a:off x="7432766" y="692331"/>
            <a:ext cx="1841864" cy="106497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6</a:t>
            </a:r>
            <a:endParaRPr lang="ru-RU" sz="7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32766" y="2050938"/>
            <a:ext cx="1841864" cy="104858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8</a:t>
            </a:r>
            <a:endParaRPr lang="ru-RU" sz="7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32766" y="3520220"/>
            <a:ext cx="1841864" cy="112759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9</a:t>
            </a:r>
          </a:p>
        </p:txBody>
      </p:sp>
      <p:pic>
        <p:nvPicPr>
          <p:cNvPr id="17" name="Рисунок 16" descr="C:\Users\AsusPC\Downloads\s1200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909" y="2498136"/>
            <a:ext cx="1238898" cy="944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AsusPC\Downloads\s1200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7" y="2515519"/>
            <a:ext cx="1153598" cy="910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AsusPC\Downloads\s1200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714" y="2486048"/>
            <a:ext cx="1238898" cy="944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AsusPC\Downloads\s1200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387" y="3611521"/>
            <a:ext cx="1238898" cy="944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C:\Users\AsusPC\Downloads\s1200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840" y="3527535"/>
            <a:ext cx="1238898" cy="944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C:\Users\AsusPC\Downloads\s1200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693" y="3626119"/>
            <a:ext cx="1238898" cy="944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" descr="C:\Users\AsusPC\Desktop\unnamed (1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97" y="5336081"/>
            <a:ext cx="2428876" cy="176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77846664_Buratino_za_partoy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450" y="544071"/>
            <a:ext cx="1915041" cy="210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8932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802615" y="840104"/>
            <a:ext cx="4859442" cy="469854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з</a:t>
            </a:r>
            <a:r>
              <a:rPr lang="ru-RU" sz="3600" dirty="0" smtClean="0"/>
              <a:t>адание №2</a:t>
            </a:r>
            <a:br>
              <a:rPr lang="ru-RU" sz="3600" dirty="0" smtClean="0"/>
            </a:b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</a:t>
            </a:r>
            <a:r>
              <a:rPr lang="ru-RU" sz="3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котят изображено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картинке?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sp>
        <p:nvSpPr>
          <p:cNvPr id="12" name="Прямоугольник 11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7498079" y="3002197"/>
            <a:ext cx="1933892" cy="11032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9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498079" y="1982104"/>
            <a:ext cx="1933892" cy="91785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7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98079" y="942347"/>
            <a:ext cx="1933891" cy="93751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5</a:t>
            </a:r>
          </a:p>
        </p:txBody>
      </p:sp>
      <p:pic>
        <p:nvPicPr>
          <p:cNvPr id="21" name="Рисунок 20" descr="C:\Users\AsusPC\Desktop\3821228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541" y="2363981"/>
            <a:ext cx="2024788" cy="1741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C:\Users\AsusPC\Desktop\3821228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541" y="2355475"/>
            <a:ext cx="2024788" cy="1741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C:\Users\AsusPC\Desktop\3821228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418" y="2405672"/>
            <a:ext cx="2024788" cy="1741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C:\Users\AsusPC\Desktop\3821228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043" y="2355475"/>
            <a:ext cx="2024788" cy="1741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C:\Users\AsusPC\Desktop\3821228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868" y="2381136"/>
            <a:ext cx="2024788" cy="1741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C:\Users\AsusPC\Desktop\3821228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25" y="3369514"/>
            <a:ext cx="2024788" cy="1741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C:\Users\AsusPC\Desktop\3821228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391" y="3297873"/>
            <a:ext cx="2044244" cy="1884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C:\Users\AsusPC\Desktop\3821228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647" y="3406407"/>
            <a:ext cx="2089064" cy="1741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C:\Users\AsusPC\Desktop\3821228.gif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179" y="3407288"/>
            <a:ext cx="2024788" cy="17415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84120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0" y="-171450"/>
            <a:ext cx="6862541" cy="7029450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/>
              <a:t>з</a:t>
            </a:r>
            <a:r>
              <a:rPr lang="ru-RU" sz="3100" b="1" i="1" dirty="0" smtClean="0"/>
              <a:t>адание №4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3600" b="1" i="1" u="sng" dirty="0" smtClean="0"/>
              <a:t>назови </a:t>
            </a:r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последовательность времен года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               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7676564" y="536230"/>
            <a:ext cx="2760430" cy="121285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1;2;4;3</a:t>
            </a:r>
            <a:endParaRPr lang="ru-RU" sz="7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768326" y="2084221"/>
            <a:ext cx="2760430" cy="99339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7200" b="1" i="1" dirty="0" smtClean="0">
                <a:solidFill>
                  <a:srgbClr val="5B9B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1;2;3;4</a:t>
            </a:r>
            <a:endParaRPr lang="ru-RU" sz="7200" b="1" i="1" dirty="0">
              <a:solidFill>
                <a:srgbClr val="5B9BD5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94841" y="3423850"/>
            <a:ext cx="2760430" cy="110072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7200" b="1" i="1" dirty="0" smtClean="0">
                <a:solidFill>
                  <a:srgbClr val="5B9B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3;4;1;2</a:t>
            </a:r>
            <a:endParaRPr lang="ru-RU" sz="7200" b="1" i="1" dirty="0">
              <a:solidFill>
                <a:srgbClr val="5B9BD5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00944" y="1945754"/>
            <a:ext cx="605194" cy="5717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5B9BD5">
                    <a:lumMod val="75000"/>
                  </a:srgb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2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00944" y="5125277"/>
            <a:ext cx="892577" cy="8444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5B9BD5">
                    <a:lumMod val="75000"/>
                  </a:srgb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4</a:t>
            </a:r>
            <a:endParaRPr lang="ru-RU" dirty="0"/>
          </a:p>
        </p:txBody>
      </p:sp>
      <p:pic>
        <p:nvPicPr>
          <p:cNvPr id="17" name="Рисунок 16" descr="C:\Users\AsusPC\Desktop\image (2)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69" y="1749087"/>
            <a:ext cx="1976608" cy="1894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AsusPC\Desktop\s1200 (3)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1" y="1674178"/>
            <a:ext cx="2381250" cy="1897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AsusPC\Desktop\s1200 (4)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86" y="4485325"/>
            <a:ext cx="1952191" cy="190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AsusPC\Desktop\k-1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113" y="4382498"/>
            <a:ext cx="2071688" cy="1904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22248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852276" y="137548"/>
            <a:ext cx="4602966" cy="3795396"/>
          </a:xfrm>
          <a:noFill/>
        </p:spPr>
        <p:txBody>
          <a:bodyPr>
            <a:normAutofit fontScale="90000"/>
          </a:bodyPr>
          <a:lstStyle/>
          <a:p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№5</a:t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последовательность: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утро, вечер, ночь, день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4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правильно?</a:t>
            </a:r>
            <a:endParaRPr lang="ru-RU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7062974" y="1759676"/>
            <a:ext cx="2760430" cy="96665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нет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62974" y="527957"/>
            <a:ext cx="2760430" cy="101274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да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7096" y="2914651"/>
            <a:ext cx="3649522" cy="80200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Не знаю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050" name="Picture 2" descr="C:\Users\AsusPC\Desktop\Jj7XvdDdefE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883233"/>
            <a:ext cx="3038483" cy="306111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853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820547" y="313509"/>
            <a:ext cx="4223287" cy="4830969"/>
          </a:xfrm>
          <a:noFill/>
        </p:spPr>
        <p:txBody>
          <a:bodyPr>
            <a:normAutofit fontScale="90000"/>
          </a:bodyPr>
          <a:lstStyle/>
          <a:p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№6</a:t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март, апрель,</a:t>
            </a:r>
            <a:b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</a:t>
            </a:r>
            <a:b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время года?</a:t>
            </a:r>
            <a:r>
              <a:rPr lang="ru-RU" i="1" u="sng" dirty="0"/>
              <a:t/>
            </a:r>
            <a:br>
              <a:rPr lang="ru-RU" i="1" u="sng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966154" y="3092396"/>
            <a:ext cx="2760430" cy="98321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весна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66154" y="2050938"/>
            <a:ext cx="2760430" cy="90126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зима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66154" y="1009480"/>
            <a:ext cx="2760430" cy="9012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лето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3074" name="Picture 2" descr="https://kudago.com/media/images/event/b8/ee/b8ee22551e95a9563ba749f91799e5f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8900" y="20862"/>
            <a:ext cx="1974396" cy="191074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C:\Users\AsusPC\Desktop\буратино-сидит-12-1024x576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165"/>
            <a:ext cx="2562224" cy="253511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7480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287383"/>
            <a:ext cx="4223287" cy="6405726"/>
          </a:xfrm>
        </p:spPr>
        <p:txBody>
          <a:bodyPr>
            <a:normAutofit/>
          </a:bodyPr>
          <a:lstStyle/>
          <a:p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№7</a:t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понедельник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вторник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среда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……..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> 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ятница</a:t>
            </a:r>
            <a:r>
              <a:rPr lang="ru-RU" dirty="0"/>
              <a:t/>
            </a:r>
            <a:br>
              <a:rPr lang="ru-RU" dirty="0"/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суббота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воскресенье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0948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четверг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205093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пятница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04433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вторник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4" name="Рисунок 13" descr="C:\Users\AsusPC\Desktop\3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775" y="132920"/>
            <a:ext cx="2181225" cy="226790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7583904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6E651B-F8A4-462D-AD53-A41449326690}">
  <ds:schemaRefs>
    <ds:schemaRef ds:uri="http://purl.org/dc/terms/"/>
    <ds:schemaRef ds:uri="http://purl.org/dc/dcmitype/"/>
    <ds:schemaRef ds:uri="http://schemas.microsoft.com/sharepoint/v3"/>
    <ds:schemaRef ds:uri="http://schemas.microsoft.com/office/2006/documentManagement/types"/>
    <ds:schemaRef ds:uri="http://schemas.microsoft.com/office/2006/metadata/properties"/>
    <ds:schemaRef ds:uri="6ee78bd2-4339-4042-adc0-bcc646419980"/>
    <ds:schemaRef ds:uri="http://schemas.microsoft.com/office/infopath/2007/PartnerControls"/>
    <ds:schemaRef ds:uri="http://schemas.openxmlformats.org/package/2006/metadata/core-properties"/>
    <ds:schemaRef ds:uri="2547570a-e5f4-4946-a4c3-82580e42479e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178</Words>
  <Application>Microsoft Office PowerPoint</Application>
  <PresentationFormat>Произвольный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Тема1</vt:lpstr>
      <vt:lpstr>«Занимательная  математика»</vt:lpstr>
      <vt:lpstr> Цель: развитие математических способностей воспитанников  Образовательные задачи:</vt:lpstr>
      <vt:lpstr>Презентация PowerPoint</vt:lpstr>
      <vt:lpstr>задание №1 сколько бабочек изображено на картинке?     </vt:lpstr>
      <vt:lpstr>задание №2 сколько котят изображено на картинке?      </vt:lpstr>
      <vt:lpstr>задание №4 назови последовательность времен года   1        3                  </vt:lpstr>
      <vt:lpstr>задание №5  последовательность: утро, вечер, ночь, день -правильно?</vt:lpstr>
      <vt:lpstr>задание №6  март, апрель, май какое время года?  </vt:lpstr>
      <vt:lpstr>задание №7 понедельник вторник среда ……..  пятница суббота воскресенье </vt:lpstr>
      <vt:lpstr>Презентация PowerPoint</vt:lpstr>
      <vt:lpstr>Молодцы!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2018-04-23T19:44:03Z</dcterms:created>
  <dcterms:modified xsi:type="dcterms:W3CDTF">2020-05-02T19:37:57Z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