
<file path=[Content_Types].xml><?xml version="1.0" encoding="utf-8"?>
<Types xmlns="http://schemas.openxmlformats.org/package/2006/content-types">
  <Override ContentType="application/vnd.ms-office.drawingml.diagramDrawing+xml" PartName="/ppt/diagrams/drawing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11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drawingml.diagramLayout+xml" PartName="/ppt/diagrams/layout9.xml"/>
  <Override ContentType="application/vnd.openxmlformats-officedocument.drawingml.diagramData+xml" PartName="/ppt/diagrams/data11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drawingml.diagramLayout+xml" PartName="/ppt/diagrams/layout7.xml"/>
  <Override ContentType="application/vnd.openxmlformats-officedocument.drawingml.diagramData+xml" PartName="/ppt/diagrams/data8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drawingml.diagramLayout+xml" PartName="/ppt/diagrams/layout5.xml"/>
  <Override ContentType="application/vnd.openxmlformats-officedocument.drawingml.diagramData+xml" PartName="/ppt/diagrams/data6.xml"/>
  <Override ContentType="application/vnd.openxmlformats-officedocument.drawingml.diagramLayout+xml" PartName="/ppt/diagrams/layout3.xml"/>
  <Override ContentType="application/vnd.openxmlformats-officedocument.drawingml.diagramData+xml" PartName="/ppt/diagrams/data4.xml"/>
  <Override ContentType="application/vnd.openxmlformats-officedocument.drawingml.diagramColors+xml" PartName="/ppt/diagrams/colors8.xml"/>
  <Override ContentType="application/vnd.ms-office.drawingml.diagramDrawing+xml" PartName="/ppt/diagrams/drawing9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drawingml.diagramColors+xml" PartName="/ppt/diagrams/colors6.xml"/>
  <Override ContentType="application/vnd.ms-office.drawingml.diagramDrawing+xml" PartName="/ppt/diagrams/drawing7.xml"/>
  <Override ContentType="application/vnd.openxmlformats-officedocument.drawingml.diagramStyle+xml" PartName="/ppt/diagrams/quickStyle9.xml"/>
  <Override ContentType="application/vnd.openxmlformats-officedocument.drawingml.diagramStyle+xml" PartName="/ppt/diagrams/quickStyle11.xml"/>
  <Override ContentType="application/vnd.ms-office.drawingml.diagramDrawing+xml" PartName="/ppt/diagrams/drawing12.xml"/>
  <Override ContentType="application/vnd.openxmlformats-officedocument.presentationml.slide+xml" PartName="/ppt/slides/slide7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Colors+xml" PartName="/ppt/diagrams/colors4.xml"/>
  <Override ContentType="application/vnd.ms-office.drawingml.diagramDrawing+xml" PartName="/ppt/diagrams/drawing5.xml"/>
  <Override ContentType="application/vnd.openxmlformats-officedocument.drawingml.diagramStyle+xml" PartName="/ppt/diagrams/quickStyle7.xml"/>
  <Override ContentType="application/vnd.ms-office.drawingml.diagramDrawing+xml" PartName="/ppt/diagrams/drawing10.xml"/>
  <Override ContentType="application/vnd.openxmlformats-officedocument.drawingml.diagramLayout+xml" PartName="/ppt/diagrams/layout11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drawingml.diagramColors+xml" PartName="/ppt/diagrams/colors2.xml"/>
  <Override ContentType="application/vnd.ms-office.drawingml.diagramDrawing+xml" PartName="/ppt/diagrams/drawing3.xml"/>
  <Override ContentType="application/vnd.openxmlformats-officedocument.drawingml.diagramStyle+xml" PartName="/ppt/diagrams/quickStyle5.xml"/>
  <Override ContentType="application/vnd.openxmlformats-officedocument.drawingml.diagramColors+xml" PartName="/ppt/diagrams/colors12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ms-office.drawingml.diagramDrawing+xml" PartName="/ppt/diagrams/drawing1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10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drawingml.diagramStyle+xml" PartName="/ppt/diagrams/quickStyle1.xml"/>
  <Override ContentType="application/vnd.openxmlformats-officedocument.drawingml.diagramLayout+xml" PartName="/ppt/diagrams/layout8.xml"/>
  <Override ContentType="application/vnd.openxmlformats-officedocument.drawingml.diagramData+xml" PartName="/ppt/diagrams/data12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drawingml.diagramLayout+xml" PartName="/ppt/diagrams/layout6.xml"/>
  <Override ContentType="application/vnd.openxmlformats-officedocument.drawingml.diagramData+xml" PartName="/ppt/diagrams/data9.xml"/>
  <Override ContentType="application/vnd.openxmlformats-officedocument.drawingml.diagramData+xml" PartName="/ppt/diagrams/data10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drawingml.diagramLayout+xml" PartName="/ppt/diagrams/layout4.xml"/>
  <Override ContentType="application/vnd.openxmlformats-officedocument.drawingml.diagramData+xml" PartName="/ppt/diagrams/data7.xml"/>
  <Override ContentType="application/vnd.openxmlformats-officedocument.drawingml.diagramColors+xml" PartName="/ppt/diagrams/colors9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openxmlformats-officedocument.drawingml.diagramData+xml" PartName="/ppt/diagrams/data5.xml"/>
  <Override ContentType="application/vnd.openxmlformats-officedocument.drawingml.diagramColors+xml" PartName="/ppt/diagrams/colors7.xml"/>
  <Override ContentType="application/vnd.ms-office.drawingml.diagramDrawing+xml" PartName="/ppt/diagrams/drawing8.xml"/>
  <Override ContentType="application/vnd.openxmlformats-officedocument.drawingml.diagramStyle+xml" PartName="/ppt/diagrams/quickStyle12.xml"/>
  <Override ContentType="application/vnd.openxmlformats-officedocument.drawingml.diagramData+xml" PartName="/ppt/diagrams/data3.xml"/>
  <Override ContentType="application/vnd.openxmlformats-officedocument.drawingml.diagramColors+xml" PartName="/ppt/diagrams/colors5.xml"/>
  <Override ContentType="application/vnd.ms-office.drawingml.diagramDrawing+xml" PartName="/ppt/diagrams/drawing6.xml"/>
  <Override ContentType="application/vnd.openxmlformats-officedocument.drawingml.diagramStyle+xml" PartName="/ppt/diagrams/quickStyle8.xml"/>
  <Override ContentType="application/vnd.openxmlformats-officedocument.drawingml.diagramStyle+xml" PartName="/ppt/diagrams/quickStyle10.xml"/>
  <Override ContentType="application/vnd.ms-office.drawingml.diagramDrawing+xml" PartName="/ppt/diagrams/drawing11.xml"/>
  <Override ContentType="application/vnd.openxmlformats-officedocument.presentationml.slide+xml" PartName="/ppt/slides/slide8.xml"/>
  <Override ContentType="application/vnd.openxmlformats-officedocument.drawingml.diagramData+xml" PartName="/ppt/diagrams/data1.xml"/>
  <Override ContentType="application/vnd.openxmlformats-officedocument.drawingml.diagramColors+xml" PartName="/ppt/diagrams/colors3.xml"/>
  <Override ContentType="application/vnd.ms-office.drawingml.diagramDrawing+xml" PartName="/ppt/diagrams/drawing4.xml"/>
  <Override ContentType="application/vnd.openxmlformats-officedocument.drawingml.diagramStyle+xml" PartName="/ppt/diagrams/quickStyle6.xml"/>
  <Override ContentType="application/vnd.openxmlformats-officedocument.drawingml.diagramLayout+xml" PartName="/ppt/diagrams/layout12.xml"/>
  <Override ContentType="application/vnd.openxmlformats-package.core-properties+xml" PartName="/docProps/core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drawingml.diagramStyle+xml" PartName="/ppt/diagrams/quickStyle4.xml"/>
  <Override ContentType="application/vnd.openxmlformats-officedocument.drawingml.diagramLayout+xml" PartName="/ppt/diagrams/layout10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71" r:id="rId3"/>
    <p:sldId id="270" r:id="rId4"/>
    <p:sldId id="286" r:id="rId5"/>
    <p:sldId id="262" r:id="rId6"/>
    <p:sldId id="279" r:id="rId7"/>
    <p:sldId id="280" r:id="rId8"/>
    <p:sldId id="281" r:id="rId9"/>
    <p:sldId id="273" r:id="rId10"/>
    <p:sldId id="258" r:id="rId11"/>
    <p:sldId id="269" r:id="rId12"/>
    <p:sldId id="274" r:id="rId13"/>
    <p:sldId id="268" r:id="rId14"/>
    <p:sldId id="260" r:id="rId15"/>
    <p:sldId id="275" r:id="rId16"/>
    <p:sldId id="277" r:id="rId17"/>
    <p:sldId id="276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04AC"/>
    <a:srgbClr val="D21481"/>
    <a:srgbClr val="4303E3"/>
    <a:srgbClr val="FADDF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50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BA3AB2-0F1B-443B-9C91-FDE9B3EC572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AB9DA4-BAD0-4B3E-95B0-768F41FD52D1}">
      <dgm:prSet/>
      <dgm:spPr/>
      <dgm:t>
        <a:bodyPr/>
        <a:lstStyle/>
        <a:p>
          <a:pPr algn="ctr" rtl="0"/>
          <a:r>
            <a:rPr lang="ru-RU" b="1" dirty="0" smtClean="0"/>
            <a:t>Видеть красивого, умного и здорового ребенка – желание каждого, кто находится рядом с ним, кого волнует и заботит его будущее. Современные дети в своем большинстве испытывают двигательный дефицит. Они, как правило, большую часть времени проводят у телевизора или монитора компьютера. При этом снижаются сила и работоспособность скелетной мускулатуры, что влечет за собой нарушение осанки, искривление позвоночника, плоскостопие, задержку возрастного развития; нарушения быстроты, ловкости, координации движений; гибкости и силы</a:t>
          </a:r>
          <a:endParaRPr lang="ru-RU" dirty="0"/>
        </a:p>
      </dgm:t>
    </dgm:pt>
    <dgm:pt modelId="{DBE2A5ED-261B-427F-9C7A-DF82A07A6F1C}" type="parTrans" cxnId="{8E17F659-791C-492A-B6BD-68458BC6DBB6}">
      <dgm:prSet/>
      <dgm:spPr/>
      <dgm:t>
        <a:bodyPr/>
        <a:lstStyle/>
        <a:p>
          <a:endParaRPr lang="ru-RU"/>
        </a:p>
      </dgm:t>
    </dgm:pt>
    <dgm:pt modelId="{76672957-A105-4E0E-A369-32A7769909B4}" type="sibTrans" cxnId="{8E17F659-791C-492A-B6BD-68458BC6DBB6}">
      <dgm:prSet/>
      <dgm:spPr/>
      <dgm:t>
        <a:bodyPr/>
        <a:lstStyle/>
        <a:p>
          <a:endParaRPr lang="ru-RU"/>
        </a:p>
      </dgm:t>
    </dgm:pt>
    <dgm:pt modelId="{895E7B5E-5A4C-4FE8-8CAA-D55A21799B68}" type="pres">
      <dgm:prSet presAssocID="{E9BA3AB2-0F1B-443B-9C91-FDE9B3EC57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1BD5B1-B8D2-48FF-AA2D-067081537E49}" type="pres">
      <dgm:prSet presAssocID="{88AB9DA4-BAD0-4B3E-95B0-768F41FD52D1}" presName="parentText" presStyleLbl="node1" presStyleIdx="0" presStyleCnt="1" custScaleX="97562" custScaleY="10559" custLinFactNeighborX="-407" custLinFactNeighborY="21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17F659-791C-492A-B6BD-68458BC6DBB6}" srcId="{E9BA3AB2-0F1B-443B-9C91-FDE9B3EC5725}" destId="{88AB9DA4-BAD0-4B3E-95B0-768F41FD52D1}" srcOrd="0" destOrd="0" parTransId="{DBE2A5ED-261B-427F-9C7A-DF82A07A6F1C}" sibTransId="{76672957-A105-4E0E-A369-32A7769909B4}"/>
    <dgm:cxn modelId="{B859DCDF-063C-4269-B553-949D16D49F47}" type="presOf" srcId="{E9BA3AB2-0F1B-443B-9C91-FDE9B3EC5725}" destId="{895E7B5E-5A4C-4FE8-8CAA-D55A21799B68}" srcOrd="0" destOrd="0" presId="urn:microsoft.com/office/officeart/2005/8/layout/vList2"/>
    <dgm:cxn modelId="{43EBB225-626E-4585-89E9-038F87ED8AE0}" type="presOf" srcId="{88AB9DA4-BAD0-4B3E-95B0-768F41FD52D1}" destId="{E21BD5B1-B8D2-48FF-AA2D-067081537E49}" srcOrd="0" destOrd="0" presId="urn:microsoft.com/office/officeart/2005/8/layout/vList2"/>
    <dgm:cxn modelId="{447171CB-F579-4D1F-A606-5BF7ECFC896A}" type="presParOf" srcId="{895E7B5E-5A4C-4FE8-8CAA-D55A21799B68}" destId="{E21BD5B1-B8D2-48FF-AA2D-067081537E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8B485FC-A63D-42C3-B4EC-67C73B90F8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F8F3CFE-99C3-4084-9DBC-193083060957}">
      <dgm:prSet/>
      <dgm:spPr/>
      <dgm:t>
        <a:bodyPr/>
        <a:lstStyle/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Проведение игры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EB1403A-1882-4CDF-AFCA-8D47795A02BF}" type="parTrans" cxnId="{E5A7CEC0-1DFA-435F-B67C-9644A46247E6}">
      <dgm:prSet/>
      <dgm:spPr/>
      <dgm:t>
        <a:bodyPr/>
        <a:lstStyle/>
        <a:p>
          <a:endParaRPr lang="ru-RU"/>
        </a:p>
      </dgm:t>
    </dgm:pt>
    <dgm:pt modelId="{D18A47BB-FE28-4556-9DEB-35C214B76AAF}" type="sibTrans" cxnId="{E5A7CEC0-1DFA-435F-B67C-9644A46247E6}">
      <dgm:prSet/>
      <dgm:spPr/>
      <dgm:t>
        <a:bodyPr/>
        <a:lstStyle/>
        <a:p>
          <a:endParaRPr lang="ru-RU"/>
        </a:p>
      </dgm:t>
    </dgm:pt>
    <dgm:pt modelId="{1EF35277-A600-4C0A-9C48-6D9B34C79DEC}" type="pres">
      <dgm:prSet presAssocID="{08B485FC-A63D-42C3-B4EC-67C73B90F8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6CDDF4-93CA-45D3-9432-D53C3D3894A0}" type="pres">
      <dgm:prSet presAssocID="{0F8F3CFE-99C3-4084-9DBC-193083060957}" presName="parentText" presStyleLbl="node1" presStyleIdx="0" presStyleCnt="1" custLinFactNeighborX="7966" custLinFactNeighborY="-813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FCADFC-7FD0-41EC-BBBF-02F3AFC33FFF}" type="presOf" srcId="{0F8F3CFE-99C3-4084-9DBC-193083060957}" destId="{406CDDF4-93CA-45D3-9432-D53C3D3894A0}" srcOrd="0" destOrd="0" presId="urn:microsoft.com/office/officeart/2005/8/layout/vList2"/>
    <dgm:cxn modelId="{E5A7CEC0-1DFA-435F-B67C-9644A46247E6}" srcId="{08B485FC-A63D-42C3-B4EC-67C73B90F8EB}" destId="{0F8F3CFE-99C3-4084-9DBC-193083060957}" srcOrd="0" destOrd="0" parTransId="{3EB1403A-1882-4CDF-AFCA-8D47795A02BF}" sibTransId="{D18A47BB-FE28-4556-9DEB-35C214B76AAF}"/>
    <dgm:cxn modelId="{6BBD655A-9CEF-4518-8E4E-4B01BFE82023}" type="presOf" srcId="{08B485FC-A63D-42C3-B4EC-67C73B90F8EB}" destId="{1EF35277-A600-4C0A-9C48-6D9B34C79DEC}" srcOrd="0" destOrd="0" presId="urn:microsoft.com/office/officeart/2005/8/layout/vList2"/>
    <dgm:cxn modelId="{C6B89077-DDFE-4FEF-B4A1-259D2E2CFD1B}" type="presParOf" srcId="{1EF35277-A600-4C0A-9C48-6D9B34C79DEC}" destId="{406CDDF4-93CA-45D3-9432-D53C3D3894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3362FC6-D335-48F4-A97A-AC5E3ACD9F8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2AB586-9791-4489-8E44-1837DEE58927}">
      <dgm:prSet/>
      <dgm:spPr/>
      <dgm:t>
        <a:bodyPr/>
        <a:lstStyle/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Подведение итогов игры.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C398772-C25E-422E-998F-A65A867FB0BE}" type="parTrans" cxnId="{B87ADCF1-06B1-4741-8A45-ADBC0FC4A4D7}">
      <dgm:prSet/>
      <dgm:spPr/>
      <dgm:t>
        <a:bodyPr/>
        <a:lstStyle/>
        <a:p>
          <a:endParaRPr lang="ru-RU"/>
        </a:p>
      </dgm:t>
    </dgm:pt>
    <dgm:pt modelId="{08A6AF23-9E0E-4190-A26B-0A9B8FCD5E42}" type="sibTrans" cxnId="{B87ADCF1-06B1-4741-8A45-ADBC0FC4A4D7}">
      <dgm:prSet/>
      <dgm:spPr/>
      <dgm:t>
        <a:bodyPr/>
        <a:lstStyle/>
        <a:p>
          <a:endParaRPr lang="ru-RU"/>
        </a:p>
      </dgm:t>
    </dgm:pt>
    <dgm:pt modelId="{5081506E-5146-4B28-BD60-6979FC277871}" type="pres">
      <dgm:prSet presAssocID="{33362FC6-D335-48F4-A97A-AC5E3ACD9F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8E28EB-FB64-44F8-9CDC-A65067131005}" type="pres">
      <dgm:prSet presAssocID="{E62AB586-9791-4489-8E44-1837DEE58927}" presName="parentText" presStyleLbl="node1" presStyleIdx="0" presStyleCnt="1" custScaleY="136767" custLinFactNeighborY="-813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F0C0DB-52D0-499F-89A0-93E624B19803}" type="presOf" srcId="{33362FC6-D335-48F4-A97A-AC5E3ACD9F8E}" destId="{5081506E-5146-4B28-BD60-6979FC277871}" srcOrd="0" destOrd="0" presId="urn:microsoft.com/office/officeart/2005/8/layout/vList2"/>
    <dgm:cxn modelId="{B87ADCF1-06B1-4741-8A45-ADBC0FC4A4D7}" srcId="{33362FC6-D335-48F4-A97A-AC5E3ACD9F8E}" destId="{E62AB586-9791-4489-8E44-1837DEE58927}" srcOrd="0" destOrd="0" parTransId="{8C398772-C25E-422E-998F-A65A867FB0BE}" sibTransId="{08A6AF23-9E0E-4190-A26B-0A9B8FCD5E42}"/>
    <dgm:cxn modelId="{4D00D3F3-EA53-465E-9E24-59DC0F9C3262}" type="presOf" srcId="{E62AB586-9791-4489-8E44-1837DEE58927}" destId="{C08E28EB-FB64-44F8-9CDC-A65067131005}" srcOrd="0" destOrd="0" presId="urn:microsoft.com/office/officeart/2005/8/layout/vList2"/>
    <dgm:cxn modelId="{626BC718-E701-4291-989D-98DD8330ECC9}" type="presParOf" srcId="{5081506E-5146-4B28-BD60-6979FC277871}" destId="{C08E28EB-FB64-44F8-9CDC-A6506713100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D802543-A940-44BF-A5D9-6A96B322308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28F90CE-4463-4C8D-A50B-996E476A16DA}" type="pres">
      <dgm:prSet presAssocID="{DD802543-A940-44BF-A5D9-6A96B322308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CA8EBA1-5FC7-49E6-8DD6-D97265F01DF0}" type="presOf" srcId="{DD802543-A940-44BF-A5D9-6A96B3223086}" destId="{328F90CE-4463-4C8D-A50B-996E476A16D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1CA383-D17F-4140-99FB-7821469D5F8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DE3201-50EC-4AFC-8DBE-12C1D9F48BB1}">
      <dgm:prSet/>
      <dgm:spPr/>
      <dgm:t>
        <a:bodyPr/>
        <a:lstStyle/>
        <a:p>
          <a:pPr algn="ctr" rtl="0"/>
          <a:r>
            <a:rPr lang="ru-RU" b="1" dirty="0" smtClean="0"/>
            <a:t>Подвижная игра имеет большое значение в жизни детей и рассматривается педагогами как важнейший элемент воспитания и физического развития. В игре ребенок осмысливает и познает окружающий мир, у него развивается интеллект, фантазия, воображение, речь, формируются социальные качества. Сознательное выполнение правил игры формирует волю, развивает самообладание, выдержку, умение контролировать свои поступки, свое поведение. В игре формируется такие личностные качества, как, активность, честность, дисциплинированность, справедливость.</a:t>
          </a:r>
          <a:endParaRPr lang="ru-RU" dirty="0"/>
        </a:p>
      </dgm:t>
    </dgm:pt>
    <dgm:pt modelId="{E69AF4E5-BD60-4C17-8D3E-CA3DFBBEEEFC}" type="parTrans" cxnId="{19B5ED39-3EF2-4A83-A67D-483F71B60536}">
      <dgm:prSet/>
      <dgm:spPr/>
      <dgm:t>
        <a:bodyPr/>
        <a:lstStyle/>
        <a:p>
          <a:endParaRPr lang="ru-RU"/>
        </a:p>
      </dgm:t>
    </dgm:pt>
    <dgm:pt modelId="{09F49449-46CA-4857-908E-1DEBA090B3FF}" type="sibTrans" cxnId="{19B5ED39-3EF2-4A83-A67D-483F71B60536}">
      <dgm:prSet/>
      <dgm:spPr/>
      <dgm:t>
        <a:bodyPr/>
        <a:lstStyle/>
        <a:p>
          <a:endParaRPr lang="ru-RU"/>
        </a:p>
      </dgm:t>
    </dgm:pt>
    <dgm:pt modelId="{DD927F6A-4481-455E-AF52-59D226FF1227}" type="pres">
      <dgm:prSet presAssocID="{7F1CA383-D17F-4140-99FB-7821469D5F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A13B6E-4F81-4808-940C-E3C25D4A46A3}" type="pres">
      <dgm:prSet presAssocID="{58DE3201-50EC-4AFC-8DBE-12C1D9F48BB1}" presName="parentText" presStyleLbl="node1" presStyleIdx="0" presStyleCnt="1" custScaleY="71936" custLinFactNeighborX="-1304" custLinFactNeighborY="12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B5ED39-3EF2-4A83-A67D-483F71B60536}" srcId="{7F1CA383-D17F-4140-99FB-7821469D5F80}" destId="{58DE3201-50EC-4AFC-8DBE-12C1D9F48BB1}" srcOrd="0" destOrd="0" parTransId="{E69AF4E5-BD60-4C17-8D3E-CA3DFBBEEEFC}" sibTransId="{09F49449-46CA-4857-908E-1DEBA090B3FF}"/>
    <dgm:cxn modelId="{F8E6DB04-D2A4-4B88-B779-DDE369E9AA20}" type="presOf" srcId="{7F1CA383-D17F-4140-99FB-7821469D5F80}" destId="{DD927F6A-4481-455E-AF52-59D226FF1227}" srcOrd="0" destOrd="0" presId="urn:microsoft.com/office/officeart/2005/8/layout/vList2"/>
    <dgm:cxn modelId="{723E693E-FDCF-4D87-B674-166747BCC57B}" type="presOf" srcId="{58DE3201-50EC-4AFC-8DBE-12C1D9F48BB1}" destId="{0DA13B6E-4F81-4808-940C-E3C25D4A46A3}" srcOrd="0" destOrd="0" presId="urn:microsoft.com/office/officeart/2005/8/layout/vList2"/>
    <dgm:cxn modelId="{5EC456A8-2CE2-48E2-A445-AC475C7D5155}" type="presParOf" srcId="{DD927F6A-4481-455E-AF52-59D226FF1227}" destId="{0DA13B6E-4F81-4808-940C-E3C25D4A46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BA3AB2-0F1B-443B-9C91-FDE9B3EC572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D13CF3-7257-40BB-9638-286C7FEEB149}">
      <dgm:prSet/>
      <dgm:spPr/>
      <dgm:t>
        <a:bodyPr/>
        <a:lstStyle/>
        <a:p>
          <a:r>
            <a:rPr lang="ru-RU" smtClean="0">
              <a:cs typeface="Arial" charset="0"/>
            </a:rPr>
            <a:t>1.Совершенствование физических способностей ребенка.</a:t>
          </a:r>
          <a:endParaRPr lang="ru-RU" dirty="0" smtClean="0">
            <a:cs typeface="Arial" charset="0"/>
          </a:endParaRPr>
        </a:p>
      </dgm:t>
    </dgm:pt>
    <dgm:pt modelId="{A1726F5B-837C-425B-A6D5-72FA9D32BE16}" type="parTrans" cxnId="{BD1B6950-D898-482B-8A60-3BC495D5CB15}">
      <dgm:prSet/>
      <dgm:spPr/>
      <dgm:t>
        <a:bodyPr/>
        <a:lstStyle/>
        <a:p>
          <a:endParaRPr lang="ru-RU"/>
        </a:p>
      </dgm:t>
    </dgm:pt>
    <dgm:pt modelId="{C382C81E-E9AD-4336-8099-6E59CB2CCA17}" type="sibTrans" cxnId="{BD1B6950-D898-482B-8A60-3BC495D5CB15}">
      <dgm:prSet/>
      <dgm:spPr/>
      <dgm:t>
        <a:bodyPr/>
        <a:lstStyle/>
        <a:p>
          <a:endParaRPr lang="ru-RU"/>
        </a:p>
      </dgm:t>
    </dgm:pt>
    <dgm:pt modelId="{B44F316E-1161-43D8-8571-DBFFA5DD594D}">
      <dgm:prSet/>
      <dgm:spPr/>
      <dgm:t>
        <a:bodyPr/>
        <a:lstStyle/>
        <a:p>
          <a:r>
            <a:rPr lang="ru-RU" smtClean="0">
              <a:cs typeface="Arial" charset="0"/>
            </a:rPr>
            <a:t>2.Укрепление здоровья и повышение защитных сил  организма</a:t>
          </a:r>
          <a:endParaRPr lang="ru-RU" dirty="0" smtClean="0">
            <a:cs typeface="Arial" charset="0"/>
          </a:endParaRPr>
        </a:p>
      </dgm:t>
    </dgm:pt>
    <dgm:pt modelId="{CEE91C9B-1A44-4315-A980-B742B662B5A3}" type="parTrans" cxnId="{2A7A6CAF-08D4-416B-B626-B988FE599BD3}">
      <dgm:prSet/>
      <dgm:spPr/>
      <dgm:t>
        <a:bodyPr/>
        <a:lstStyle/>
        <a:p>
          <a:endParaRPr lang="ru-RU"/>
        </a:p>
      </dgm:t>
    </dgm:pt>
    <dgm:pt modelId="{AB330288-D3D4-4563-B3C5-CC87F58A880B}" type="sibTrans" cxnId="{2A7A6CAF-08D4-416B-B626-B988FE599BD3}">
      <dgm:prSet/>
      <dgm:spPr/>
      <dgm:t>
        <a:bodyPr/>
        <a:lstStyle/>
        <a:p>
          <a:endParaRPr lang="ru-RU"/>
        </a:p>
      </dgm:t>
    </dgm:pt>
    <dgm:pt modelId="{56A66A93-BB38-4B86-B180-48A30917309B}">
      <dgm:prSet/>
      <dgm:spPr/>
      <dgm:t>
        <a:bodyPr/>
        <a:lstStyle/>
        <a:p>
          <a:r>
            <a:rPr lang="ru-RU" smtClean="0">
              <a:cs typeface="Arial" charset="0"/>
            </a:rPr>
            <a:t>3.</a:t>
          </a:r>
          <a:r>
            <a:rPr lang="ru-RU" smtClean="0"/>
            <a:t> Укрепление нервной системы</a:t>
          </a:r>
          <a:endParaRPr lang="ru-RU" dirty="0"/>
        </a:p>
      </dgm:t>
    </dgm:pt>
    <dgm:pt modelId="{A868D337-FDC8-413C-9F47-A032AB2DE093}" type="parTrans" cxnId="{98970A22-CCD7-412D-99A2-9D72A370E877}">
      <dgm:prSet/>
      <dgm:spPr/>
      <dgm:t>
        <a:bodyPr/>
        <a:lstStyle/>
        <a:p>
          <a:endParaRPr lang="ru-RU"/>
        </a:p>
      </dgm:t>
    </dgm:pt>
    <dgm:pt modelId="{EB9C666D-3C32-4A7A-B0C4-3B5D6ED91580}" type="sibTrans" cxnId="{98970A22-CCD7-412D-99A2-9D72A370E877}">
      <dgm:prSet/>
      <dgm:spPr/>
      <dgm:t>
        <a:bodyPr/>
        <a:lstStyle/>
        <a:p>
          <a:endParaRPr lang="ru-RU"/>
        </a:p>
      </dgm:t>
    </dgm:pt>
    <dgm:pt modelId="{1D22F1FA-3DE1-40D8-8F2B-A27475F2F5B3}">
      <dgm:prSet/>
      <dgm:spPr/>
      <dgm:t>
        <a:bodyPr/>
        <a:lstStyle/>
        <a:p>
          <a:r>
            <a:rPr lang="ru-RU" dirty="0" smtClean="0">
              <a:cs typeface="Arial" charset="0"/>
            </a:rPr>
            <a:t>4.</a:t>
          </a:r>
          <a:r>
            <a:rPr lang="ru-RU" dirty="0" smtClean="0"/>
            <a:t> Создание условий для положительного </a:t>
          </a:r>
          <a:r>
            <a:rPr lang="ru-RU" dirty="0" err="1" smtClean="0"/>
            <a:t>психоэмоционального</a:t>
          </a:r>
          <a:r>
            <a:rPr lang="ru-RU" dirty="0" smtClean="0"/>
            <a:t> состояния детей.</a:t>
          </a:r>
          <a:endParaRPr lang="ru-RU" dirty="0"/>
        </a:p>
      </dgm:t>
    </dgm:pt>
    <dgm:pt modelId="{F1DA4C97-8D6F-464A-AA55-31EC5213521A}" type="parTrans" cxnId="{6F4ADD36-84D4-40F3-9F07-455928FAD9A1}">
      <dgm:prSet/>
      <dgm:spPr/>
      <dgm:t>
        <a:bodyPr/>
        <a:lstStyle/>
        <a:p>
          <a:endParaRPr lang="ru-RU"/>
        </a:p>
      </dgm:t>
    </dgm:pt>
    <dgm:pt modelId="{51C552D0-4A67-4093-AB22-489FF74E3DD9}" type="sibTrans" cxnId="{6F4ADD36-84D4-40F3-9F07-455928FAD9A1}">
      <dgm:prSet/>
      <dgm:spPr/>
      <dgm:t>
        <a:bodyPr/>
        <a:lstStyle/>
        <a:p>
          <a:endParaRPr lang="ru-RU"/>
        </a:p>
      </dgm:t>
    </dgm:pt>
    <dgm:pt modelId="{5D75DD96-5D69-4476-BFFF-FD08EF14054E}">
      <dgm:prSet/>
      <dgm:spPr/>
      <dgm:t>
        <a:bodyPr/>
        <a:lstStyle/>
        <a:p>
          <a:r>
            <a:rPr lang="ru-RU" dirty="0" smtClean="0">
              <a:cs typeface="Arial" charset="0"/>
            </a:rPr>
            <a:t>5.</a:t>
          </a:r>
          <a:r>
            <a:rPr lang="ru-RU" dirty="0" smtClean="0"/>
            <a:t> Создание условий для положительного </a:t>
          </a:r>
          <a:r>
            <a:rPr lang="ru-RU" dirty="0" err="1" smtClean="0"/>
            <a:t>психоэмоционального</a:t>
          </a:r>
          <a:r>
            <a:rPr lang="ru-RU" dirty="0" smtClean="0"/>
            <a:t> состояния детей.</a:t>
          </a:r>
          <a:endParaRPr lang="ru-RU" dirty="0"/>
        </a:p>
      </dgm:t>
    </dgm:pt>
    <dgm:pt modelId="{6EADC1A2-3BE8-4B6E-B4E3-89599595FE06}" type="parTrans" cxnId="{3DD76158-1BFF-4B74-901D-631213E7C0A7}">
      <dgm:prSet/>
      <dgm:spPr/>
      <dgm:t>
        <a:bodyPr/>
        <a:lstStyle/>
        <a:p>
          <a:endParaRPr lang="ru-RU"/>
        </a:p>
      </dgm:t>
    </dgm:pt>
    <dgm:pt modelId="{6ABB38C5-4DA4-45F9-A982-917D6910D63B}" type="sibTrans" cxnId="{3DD76158-1BFF-4B74-901D-631213E7C0A7}">
      <dgm:prSet/>
      <dgm:spPr/>
      <dgm:t>
        <a:bodyPr/>
        <a:lstStyle/>
        <a:p>
          <a:endParaRPr lang="ru-RU"/>
        </a:p>
      </dgm:t>
    </dgm:pt>
    <dgm:pt modelId="{87158974-A7FE-46CE-BA61-4F884C3BE412}">
      <dgm:prSet/>
      <dgm:spPr/>
      <dgm:t>
        <a:bodyPr/>
        <a:lstStyle/>
        <a:p>
          <a:r>
            <a:rPr lang="ru-RU" dirty="0" smtClean="0">
              <a:cs typeface="Arial" charset="0"/>
            </a:rPr>
            <a:t>6.</a:t>
          </a:r>
          <a:r>
            <a:rPr lang="ru-RU" dirty="0" smtClean="0"/>
            <a:t> Создание условий для положительного </a:t>
          </a:r>
          <a:r>
            <a:rPr lang="ru-RU" dirty="0" err="1" smtClean="0"/>
            <a:t>психоэмоционального</a:t>
          </a:r>
          <a:r>
            <a:rPr lang="ru-RU" dirty="0" smtClean="0"/>
            <a:t> состояния детей</a:t>
          </a:r>
          <a:endParaRPr lang="ru-RU" dirty="0"/>
        </a:p>
      </dgm:t>
    </dgm:pt>
    <dgm:pt modelId="{429659A5-90AB-4E7B-B406-B7DB0A8055B5}" type="parTrans" cxnId="{ED74D615-D043-4FEC-9CED-864F2916ED28}">
      <dgm:prSet/>
      <dgm:spPr/>
      <dgm:t>
        <a:bodyPr/>
        <a:lstStyle/>
        <a:p>
          <a:endParaRPr lang="ru-RU"/>
        </a:p>
      </dgm:t>
    </dgm:pt>
    <dgm:pt modelId="{93298EB8-186A-4AF2-908C-C7D9B7B59147}" type="sibTrans" cxnId="{ED74D615-D043-4FEC-9CED-864F2916ED28}">
      <dgm:prSet/>
      <dgm:spPr/>
      <dgm:t>
        <a:bodyPr/>
        <a:lstStyle/>
        <a:p>
          <a:endParaRPr lang="ru-RU"/>
        </a:p>
      </dgm:t>
    </dgm:pt>
    <dgm:pt modelId="{895E7B5E-5A4C-4FE8-8CAA-D55A21799B68}" type="pres">
      <dgm:prSet presAssocID="{E9BA3AB2-0F1B-443B-9C91-FDE9B3EC57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350A63-9664-4CCE-969A-43F543F20FE9}" type="pres">
      <dgm:prSet presAssocID="{B3D13CF3-7257-40BB-9638-286C7FEEB149}" presName="parentText" presStyleLbl="node1" presStyleIdx="0" presStyleCnt="6" custLinFactY="-154794" custLinFactNeighborX="1214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34C3C6-276B-46B4-8493-6E133ED1405F}" type="pres">
      <dgm:prSet presAssocID="{C382C81E-E9AD-4336-8099-6E59CB2CCA17}" presName="spacer" presStyleCnt="0"/>
      <dgm:spPr/>
      <dgm:t>
        <a:bodyPr/>
        <a:lstStyle/>
        <a:p>
          <a:endParaRPr lang="ru-RU"/>
        </a:p>
      </dgm:t>
    </dgm:pt>
    <dgm:pt modelId="{B9CEFC5A-F5A1-401A-805F-0CE78D3CB6FB}" type="pres">
      <dgm:prSet presAssocID="{B44F316E-1161-43D8-8571-DBFFA5DD594D}" presName="parentText" presStyleLbl="node1" presStyleIdx="1" presStyleCnt="6" custLinFactY="-154794" custLinFactNeighborX="1214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9DC04-78CD-46CA-A72C-68B812303941}" type="pres">
      <dgm:prSet presAssocID="{AB330288-D3D4-4563-B3C5-CC87F58A880B}" presName="spacer" presStyleCnt="0"/>
      <dgm:spPr/>
      <dgm:t>
        <a:bodyPr/>
        <a:lstStyle/>
        <a:p>
          <a:endParaRPr lang="ru-RU"/>
        </a:p>
      </dgm:t>
    </dgm:pt>
    <dgm:pt modelId="{380136C2-C819-4A51-9065-7333EFF84598}" type="pres">
      <dgm:prSet presAssocID="{56A66A93-BB38-4B86-B180-48A30917309B}" presName="parentText" presStyleLbl="node1" presStyleIdx="2" presStyleCnt="6" custLinFactY="-154794" custLinFactNeighborX="1214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1D68C-173C-4A2B-A4AA-D197EECE82F7}" type="pres">
      <dgm:prSet presAssocID="{EB9C666D-3C32-4A7A-B0C4-3B5D6ED91580}" presName="spacer" presStyleCnt="0"/>
      <dgm:spPr/>
      <dgm:t>
        <a:bodyPr/>
        <a:lstStyle/>
        <a:p>
          <a:endParaRPr lang="ru-RU"/>
        </a:p>
      </dgm:t>
    </dgm:pt>
    <dgm:pt modelId="{8FB2AC8B-3515-4C33-8C60-09C6217AE17A}" type="pres">
      <dgm:prSet presAssocID="{1D22F1FA-3DE1-40D8-8F2B-A27475F2F5B3}" presName="parentText" presStyleLbl="node1" presStyleIdx="3" presStyleCnt="6" custLinFactY="-154794" custLinFactNeighborX="1214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7042EE-5B52-4D38-B348-7F27F806E566}" type="pres">
      <dgm:prSet presAssocID="{51C552D0-4A67-4093-AB22-489FF74E3DD9}" presName="spacer" presStyleCnt="0"/>
      <dgm:spPr/>
      <dgm:t>
        <a:bodyPr/>
        <a:lstStyle/>
        <a:p>
          <a:endParaRPr lang="ru-RU"/>
        </a:p>
      </dgm:t>
    </dgm:pt>
    <dgm:pt modelId="{776583F4-267B-4DB1-BAFF-8961D819CBB9}" type="pres">
      <dgm:prSet presAssocID="{5D75DD96-5D69-4476-BFFF-FD08EF14054E}" presName="parentText" presStyleLbl="node1" presStyleIdx="4" presStyleCnt="6" custLinFactY="-154794" custLinFactNeighborX="1214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292D6-08C1-495E-88EA-922D0208B86E}" type="pres">
      <dgm:prSet presAssocID="{6ABB38C5-4DA4-45F9-A982-917D6910D63B}" presName="spacer" presStyleCnt="0"/>
      <dgm:spPr/>
      <dgm:t>
        <a:bodyPr/>
        <a:lstStyle/>
        <a:p>
          <a:endParaRPr lang="ru-RU"/>
        </a:p>
      </dgm:t>
    </dgm:pt>
    <dgm:pt modelId="{C7CB3F5A-D364-4AA5-B779-FC7167AC6048}" type="pres">
      <dgm:prSet presAssocID="{87158974-A7FE-46CE-BA61-4F884C3BE412}" presName="parentText" presStyleLbl="node1" presStyleIdx="5" presStyleCnt="6" custLinFactY="-154794" custLinFactNeighborX="1214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52592B-A821-4888-87A7-B7ABC113E5D8}" type="presOf" srcId="{E9BA3AB2-0F1B-443B-9C91-FDE9B3EC5725}" destId="{895E7B5E-5A4C-4FE8-8CAA-D55A21799B68}" srcOrd="0" destOrd="0" presId="urn:microsoft.com/office/officeart/2005/8/layout/vList2"/>
    <dgm:cxn modelId="{F6AE5E16-47A1-4191-88F9-A11A83E46695}" type="presOf" srcId="{87158974-A7FE-46CE-BA61-4F884C3BE412}" destId="{C7CB3F5A-D364-4AA5-B779-FC7167AC6048}" srcOrd="0" destOrd="0" presId="urn:microsoft.com/office/officeart/2005/8/layout/vList2"/>
    <dgm:cxn modelId="{C124A2C1-80FE-4B7C-B8B7-3943DE40AF36}" type="presOf" srcId="{5D75DD96-5D69-4476-BFFF-FD08EF14054E}" destId="{776583F4-267B-4DB1-BAFF-8961D819CBB9}" srcOrd="0" destOrd="0" presId="urn:microsoft.com/office/officeart/2005/8/layout/vList2"/>
    <dgm:cxn modelId="{EED8BBCC-DFD2-4B7C-AA0C-FB362D197408}" type="presOf" srcId="{B44F316E-1161-43D8-8571-DBFFA5DD594D}" destId="{B9CEFC5A-F5A1-401A-805F-0CE78D3CB6FB}" srcOrd="0" destOrd="0" presId="urn:microsoft.com/office/officeart/2005/8/layout/vList2"/>
    <dgm:cxn modelId="{3DD76158-1BFF-4B74-901D-631213E7C0A7}" srcId="{E9BA3AB2-0F1B-443B-9C91-FDE9B3EC5725}" destId="{5D75DD96-5D69-4476-BFFF-FD08EF14054E}" srcOrd="4" destOrd="0" parTransId="{6EADC1A2-3BE8-4B6E-B4E3-89599595FE06}" sibTransId="{6ABB38C5-4DA4-45F9-A982-917D6910D63B}"/>
    <dgm:cxn modelId="{98970A22-CCD7-412D-99A2-9D72A370E877}" srcId="{E9BA3AB2-0F1B-443B-9C91-FDE9B3EC5725}" destId="{56A66A93-BB38-4B86-B180-48A30917309B}" srcOrd="2" destOrd="0" parTransId="{A868D337-FDC8-413C-9F47-A032AB2DE093}" sibTransId="{EB9C666D-3C32-4A7A-B0C4-3B5D6ED91580}"/>
    <dgm:cxn modelId="{6F4ADD36-84D4-40F3-9F07-455928FAD9A1}" srcId="{E9BA3AB2-0F1B-443B-9C91-FDE9B3EC5725}" destId="{1D22F1FA-3DE1-40D8-8F2B-A27475F2F5B3}" srcOrd="3" destOrd="0" parTransId="{F1DA4C97-8D6F-464A-AA55-31EC5213521A}" sibTransId="{51C552D0-4A67-4093-AB22-489FF74E3DD9}"/>
    <dgm:cxn modelId="{ED74D615-D043-4FEC-9CED-864F2916ED28}" srcId="{E9BA3AB2-0F1B-443B-9C91-FDE9B3EC5725}" destId="{87158974-A7FE-46CE-BA61-4F884C3BE412}" srcOrd="5" destOrd="0" parTransId="{429659A5-90AB-4E7B-B406-B7DB0A8055B5}" sibTransId="{93298EB8-186A-4AF2-908C-C7D9B7B59147}"/>
    <dgm:cxn modelId="{350AC933-7079-414C-AA0C-7BD88408258E}" type="presOf" srcId="{56A66A93-BB38-4B86-B180-48A30917309B}" destId="{380136C2-C819-4A51-9065-7333EFF84598}" srcOrd="0" destOrd="0" presId="urn:microsoft.com/office/officeart/2005/8/layout/vList2"/>
    <dgm:cxn modelId="{BD1B6950-D898-482B-8A60-3BC495D5CB15}" srcId="{E9BA3AB2-0F1B-443B-9C91-FDE9B3EC5725}" destId="{B3D13CF3-7257-40BB-9638-286C7FEEB149}" srcOrd="0" destOrd="0" parTransId="{A1726F5B-837C-425B-A6D5-72FA9D32BE16}" sibTransId="{C382C81E-E9AD-4336-8099-6E59CB2CCA17}"/>
    <dgm:cxn modelId="{BD13CD0F-69E7-4460-A481-AA6A57AA921C}" type="presOf" srcId="{B3D13CF3-7257-40BB-9638-286C7FEEB149}" destId="{4E350A63-9664-4CCE-969A-43F543F20FE9}" srcOrd="0" destOrd="0" presId="urn:microsoft.com/office/officeart/2005/8/layout/vList2"/>
    <dgm:cxn modelId="{2A7A6CAF-08D4-416B-B626-B988FE599BD3}" srcId="{E9BA3AB2-0F1B-443B-9C91-FDE9B3EC5725}" destId="{B44F316E-1161-43D8-8571-DBFFA5DD594D}" srcOrd="1" destOrd="0" parTransId="{CEE91C9B-1A44-4315-A980-B742B662B5A3}" sibTransId="{AB330288-D3D4-4563-B3C5-CC87F58A880B}"/>
    <dgm:cxn modelId="{E25C9DE7-26CA-488E-A315-446D5FFC6B2A}" type="presOf" srcId="{1D22F1FA-3DE1-40D8-8F2B-A27475F2F5B3}" destId="{8FB2AC8B-3515-4C33-8C60-09C6217AE17A}" srcOrd="0" destOrd="0" presId="urn:microsoft.com/office/officeart/2005/8/layout/vList2"/>
    <dgm:cxn modelId="{99C662AA-EEA6-455F-A9DF-BAED3E088198}" type="presParOf" srcId="{895E7B5E-5A4C-4FE8-8CAA-D55A21799B68}" destId="{4E350A63-9664-4CCE-969A-43F543F20FE9}" srcOrd="0" destOrd="0" presId="urn:microsoft.com/office/officeart/2005/8/layout/vList2"/>
    <dgm:cxn modelId="{51933868-BAD3-412E-A504-B344D25C82FA}" type="presParOf" srcId="{895E7B5E-5A4C-4FE8-8CAA-D55A21799B68}" destId="{9134C3C6-276B-46B4-8493-6E133ED1405F}" srcOrd="1" destOrd="0" presId="urn:microsoft.com/office/officeart/2005/8/layout/vList2"/>
    <dgm:cxn modelId="{8AA170B2-A325-4DB4-8049-0728E8F1B666}" type="presParOf" srcId="{895E7B5E-5A4C-4FE8-8CAA-D55A21799B68}" destId="{B9CEFC5A-F5A1-401A-805F-0CE78D3CB6FB}" srcOrd="2" destOrd="0" presId="urn:microsoft.com/office/officeart/2005/8/layout/vList2"/>
    <dgm:cxn modelId="{8AA17938-C7BA-49D1-AC01-447D298A9CCA}" type="presParOf" srcId="{895E7B5E-5A4C-4FE8-8CAA-D55A21799B68}" destId="{51D9DC04-78CD-46CA-A72C-68B812303941}" srcOrd="3" destOrd="0" presId="urn:microsoft.com/office/officeart/2005/8/layout/vList2"/>
    <dgm:cxn modelId="{889D3A2B-3929-4E7E-A052-04E915B297AE}" type="presParOf" srcId="{895E7B5E-5A4C-4FE8-8CAA-D55A21799B68}" destId="{380136C2-C819-4A51-9065-7333EFF84598}" srcOrd="4" destOrd="0" presId="urn:microsoft.com/office/officeart/2005/8/layout/vList2"/>
    <dgm:cxn modelId="{9AACE3B1-3750-4CC8-8285-617FC178AAE2}" type="presParOf" srcId="{895E7B5E-5A4C-4FE8-8CAA-D55A21799B68}" destId="{B281D68C-173C-4A2B-A4AA-D197EECE82F7}" srcOrd="5" destOrd="0" presId="urn:microsoft.com/office/officeart/2005/8/layout/vList2"/>
    <dgm:cxn modelId="{99CCD400-A264-413B-901A-360C3DB02B43}" type="presParOf" srcId="{895E7B5E-5A4C-4FE8-8CAA-D55A21799B68}" destId="{8FB2AC8B-3515-4C33-8C60-09C6217AE17A}" srcOrd="6" destOrd="0" presId="urn:microsoft.com/office/officeart/2005/8/layout/vList2"/>
    <dgm:cxn modelId="{2FB9E7AD-EAC9-4FBB-90D8-6EDA2DD80114}" type="presParOf" srcId="{895E7B5E-5A4C-4FE8-8CAA-D55A21799B68}" destId="{777042EE-5B52-4D38-B348-7F27F806E566}" srcOrd="7" destOrd="0" presId="urn:microsoft.com/office/officeart/2005/8/layout/vList2"/>
    <dgm:cxn modelId="{47532178-D3CB-4908-B8F4-52F479C3C451}" type="presParOf" srcId="{895E7B5E-5A4C-4FE8-8CAA-D55A21799B68}" destId="{776583F4-267B-4DB1-BAFF-8961D819CBB9}" srcOrd="8" destOrd="0" presId="urn:microsoft.com/office/officeart/2005/8/layout/vList2"/>
    <dgm:cxn modelId="{DD13D6A5-4532-47E8-BE25-7CD12C1DCE4D}" type="presParOf" srcId="{895E7B5E-5A4C-4FE8-8CAA-D55A21799B68}" destId="{B2C292D6-08C1-495E-88EA-922D0208B86E}" srcOrd="9" destOrd="0" presId="urn:microsoft.com/office/officeart/2005/8/layout/vList2"/>
    <dgm:cxn modelId="{BF4B5ABB-2325-4209-82F9-A93DAD6D07A8}" type="presParOf" srcId="{895E7B5E-5A4C-4FE8-8CAA-D55A21799B68}" destId="{C7CB3F5A-D364-4AA5-B779-FC7167AC604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D0041D-3BBA-400B-AD15-1415B510248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490624D3-80DC-428C-9064-19FDDD8D925D}">
      <dgm:prSet/>
      <dgm:spPr/>
      <dgm:t>
        <a:bodyPr/>
        <a:lstStyle/>
        <a:p>
          <a:pPr algn="ctr" rtl="0"/>
          <a:r>
            <a:rPr lang="ru-RU" b="1" dirty="0" smtClean="0"/>
            <a:t>Образовательные задачи</a:t>
          </a:r>
          <a:endParaRPr lang="ru-RU" dirty="0"/>
        </a:p>
      </dgm:t>
    </dgm:pt>
    <dgm:pt modelId="{2FE1486A-572D-4DE2-9392-C625F962AE08}" type="parTrans" cxnId="{F177519C-3723-404A-8331-1D8D12490BAC}">
      <dgm:prSet/>
      <dgm:spPr/>
      <dgm:t>
        <a:bodyPr/>
        <a:lstStyle/>
        <a:p>
          <a:endParaRPr lang="ru-RU"/>
        </a:p>
      </dgm:t>
    </dgm:pt>
    <dgm:pt modelId="{14DA122E-6E6C-47B1-A67B-A497951F432F}" type="sibTrans" cxnId="{F177519C-3723-404A-8331-1D8D12490BAC}">
      <dgm:prSet/>
      <dgm:spPr/>
      <dgm:t>
        <a:bodyPr/>
        <a:lstStyle/>
        <a:p>
          <a:endParaRPr lang="ru-RU"/>
        </a:p>
      </dgm:t>
    </dgm:pt>
    <dgm:pt modelId="{03D6EF0E-6D29-4340-AA24-4B200354FA3D}" type="pres">
      <dgm:prSet presAssocID="{E3D0041D-3BBA-400B-AD15-1415B510248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484186-A6FF-4D31-B939-E66C023652F7}" type="pres">
      <dgm:prSet presAssocID="{490624D3-80DC-428C-9064-19FDDD8D925D}" presName="parentText" presStyleLbl="node1" presStyleIdx="0" presStyleCnt="1" custLinFactY="-19243" custLinFactNeighborX="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77519C-3723-404A-8331-1D8D12490BAC}" srcId="{E3D0041D-3BBA-400B-AD15-1415B5102486}" destId="{490624D3-80DC-428C-9064-19FDDD8D925D}" srcOrd="0" destOrd="0" parTransId="{2FE1486A-572D-4DE2-9392-C625F962AE08}" sibTransId="{14DA122E-6E6C-47B1-A67B-A497951F432F}"/>
    <dgm:cxn modelId="{8BB20BD5-3526-4526-B573-FBA4378167E8}" type="presOf" srcId="{E3D0041D-3BBA-400B-AD15-1415B5102486}" destId="{03D6EF0E-6D29-4340-AA24-4B200354FA3D}" srcOrd="0" destOrd="0" presId="urn:microsoft.com/office/officeart/2005/8/layout/vList2"/>
    <dgm:cxn modelId="{E153AA6E-3DC8-4975-A620-2D784F953F02}" type="presOf" srcId="{490624D3-80DC-428C-9064-19FDDD8D925D}" destId="{9E484186-A6FF-4D31-B939-E66C023652F7}" srcOrd="0" destOrd="0" presId="urn:microsoft.com/office/officeart/2005/8/layout/vList2"/>
    <dgm:cxn modelId="{D67E91D0-ED9B-46EB-83CC-16638EA75A6D}" type="presParOf" srcId="{03D6EF0E-6D29-4340-AA24-4B200354FA3D}" destId="{9E484186-A6FF-4D31-B939-E66C023652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F27284-2D20-40FF-8BCE-7F6294201F7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59520DE-D9FB-4AAB-9589-BE29B491DBD7}">
      <dgm:prSet/>
      <dgm:spPr/>
      <dgm:t>
        <a:bodyPr/>
        <a:lstStyle/>
        <a:p>
          <a:pPr algn="ctr" rtl="0"/>
          <a:r>
            <a:rPr lang="ru-RU" b="1" smtClean="0"/>
            <a:t>Воспитательные задачи:</a:t>
          </a:r>
          <a:endParaRPr lang="ru-RU"/>
        </a:p>
      </dgm:t>
    </dgm:pt>
    <dgm:pt modelId="{DED7AD5B-1AE8-47B8-BF38-204A630F293E}" type="parTrans" cxnId="{58E07ED9-838F-4040-95A6-E4002A28F4C5}">
      <dgm:prSet/>
      <dgm:spPr/>
      <dgm:t>
        <a:bodyPr/>
        <a:lstStyle/>
        <a:p>
          <a:endParaRPr lang="ru-RU"/>
        </a:p>
      </dgm:t>
    </dgm:pt>
    <dgm:pt modelId="{35F505AB-5F68-4505-A065-12941EE2EED8}" type="sibTrans" cxnId="{58E07ED9-838F-4040-95A6-E4002A28F4C5}">
      <dgm:prSet/>
      <dgm:spPr/>
      <dgm:t>
        <a:bodyPr/>
        <a:lstStyle/>
        <a:p>
          <a:endParaRPr lang="ru-RU"/>
        </a:p>
      </dgm:t>
    </dgm:pt>
    <dgm:pt modelId="{43FC6DD7-6AF7-48AB-B333-C9CC69F59A97}" type="pres">
      <dgm:prSet presAssocID="{AAF27284-2D20-40FF-8BCE-7F6294201F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F3344E-B33B-47DA-B8BA-C1FB3BDD838C}" type="pres">
      <dgm:prSet presAssocID="{159520DE-D9FB-4AAB-9589-BE29B491DBD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76A63B-5AD0-4118-9414-5ADB00F4E20B}" type="presOf" srcId="{159520DE-D9FB-4AAB-9589-BE29B491DBD7}" destId="{D0F3344E-B33B-47DA-B8BA-C1FB3BDD838C}" srcOrd="0" destOrd="0" presId="urn:microsoft.com/office/officeart/2005/8/layout/vList2"/>
    <dgm:cxn modelId="{58E07ED9-838F-4040-95A6-E4002A28F4C5}" srcId="{AAF27284-2D20-40FF-8BCE-7F6294201F76}" destId="{159520DE-D9FB-4AAB-9589-BE29B491DBD7}" srcOrd="0" destOrd="0" parTransId="{DED7AD5B-1AE8-47B8-BF38-204A630F293E}" sibTransId="{35F505AB-5F68-4505-A065-12941EE2EED8}"/>
    <dgm:cxn modelId="{AEF2E5BD-BB66-4E1A-A7F9-D2C4E8DD20EC}" type="presOf" srcId="{AAF27284-2D20-40FF-8BCE-7F6294201F76}" destId="{43FC6DD7-6AF7-48AB-B333-C9CC69F59A97}" srcOrd="0" destOrd="0" presId="urn:microsoft.com/office/officeart/2005/8/layout/vList2"/>
    <dgm:cxn modelId="{380CB93A-5520-4E0C-94E2-C2AA4B4FF1B2}" type="presParOf" srcId="{43FC6DD7-6AF7-48AB-B333-C9CC69F59A97}" destId="{D0F3344E-B33B-47DA-B8BA-C1FB3BDD838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F18EAD-FDD8-44AA-AF90-BA50A90238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0C9EE24-89E4-4549-BBA0-C3E3812F6300}">
      <dgm:prSet/>
      <dgm:spPr/>
      <dgm:t>
        <a:bodyPr/>
        <a:lstStyle/>
        <a:p>
          <a:pPr algn="ctr" rtl="0"/>
          <a:r>
            <a:rPr lang="ru-RU" b="1" dirty="0" smtClean="0"/>
            <a:t>Оздоровительные задачи:</a:t>
          </a:r>
          <a:endParaRPr lang="ru-RU" dirty="0"/>
        </a:p>
      </dgm:t>
    </dgm:pt>
    <dgm:pt modelId="{AE857EB4-7870-4520-A8BC-CB215D9C8DCE}" type="parTrans" cxnId="{C7D7E24E-BC33-40B5-A72E-303732D8CA13}">
      <dgm:prSet/>
      <dgm:spPr/>
      <dgm:t>
        <a:bodyPr/>
        <a:lstStyle/>
        <a:p>
          <a:endParaRPr lang="ru-RU"/>
        </a:p>
      </dgm:t>
    </dgm:pt>
    <dgm:pt modelId="{A4E6DA0B-08D6-46D6-977D-C25BB70C99BD}" type="sibTrans" cxnId="{C7D7E24E-BC33-40B5-A72E-303732D8CA13}">
      <dgm:prSet/>
      <dgm:spPr/>
      <dgm:t>
        <a:bodyPr/>
        <a:lstStyle/>
        <a:p>
          <a:endParaRPr lang="ru-RU"/>
        </a:p>
      </dgm:t>
    </dgm:pt>
    <dgm:pt modelId="{C33C0EFA-9DD6-4E71-881C-25B6E05BE626}" type="pres">
      <dgm:prSet presAssocID="{6DF18EAD-FDD8-44AA-AF90-BA50A90238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FFFC1A-4E8E-4A19-842A-F658B196C96D}" type="pres">
      <dgm:prSet presAssocID="{D0C9EE24-89E4-4549-BBA0-C3E3812F6300}" presName="parentText" presStyleLbl="node1" presStyleIdx="0" presStyleCnt="1" custLinFactY="-100000" custLinFactNeighborX="0" custLinFactNeighborY="-1883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D7E24E-BC33-40B5-A72E-303732D8CA13}" srcId="{6DF18EAD-FDD8-44AA-AF90-BA50A902386F}" destId="{D0C9EE24-89E4-4549-BBA0-C3E3812F6300}" srcOrd="0" destOrd="0" parTransId="{AE857EB4-7870-4520-A8BC-CB215D9C8DCE}" sibTransId="{A4E6DA0B-08D6-46D6-977D-C25BB70C99BD}"/>
    <dgm:cxn modelId="{2E40F7EA-D892-4338-A2CB-5555C7177A05}" type="presOf" srcId="{D0C9EE24-89E4-4549-BBA0-C3E3812F6300}" destId="{0AFFFC1A-4E8E-4A19-842A-F658B196C96D}" srcOrd="0" destOrd="0" presId="urn:microsoft.com/office/officeart/2005/8/layout/vList2"/>
    <dgm:cxn modelId="{CDCE4CC3-2A74-444A-A73F-1184C77D570E}" type="presOf" srcId="{6DF18EAD-FDD8-44AA-AF90-BA50A902386F}" destId="{C33C0EFA-9DD6-4E71-881C-25B6E05BE626}" srcOrd="0" destOrd="0" presId="urn:microsoft.com/office/officeart/2005/8/layout/vList2"/>
    <dgm:cxn modelId="{90263D0E-1397-4205-9CA2-6446A1B2477B}" type="presParOf" srcId="{C33C0EFA-9DD6-4E71-881C-25B6E05BE626}" destId="{0AFFFC1A-4E8E-4A19-842A-F658B196C96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BE0F265-5CE5-4CD0-AC16-C3716A95F750}" type="doc">
      <dgm:prSet loTypeId="urn:microsoft.com/office/officeart/2005/8/layout/radial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0C5428-E9C6-4D63-A378-AECD971510D4}">
      <dgm:prSet custT="1"/>
      <dgm:spPr/>
      <dgm:t>
        <a:bodyPr/>
        <a:lstStyle/>
        <a:p>
          <a:pPr rtl="0"/>
          <a:r>
            <a:rPr lang="ru-RU" sz="2800" b="1" dirty="0" smtClean="0"/>
            <a:t>Этапы организации и проведения подвижных игр:</a:t>
          </a:r>
          <a:endParaRPr lang="ru-RU" sz="2800" dirty="0"/>
        </a:p>
      </dgm:t>
    </dgm:pt>
    <dgm:pt modelId="{54E5EA70-D19F-4963-B234-ED191BA5D197}" type="parTrans" cxnId="{F30665C6-CD72-4707-968A-E3CEE3533BD5}">
      <dgm:prSet/>
      <dgm:spPr/>
      <dgm:t>
        <a:bodyPr/>
        <a:lstStyle/>
        <a:p>
          <a:endParaRPr lang="ru-RU"/>
        </a:p>
      </dgm:t>
    </dgm:pt>
    <dgm:pt modelId="{FE35CD8C-5A5B-478C-A1E4-D00E6E5D4078}" type="sibTrans" cxnId="{F30665C6-CD72-4707-968A-E3CEE3533BD5}">
      <dgm:prSet/>
      <dgm:spPr/>
      <dgm:t>
        <a:bodyPr/>
        <a:lstStyle/>
        <a:p>
          <a:endParaRPr lang="ru-RU"/>
        </a:p>
      </dgm:t>
    </dgm:pt>
    <dgm:pt modelId="{3E83F1B3-FE48-42E5-9829-4679409559F3}">
      <dgm:prSet/>
      <dgm:spPr/>
      <dgm:t>
        <a:bodyPr/>
        <a:lstStyle/>
        <a:p>
          <a:endParaRPr lang="ru-RU"/>
        </a:p>
      </dgm:t>
    </dgm:pt>
    <dgm:pt modelId="{FAA062E6-A4D6-46F3-8888-05D34C6D42BC}" type="parTrans" cxnId="{82E37F38-752B-4066-82C8-9B685508F4F2}">
      <dgm:prSet/>
      <dgm:spPr/>
      <dgm:t>
        <a:bodyPr/>
        <a:lstStyle/>
        <a:p>
          <a:endParaRPr lang="ru-RU"/>
        </a:p>
      </dgm:t>
    </dgm:pt>
    <dgm:pt modelId="{BC2C484F-B2E7-46AE-BCFE-8F98C8954974}" type="sibTrans" cxnId="{82E37F38-752B-4066-82C8-9B685508F4F2}">
      <dgm:prSet/>
      <dgm:spPr/>
      <dgm:t>
        <a:bodyPr/>
        <a:lstStyle/>
        <a:p>
          <a:endParaRPr lang="ru-RU"/>
        </a:p>
      </dgm:t>
    </dgm:pt>
    <dgm:pt modelId="{CBDA70A8-FBEB-448D-A531-5CB0D6C664F5}">
      <dgm:prSet/>
      <dgm:spPr/>
      <dgm:t>
        <a:bodyPr/>
        <a:lstStyle/>
        <a:p>
          <a:endParaRPr lang="ru-RU"/>
        </a:p>
      </dgm:t>
    </dgm:pt>
    <dgm:pt modelId="{1889E9C3-A940-4E70-B4C0-F0D1CA82D00A}" type="parTrans" cxnId="{6057771C-A130-4E9B-875A-FB576C7379D2}">
      <dgm:prSet/>
      <dgm:spPr/>
      <dgm:t>
        <a:bodyPr/>
        <a:lstStyle/>
        <a:p>
          <a:endParaRPr lang="ru-RU"/>
        </a:p>
      </dgm:t>
    </dgm:pt>
    <dgm:pt modelId="{E14AB823-D992-4512-AE5D-CFCE23592B02}" type="sibTrans" cxnId="{6057771C-A130-4E9B-875A-FB576C7379D2}">
      <dgm:prSet/>
      <dgm:spPr/>
      <dgm:t>
        <a:bodyPr/>
        <a:lstStyle/>
        <a:p>
          <a:endParaRPr lang="ru-RU"/>
        </a:p>
      </dgm:t>
    </dgm:pt>
    <dgm:pt modelId="{F94AA986-02ED-40A5-B55A-76D30B129CA7}" type="pres">
      <dgm:prSet presAssocID="{5BE0F265-5CE5-4CD0-AC16-C3716A95F75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365C45-EB1F-4335-8AA8-10D61F094498}" type="pres">
      <dgm:prSet presAssocID="{700C5428-E9C6-4D63-A378-AECD971510D4}" presName="centerShape" presStyleLbl="node0" presStyleIdx="0" presStyleCnt="1" custScaleX="532483" custScaleY="100102" custLinFactNeighborX="0" custLinFactNeighborY="-9463"/>
      <dgm:spPr/>
      <dgm:t>
        <a:bodyPr/>
        <a:lstStyle/>
        <a:p>
          <a:endParaRPr lang="ru-RU"/>
        </a:p>
      </dgm:t>
    </dgm:pt>
  </dgm:ptLst>
  <dgm:cxnLst>
    <dgm:cxn modelId="{1F74442E-3077-4C58-861E-2BC3F365E263}" type="presOf" srcId="{700C5428-E9C6-4D63-A378-AECD971510D4}" destId="{07365C45-EB1F-4335-8AA8-10D61F094498}" srcOrd="0" destOrd="0" presId="urn:microsoft.com/office/officeart/2005/8/layout/radial6"/>
    <dgm:cxn modelId="{82E37F38-752B-4066-82C8-9B685508F4F2}" srcId="{5BE0F265-5CE5-4CD0-AC16-C3716A95F750}" destId="{3E83F1B3-FE48-42E5-9829-4679409559F3}" srcOrd="2" destOrd="0" parTransId="{FAA062E6-A4D6-46F3-8888-05D34C6D42BC}" sibTransId="{BC2C484F-B2E7-46AE-BCFE-8F98C8954974}"/>
    <dgm:cxn modelId="{04A81C5F-BCF8-4772-9E39-C56BE5326CD0}" type="presOf" srcId="{5BE0F265-5CE5-4CD0-AC16-C3716A95F750}" destId="{F94AA986-02ED-40A5-B55A-76D30B129CA7}" srcOrd="0" destOrd="0" presId="urn:microsoft.com/office/officeart/2005/8/layout/radial6"/>
    <dgm:cxn modelId="{F30665C6-CD72-4707-968A-E3CEE3533BD5}" srcId="{5BE0F265-5CE5-4CD0-AC16-C3716A95F750}" destId="{700C5428-E9C6-4D63-A378-AECD971510D4}" srcOrd="0" destOrd="0" parTransId="{54E5EA70-D19F-4963-B234-ED191BA5D197}" sibTransId="{FE35CD8C-5A5B-478C-A1E4-D00E6E5D4078}"/>
    <dgm:cxn modelId="{6057771C-A130-4E9B-875A-FB576C7379D2}" srcId="{5BE0F265-5CE5-4CD0-AC16-C3716A95F750}" destId="{CBDA70A8-FBEB-448D-A531-5CB0D6C664F5}" srcOrd="1" destOrd="0" parTransId="{1889E9C3-A940-4E70-B4C0-F0D1CA82D00A}" sibTransId="{E14AB823-D992-4512-AE5D-CFCE23592B02}"/>
    <dgm:cxn modelId="{0D836BFE-D362-422C-AD7D-06999ED3080E}" type="presParOf" srcId="{F94AA986-02ED-40A5-B55A-76D30B129CA7}" destId="{07365C45-EB1F-4335-8AA8-10D61F094498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B5B7E76-9637-49A7-8E8C-5AEE664DA92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E3FDE4B-8260-4DCB-9120-FC250B187161}">
      <dgm:prSet custT="1"/>
      <dgm:spPr/>
      <dgm:t>
        <a:bodyPr/>
        <a:lstStyle/>
        <a:p>
          <a:pPr algn="ctr" rtl="0"/>
          <a:r>
            <a:rPr lang="ru-RU" sz="1600" b="1" i="0" dirty="0" smtClean="0">
              <a:latin typeface="Times New Roman" pitchFamily="18" charset="0"/>
              <a:cs typeface="Times New Roman" pitchFamily="18" charset="0"/>
            </a:rPr>
            <a:t>Выбор игры</a:t>
          </a:r>
          <a:endParaRPr lang="ru-RU" sz="1600" i="0" dirty="0">
            <a:latin typeface="Times New Roman" pitchFamily="18" charset="0"/>
            <a:cs typeface="Times New Roman" pitchFamily="18" charset="0"/>
          </a:endParaRPr>
        </a:p>
      </dgm:t>
    </dgm:pt>
    <dgm:pt modelId="{4AAE6C65-D123-4C01-B709-A39CA70B82F0}" type="parTrans" cxnId="{26B8C0B8-F81A-43D1-B2EF-2CCB4B01A3AE}">
      <dgm:prSet/>
      <dgm:spPr/>
      <dgm:t>
        <a:bodyPr/>
        <a:lstStyle/>
        <a:p>
          <a:endParaRPr lang="ru-RU"/>
        </a:p>
      </dgm:t>
    </dgm:pt>
    <dgm:pt modelId="{AD88F2C2-EDC4-4F47-B511-7960C5242015}" type="sibTrans" cxnId="{26B8C0B8-F81A-43D1-B2EF-2CCB4B01A3AE}">
      <dgm:prSet/>
      <dgm:spPr/>
      <dgm:t>
        <a:bodyPr/>
        <a:lstStyle/>
        <a:p>
          <a:endParaRPr lang="ru-RU"/>
        </a:p>
      </dgm:t>
    </dgm:pt>
    <dgm:pt modelId="{21AC0A41-94E7-4984-8B4D-2A6A4F54E8A2}" type="pres">
      <dgm:prSet presAssocID="{CB5B7E76-9637-49A7-8E8C-5AEE664DA9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801D34-E0CE-4258-BD59-02F963CF105E}" type="pres">
      <dgm:prSet presAssocID="{AE3FDE4B-8260-4DCB-9120-FC250B187161}" presName="parentText" presStyleLbl="node1" presStyleIdx="0" presStyleCnt="1" custLinFactY="-101549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B8C0B8-F81A-43D1-B2EF-2CCB4B01A3AE}" srcId="{CB5B7E76-9637-49A7-8E8C-5AEE664DA92F}" destId="{AE3FDE4B-8260-4DCB-9120-FC250B187161}" srcOrd="0" destOrd="0" parTransId="{4AAE6C65-D123-4C01-B709-A39CA70B82F0}" sibTransId="{AD88F2C2-EDC4-4F47-B511-7960C5242015}"/>
    <dgm:cxn modelId="{B2506ADA-F56A-4AED-9425-A792C32F8C9A}" type="presOf" srcId="{AE3FDE4B-8260-4DCB-9120-FC250B187161}" destId="{A1801D34-E0CE-4258-BD59-02F963CF105E}" srcOrd="0" destOrd="0" presId="urn:microsoft.com/office/officeart/2005/8/layout/vList2"/>
    <dgm:cxn modelId="{FDB45CA5-05C7-4990-A94A-B0D21640FEB0}" type="presOf" srcId="{CB5B7E76-9637-49A7-8E8C-5AEE664DA92F}" destId="{21AC0A41-94E7-4984-8B4D-2A6A4F54E8A2}" srcOrd="0" destOrd="0" presId="urn:microsoft.com/office/officeart/2005/8/layout/vList2"/>
    <dgm:cxn modelId="{B8096B92-5B79-44F6-9F00-7E0447CCDFEC}" type="presParOf" srcId="{21AC0A41-94E7-4984-8B4D-2A6A4F54E8A2}" destId="{A1801D34-E0CE-4258-BD59-02F963CF105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46D0DDE-6D6E-4DB7-9AA1-ACE7C2EDDE5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545275-9831-4C49-A150-AB9A25AA9FD8}">
      <dgm:prSet/>
      <dgm:spPr/>
      <dgm:t>
        <a:bodyPr/>
        <a:lstStyle/>
        <a:p>
          <a:pPr algn="ctr" rtl="0"/>
          <a:r>
            <a:rPr lang="ru-RU" b="1" i="0" dirty="0" smtClean="0">
              <a:latin typeface="Times New Roman" pitchFamily="18" charset="0"/>
              <a:cs typeface="Times New Roman" pitchFamily="18" charset="0"/>
            </a:rPr>
            <a:t>Подготовка к проведению игры</a:t>
          </a:r>
          <a:endParaRPr lang="ru-RU" i="0" dirty="0">
            <a:latin typeface="Times New Roman" pitchFamily="18" charset="0"/>
            <a:cs typeface="Times New Roman" pitchFamily="18" charset="0"/>
          </a:endParaRPr>
        </a:p>
      </dgm:t>
    </dgm:pt>
    <dgm:pt modelId="{98852D25-CC84-451D-9EFC-59D9902BD343}" type="parTrans" cxnId="{3FF39784-4474-426F-B363-9083489173A9}">
      <dgm:prSet/>
      <dgm:spPr/>
      <dgm:t>
        <a:bodyPr/>
        <a:lstStyle/>
        <a:p>
          <a:endParaRPr lang="ru-RU"/>
        </a:p>
      </dgm:t>
    </dgm:pt>
    <dgm:pt modelId="{E4FC1ED0-B296-4515-A391-7B4D06070493}" type="sibTrans" cxnId="{3FF39784-4474-426F-B363-9083489173A9}">
      <dgm:prSet/>
      <dgm:spPr/>
      <dgm:t>
        <a:bodyPr/>
        <a:lstStyle/>
        <a:p>
          <a:endParaRPr lang="ru-RU"/>
        </a:p>
      </dgm:t>
    </dgm:pt>
    <dgm:pt modelId="{DECF37C2-E810-4BA6-9D8E-D71C13644D11}" type="pres">
      <dgm:prSet presAssocID="{E46D0DDE-6D6E-4DB7-9AA1-ACE7C2EDDE5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BA91E1-B293-4671-BD96-B8CFFCD6A3CF}" type="pres">
      <dgm:prSet presAssocID="{89545275-9831-4C49-A150-AB9A25AA9FD8}" presName="parentText" presStyleLbl="node1" presStyleIdx="0" presStyleCnt="1" custLinFactNeighborX="4475" custLinFactNeighborY="186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07131A-608C-425A-B5AC-3931F7C54033}" type="presOf" srcId="{E46D0DDE-6D6E-4DB7-9AA1-ACE7C2EDDE50}" destId="{DECF37C2-E810-4BA6-9D8E-D71C13644D11}" srcOrd="0" destOrd="0" presId="urn:microsoft.com/office/officeart/2005/8/layout/vList2"/>
    <dgm:cxn modelId="{36CE9911-BA72-475D-BFB3-F54FE85D89B4}" type="presOf" srcId="{89545275-9831-4C49-A150-AB9A25AA9FD8}" destId="{DFBA91E1-B293-4671-BD96-B8CFFCD6A3CF}" srcOrd="0" destOrd="0" presId="urn:microsoft.com/office/officeart/2005/8/layout/vList2"/>
    <dgm:cxn modelId="{3FF39784-4474-426F-B363-9083489173A9}" srcId="{E46D0DDE-6D6E-4DB7-9AA1-ACE7C2EDDE50}" destId="{89545275-9831-4C49-A150-AB9A25AA9FD8}" srcOrd="0" destOrd="0" parTransId="{98852D25-CC84-451D-9EFC-59D9902BD343}" sibTransId="{E4FC1ED0-B296-4515-A391-7B4D06070493}"/>
    <dgm:cxn modelId="{49E65122-3017-45BA-9843-43A371D96498}" type="presParOf" srcId="{DECF37C2-E810-4BA6-9D8E-D71C13644D11}" destId="{DFBA91E1-B293-4671-BD96-B8CFFCD6A3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1BD5B1-B8D2-48FF-AA2D-067081537E49}">
      <dsp:nvSpPr>
        <dsp:cNvPr id="0" name=""/>
        <dsp:cNvSpPr/>
      </dsp:nvSpPr>
      <dsp:spPr>
        <a:xfrm>
          <a:off x="71918" y="1282388"/>
          <a:ext cx="8641050" cy="354214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Видеть красивого, умного и здорового ребенка – желание каждого, кто находится рядом с ним, кого волнует и заботит его будущее. Современные дети в своем большинстве испытывают двигательный дефицит. Они, как правило, большую часть времени проводят у телевизора или монитора компьютера. При этом снижаются сила и работоспособность скелетной мускулатуры, что влечет за собой нарушение осанки, искривление позвоночника, плоскостопие, задержку возрастного развития; нарушения быстроты, ловкости, координации движений; гибкости и силы</a:t>
          </a:r>
          <a:endParaRPr lang="ru-RU" sz="2200" kern="1200" dirty="0"/>
        </a:p>
      </dsp:txBody>
      <dsp:txXfrm>
        <a:off x="71918" y="1282388"/>
        <a:ext cx="8641050" cy="3542147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A13B6E-4F81-4808-940C-E3C25D4A46A3}">
      <dsp:nvSpPr>
        <dsp:cNvPr id="0" name=""/>
        <dsp:cNvSpPr/>
      </dsp:nvSpPr>
      <dsp:spPr>
        <a:xfrm>
          <a:off x="0" y="103394"/>
          <a:ext cx="8712460" cy="2989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Подвижная игра имеет большое значение в жизни детей и рассматривается педагогами как важнейший элемент воспитания и физического развития. В игре ребенок осмысливает и познает окружающий мир, у него развивается интеллект, фантазия, воображение, речь, формируются социальные качества. Сознательное выполнение правил игры формирует волю, развивает самообладание, выдержку, умение контролировать свои поступки, свое поведение. В игре формируется такие личностные качества, как, активность, честность, дисциплинированность, справедливость.</a:t>
          </a:r>
          <a:endParaRPr lang="ru-RU" sz="2000" kern="1200" dirty="0"/>
        </a:p>
      </dsp:txBody>
      <dsp:txXfrm>
        <a:off x="0" y="103394"/>
        <a:ext cx="8712460" cy="298954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350A63-9664-4CCE-969A-43F543F20FE9}">
      <dsp:nvSpPr>
        <dsp:cNvPr id="0" name=""/>
        <dsp:cNvSpPr/>
      </dsp:nvSpPr>
      <dsp:spPr>
        <a:xfrm>
          <a:off x="0" y="144013"/>
          <a:ext cx="8856984" cy="444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>
              <a:cs typeface="Arial" charset="0"/>
            </a:rPr>
            <a:t>1.Совершенствование физических способностей ребенка.</a:t>
          </a:r>
          <a:endParaRPr lang="ru-RU" sz="1900" kern="1200" dirty="0" smtClean="0">
            <a:cs typeface="Arial" charset="0"/>
          </a:endParaRPr>
        </a:p>
      </dsp:txBody>
      <dsp:txXfrm>
        <a:off x="0" y="144013"/>
        <a:ext cx="8856984" cy="444600"/>
      </dsp:txXfrm>
    </dsp:sp>
    <dsp:sp modelId="{B9CEFC5A-F5A1-401A-805F-0CE78D3CB6FB}">
      <dsp:nvSpPr>
        <dsp:cNvPr id="0" name=""/>
        <dsp:cNvSpPr/>
      </dsp:nvSpPr>
      <dsp:spPr>
        <a:xfrm>
          <a:off x="0" y="643333"/>
          <a:ext cx="8856984" cy="444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>
              <a:cs typeface="Arial" charset="0"/>
            </a:rPr>
            <a:t>2.Укрепление здоровья и повышение защитных сил  организма</a:t>
          </a:r>
          <a:endParaRPr lang="ru-RU" sz="1900" kern="1200" dirty="0" smtClean="0">
            <a:cs typeface="Arial" charset="0"/>
          </a:endParaRPr>
        </a:p>
      </dsp:txBody>
      <dsp:txXfrm>
        <a:off x="0" y="643333"/>
        <a:ext cx="8856984" cy="444600"/>
      </dsp:txXfrm>
    </dsp:sp>
    <dsp:sp modelId="{380136C2-C819-4A51-9065-7333EFF84598}">
      <dsp:nvSpPr>
        <dsp:cNvPr id="0" name=""/>
        <dsp:cNvSpPr/>
      </dsp:nvSpPr>
      <dsp:spPr>
        <a:xfrm>
          <a:off x="0" y="1142653"/>
          <a:ext cx="8856984" cy="444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>
              <a:cs typeface="Arial" charset="0"/>
            </a:rPr>
            <a:t>3.</a:t>
          </a:r>
          <a:r>
            <a:rPr lang="ru-RU" sz="1900" kern="1200" smtClean="0"/>
            <a:t> Укрепление нервной системы</a:t>
          </a:r>
          <a:endParaRPr lang="ru-RU" sz="1900" kern="1200" dirty="0"/>
        </a:p>
      </dsp:txBody>
      <dsp:txXfrm>
        <a:off x="0" y="1142653"/>
        <a:ext cx="8856984" cy="444600"/>
      </dsp:txXfrm>
    </dsp:sp>
    <dsp:sp modelId="{8FB2AC8B-3515-4C33-8C60-09C6217AE17A}">
      <dsp:nvSpPr>
        <dsp:cNvPr id="0" name=""/>
        <dsp:cNvSpPr/>
      </dsp:nvSpPr>
      <dsp:spPr>
        <a:xfrm>
          <a:off x="0" y="1641973"/>
          <a:ext cx="8856984" cy="444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cs typeface="Arial" charset="0"/>
            </a:rPr>
            <a:t>4.</a:t>
          </a:r>
          <a:r>
            <a:rPr lang="ru-RU" sz="1900" kern="1200" dirty="0" smtClean="0"/>
            <a:t> Создание условий для положительного </a:t>
          </a:r>
          <a:r>
            <a:rPr lang="ru-RU" sz="1900" kern="1200" dirty="0" err="1" smtClean="0"/>
            <a:t>психоэмоционального</a:t>
          </a:r>
          <a:r>
            <a:rPr lang="ru-RU" sz="1900" kern="1200" dirty="0" smtClean="0"/>
            <a:t> состояния детей.</a:t>
          </a:r>
          <a:endParaRPr lang="ru-RU" sz="1900" kern="1200" dirty="0"/>
        </a:p>
      </dsp:txBody>
      <dsp:txXfrm>
        <a:off x="0" y="1641973"/>
        <a:ext cx="8856984" cy="444600"/>
      </dsp:txXfrm>
    </dsp:sp>
    <dsp:sp modelId="{776583F4-267B-4DB1-BAFF-8961D819CBB9}">
      <dsp:nvSpPr>
        <dsp:cNvPr id="0" name=""/>
        <dsp:cNvSpPr/>
      </dsp:nvSpPr>
      <dsp:spPr>
        <a:xfrm>
          <a:off x="0" y="2141293"/>
          <a:ext cx="8856984" cy="444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cs typeface="Arial" charset="0"/>
            </a:rPr>
            <a:t>5.</a:t>
          </a:r>
          <a:r>
            <a:rPr lang="ru-RU" sz="1900" kern="1200" dirty="0" smtClean="0"/>
            <a:t> Создание условий для положительного </a:t>
          </a:r>
          <a:r>
            <a:rPr lang="ru-RU" sz="1900" kern="1200" dirty="0" err="1" smtClean="0"/>
            <a:t>психоэмоционального</a:t>
          </a:r>
          <a:r>
            <a:rPr lang="ru-RU" sz="1900" kern="1200" dirty="0" smtClean="0"/>
            <a:t> состояния детей.</a:t>
          </a:r>
          <a:endParaRPr lang="ru-RU" sz="1900" kern="1200" dirty="0"/>
        </a:p>
      </dsp:txBody>
      <dsp:txXfrm>
        <a:off x="0" y="2141293"/>
        <a:ext cx="8856984" cy="444600"/>
      </dsp:txXfrm>
    </dsp:sp>
    <dsp:sp modelId="{C7CB3F5A-D364-4AA5-B779-FC7167AC6048}">
      <dsp:nvSpPr>
        <dsp:cNvPr id="0" name=""/>
        <dsp:cNvSpPr/>
      </dsp:nvSpPr>
      <dsp:spPr>
        <a:xfrm>
          <a:off x="0" y="2640613"/>
          <a:ext cx="8856984" cy="444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cs typeface="Arial" charset="0"/>
            </a:rPr>
            <a:t>6.</a:t>
          </a:r>
          <a:r>
            <a:rPr lang="ru-RU" sz="1900" kern="1200" dirty="0" smtClean="0"/>
            <a:t> Создание условий для положительного </a:t>
          </a:r>
          <a:r>
            <a:rPr lang="ru-RU" sz="1900" kern="1200" dirty="0" err="1" smtClean="0"/>
            <a:t>психоэмоционального</a:t>
          </a:r>
          <a:r>
            <a:rPr lang="ru-RU" sz="1900" kern="1200" dirty="0" smtClean="0"/>
            <a:t> состояния детей</a:t>
          </a:r>
          <a:endParaRPr lang="ru-RU" sz="1900" kern="1200" dirty="0"/>
        </a:p>
      </dsp:txBody>
      <dsp:txXfrm>
        <a:off x="0" y="2640613"/>
        <a:ext cx="8856984" cy="4446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484186-A6FF-4D31-B939-E66C023652F7}">
      <dsp:nvSpPr>
        <dsp:cNvPr id="0" name=""/>
        <dsp:cNvSpPr/>
      </dsp:nvSpPr>
      <dsp:spPr>
        <a:xfrm>
          <a:off x="0" y="0"/>
          <a:ext cx="8012579" cy="9126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/>
            <a:t>Образовательные задачи</a:t>
          </a:r>
          <a:endParaRPr lang="ru-RU" sz="3900" kern="1200" dirty="0"/>
        </a:p>
      </dsp:txBody>
      <dsp:txXfrm>
        <a:off x="0" y="0"/>
        <a:ext cx="8012579" cy="9126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42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004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245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8847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1118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400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5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3078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368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080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7158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327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diagramData" Target="../diagrams/data9.xml"/><Relationship Id="rId18" Type="http://schemas.openxmlformats.org/officeDocument/2006/relationships/diagramData" Target="../diagrams/data10.xml"/><Relationship Id="rId26" Type="http://schemas.openxmlformats.org/officeDocument/2006/relationships/diagramColors" Target="../diagrams/colors11.xml"/><Relationship Id="rId3" Type="http://schemas.openxmlformats.org/officeDocument/2006/relationships/diagramData" Target="../diagrams/data7.xml"/><Relationship Id="rId21" Type="http://schemas.openxmlformats.org/officeDocument/2006/relationships/diagramColors" Target="../diagrams/colors10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17" Type="http://schemas.microsoft.com/office/2007/relationships/diagramDrawing" Target="../diagrams/drawing9.xml"/><Relationship Id="rId25" Type="http://schemas.openxmlformats.org/officeDocument/2006/relationships/diagramQuickStyle" Target="../diagrams/quickStyle11.xml"/><Relationship Id="rId2" Type="http://schemas.openxmlformats.org/officeDocument/2006/relationships/image" Target="../media/image5.jpeg"/><Relationship Id="rId16" Type="http://schemas.openxmlformats.org/officeDocument/2006/relationships/diagramColors" Target="../diagrams/colors9.xml"/><Relationship Id="rId20" Type="http://schemas.openxmlformats.org/officeDocument/2006/relationships/diagramQuickStyle" Target="../diagrams/quickStyl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24" Type="http://schemas.openxmlformats.org/officeDocument/2006/relationships/diagramLayout" Target="../diagrams/layout11.xml"/><Relationship Id="rId5" Type="http://schemas.openxmlformats.org/officeDocument/2006/relationships/diagramQuickStyle" Target="../diagrams/quickStyle7.xml"/><Relationship Id="rId15" Type="http://schemas.openxmlformats.org/officeDocument/2006/relationships/diagramQuickStyle" Target="../diagrams/quickStyle9.xml"/><Relationship Id="rId23" Type="http://schemas.openxmlformats.org/officeDocument/2006/relationships/diagramData" Target="../diagrams/data11.xml"/><Relationship Id="rId10" Type="http://schemas.openxmlformats.org/officeDocument/2006/relationships/diagramQuickStyle" Target="../diagrams/quickStyle8.xml"/><Relationship Id="rId19" Type="http://schemas.openxmlformats.org/officeDocument/2006/relationships/diagramLayout" Target="../diagrams/layout10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diagramLayout" Target="../diagrams/layout9.xml"/><Relationship Id="rId22" Type="http://schemas.microsoft.com/office/2007/relationships/diagramDrawing" Target="../diagrams/drawing10.xml"/><Relationship Id="rId27" Type="http://schemas.microsoft.com/office/2007/relationships/diagramDrawing" Target="../diagrams/drawin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ww.pptbackgroundstemplates.com/backgrounds/colorful-rainbow-ppt-backgrounds-powerpo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754" cy="68555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62876" y="260648"/>
            <a:ext cx="7021493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«Центр развития ребёнка «</a:t>
            </a:r>
            <a:r>
              <a:rPr lang="ru-RU" sz="2000" b="1" dirty="0" err="1" smtClean="0">
                <a:solidFill>
                  <a:srgbClr val="0070C0"/>
                </a:solidFill>
              </a:rPr>
              <a:t>Алёнушка</a:t>
            </a:r>
            <a:r>
              <a:rPr lang="ru-RU" sz="2000" b="1" dirty="0" smtClean="0">
                <a:solidFill>
                  <a:srgbClr val="0070C0"/>
                </a:solidFill>
              </a:rPr>
              <a:t>» - детский сад №3» </a:t>
            </a:r>
            <a:endParaRPr lang="ru-RU" sz="2000" b="1" dirty="0">
              <a:solidFill>
                <a:srgbClr val="0070C0"/>
              </a:solidFill>
            </a:endParaRPr>
          </a:p>
          <a:p>
            <a:r>
              <a:rPr lang="ru-RU" sz="3200" b="1" dirty="0"/>
              <a:t> </a:t>
            </a:r>
            <a:endParaRPr lang="ru-RU" sz="3200" dirty="0"/>
          </a:p>
          <a:p>
            <a:r>
              <a:rPr lang="ru-RU" sz="3200" b="1" dirty="0"/>
              <a:t> 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2023" y="1484784"/>
            <a:ext cx="842878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«Организация подвижных игр на прогулке»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5445224"/>
            <a:ext cx="61078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Подготовила:</a:t>
            </a:r>
          </a:p>
          <a:p>
            <a:pPr algn="ctr"/>
            <a:r>
              <a:rPr lang="ru-RU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воспитатель МБДОУ №3 Кузнецова Татьяна Владимировна</a:t>
            </a:r>
            <a:endParaRPr lang="ru-RU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0" name="Picture 6" descr="http://dyatkovo-solnyshko.ru/4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2765420" cy="24940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51/47407354.659/0_da83a_d95b8bce_or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731" y="2852936"/>
            <a:ext cx="3131840" cy="23627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playcast.ru/uploads/2013/08/02/580306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852" y="2132856"/>
            <a:ext cx="3888176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2257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prezentacii.info/wp-content/uploads/2016/07/AYM0UfmL9nfLvdTZ/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21013" cy="6048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04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188640"/>
            <a:ext cx="79208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</a:rPr>
              <a:t>особенности проведения </a:t>
            </a:r>
            <a:br>
              <a:rPr lang="ru-RU" sz="44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</a:rPr>
            </a:br>
            <a:r>
              <a:rPr lang="ru-RU" sz="44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</a:rPr>
              <a:t>подвижных игр на улице</a:t>
            </a:r>
            <a:endParaRPr lang="ru-RU" sz="4400" dirty="0"/>
          </a:p>
        </p:txBody>
      </p:sp>
      <p:pic>
        <p:nvPicPr>
          <p:cNvPr id="7" name="Picture 2" descr="\\msk-fp01\userdata$\pahomavaEA\Desktop\грамоты\шар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3764725" cy="3609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лок-схема: узел 7"/>
          <p:cNvSpPr/>
          <p:nvPr/>
        </p:nvSpPr>
        <p:spPr>
          <a:xfrm>
            <a:off x="3563888" y="1772816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3923928" y="2492896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3995936" y="3284984"/>
            <a:ext cx="457200" cy="4572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779912" y="4221088"/>
            <a:ext cx="457200" cy="45720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203848" y="522920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339752" y="5877272"/>
            <a:ext cx="457200" cy="457200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67944" y="17008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ru-RU" b="1" i="1" dirty="0" smtClean="0"/>
              <a:t>Не следует включать игры с движениями,                        требующие большой амплитуды</a:t>
            </a:r>
            <a:r>
              <a:rPr lang="en-US" b="1" i="1" dirty="0" smtClean="0"/>
              <a:t>.</a:t>
            </a:r>
            <a:endParaRPr lang="ru-RU" b="1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23488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Не желательно давать игры с продолжительном  бегом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29969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В холодную сырую погоду не следует планировать игры с речитативом и</a:t>
            </a:r>
            <a:endParaRPr lang="en-US" b="1" i="1" dirty="0" smtClean="0"/>
          </a:p>
          <a:p>
            <a:r>
              <a:rPr lang="ru-RU" b="1" i="1" dirty="0" smtClean="0"/>
              <a:t> пением.</a:t>
            </a:r>
            <a:endParaRPr lang="ru-RU" b="1" i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83968" y="41490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Необходимо учитывать наличие           оборудования, стоящее на площадках и свободного пространства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851920" y="51571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Рекомендуется проводить игры, сюжет которых соответствует сезону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При выборе игры нужно учитывать кол-во детей, принимающих участие</a:t>
            </a:r>
            <a:r>
              <a:rPr lang="en-US" b="1" i="1" dirty="0" smtClean="0"/>
              <a:t>.</a:t>
            </a:r>
            <a:endParaRPr lang="ru-RU" b="1" i="1" dirty="0"/>
          </a:p>
        </p:txBody>
      </p:sp>
    </p:spTree>
    <p:extLst>
      <p:ext uri="{BB962C8B-B14F-4D97-AF65-F5344CB8AC3E}">
        <p14:creationId xmlns="" xmlns:p14="http://schemas.microsoft.com/office/powerpoint/2010/main" val="7148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rhivurokov.ru/kopilka/uploads/user_file_56a613c4386d2/img_user_file_56a613c4386d2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3" y="331338"/>
            <a:ext cx="8162665" cy="61219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7663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140968"/>
            <a:ext cx="8208911" cy="30963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Характеристика подвижных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игр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у детей младшего дошкольного возраста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.</a:t>
            </a:r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algn="ctr"/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Для 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детей этого возраста рекомендуются </a:t>
            </a: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игры с текстом. При проведении таких игр, педагог выразительно читает текст, сопровождая его соответствующими движениями. Такие игры воспитывают у детей чувство ритма. Дети, слушая воспитателя, стараются подражать его движениям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(«Солнышко и дождик», «Воробушки и кот», «Мой весёлый звонкий мяч» и т.д.)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2052" name="Picture 4" descr="http://logopedkerch.ru/wp-content/uploads/bfi_thumb/igri-n72ky9vam9wmvewias76l7egeczk1jo7ulqtucdlk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2656"/>
            <a:ext cx="4966626" cy="27090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148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8830" y="3438857"/>
            <a:ext cx="8106339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Характеристика подвижных </a:t>
            </a:r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игр</a:t>
            </a:r>
            <a:endParaRPr lang="ru-RU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у детей среднего дошкольного возраста</a:t>
            </a:r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.</a:t>
            </a:r>
          </a:p>
          <a:p>
            <a:pPr algn="ctr"/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algn="ctr"/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D21481"/>
                </a:solidFill>
              </a:rPr>
              <a:t>К четырем годам у детей накапливается двигательный опыт, движения становятся более координированными. Учитывая этот фактор, педагог усложняет условия проведения игры: увеличивает расстояние для бега, метания, высоту прыжков; подбирает игры, упражняющие в ловкости, смелости, выдержке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D21481"/>
                </a:solidFill>
              </a:rPr>
              <a:t>.</a:t>
            </a:r>
          </a:p>
          <a:p>
            <a:pPr algn="ctr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D21481"/>
                </a:solidFill>
              </a:rPr>
              <a:t>(«Лиса в курятнике», «У медведя во бору», «Найди себе пару» и т.д.)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D21481"/>
              </a:solidFill>
            </a:endParaRPr>
          </a:p>
        </p:txBody>
      </p:sp>
      <p:pic>
        <p:nvPicPr>
          <p:cNvPr id="3076" name="Picture 4" descr="https://vospitulya.ru/wp-content/uploads/2016/06/doshkolni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4664"/>
            <a:ext cx="4210599" cy="28081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67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3212976"/>
            <a:ext cx="7938125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Характеристика подвижных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 детей старшего дошкольного возраста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pPr algn="ctr"/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303E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подвижных играх детей старшего дошкольного возраста используются более сложные движения. Перед детьми ставится задача мгновенно реагировать на изменение игровой ситуации, проявлять смелость, сообразительность, выдержку, смекалку, сноровку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303E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303E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(«Два Мороза», «Гуси-лебеди», «Бездомный заяц» и т.д.)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4303E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362" name="Picture 2" descr="https://sxodim.com/uploads/almaty/2016/06/2-1200x67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62" y="332656"/>
            <a:ext cx="5333875" cy="30003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0540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79714" y="3212976"/>
            <a:ext cx="7441579" cy="3600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Характеристика подвижных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 детей подготовительной группы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004A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подготовительной к школе группе большинство детей хорошо владеют основными движениями. Дети должны быстро ориентироваться в пространстве, проявлять выдержку, смелость, находчивость, творчески решать двигательные задачи. Необходимо ставить перед ними в играх задачи для самостоятельного решения. Такое усложнение задания требует от детей умения быстро переключаться от одной деятельности к другой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004A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004A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(«Жмурки», «Совушка», «Запрещённое движение» и </a:t>
            </a:r>
            <a:r>
              <a:rPr lang="ru-RU" sz="2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004A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т,д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004A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4004A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314" name="Picture 2" descr="http://extremeyouthsports.com/wp-content/uploads/2016/03/bigstock-Portrait-of-three-little-child-2183375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445" y="332656"/>
            <a:ext cx="4427109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225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3548" y="3140968"/>
            <a:ext cx="813690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Подвижные игры 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формируют характер, развивают умственные способности,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мышление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, внимание, пространственные и временные представления. Интенсивная работа большого количества мышц при выполнении игровых упражнений способствует улучшению функций сердечно-сосудистой и дыхательной систем, укрепляется опорно-двигательный аппарат, регулируется деятельность нервной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системы. 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Игра доставляет ребенку истинную радость, которая глубоко проникает в его душу.</a:t>
            </a:r>
          </a:p>
          <a:p>
            <a:pPr algn="ctr"/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Таким образом, грамотная организация педагогом подвижных игр в 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ДОУ </a:t>
            </a:r>
            <a:r>
              <a:rPr lang="ru-RU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помогает снизить заболеваемость детей, повысить их физическую подготовку, психологическое состояние.</a:t>
            </a:r>
          </a:p>
        </p:txBody>
      </p:sp>
      <p:pic>
        <p:nvPicPr>
          <p:cNvPr id="14342" name="Picture 6" descr="http://n1s1.hsmedia.ru/94/d8/64/94d86493ef56dc93e4aa3a9b0b76ab5b/1200x628_21_02befbd155492e3c52469da33831ba4b@1200x600_0xc0a839a2_13621280171464333527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2338"/>
            <a:ext cx="5328592" cy="27886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80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156480243"/>
              </p:ext>
            </p:extLst>
          </p:nvPr>
        </p:nvGraphicFramePr>
        <p:xfrm>
          <a:off x="719572" y="188640"/>
          <a:ext cx="7704856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3832" y="457508"/>
            <a:ext cx="8525347" cy="5232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Мы на месте не сидим- всё время двигаться хотим!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http://www.parenta.com/wp-content/uploads/2014/11/bigstock-Running-kids-in-green-field-du-67166332-e1448463225561-800x44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4" y="1124744"/>
            <a:ext cx="7620000" cy="4238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9794" y="5383316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025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813644797"/>
              </p:ext>
            </p:extLst>
          </p:nvPr>
        </p:nvGraphicFramePr>
        <p:xfrm>
          <a:off x="179512" y="1628800"/>
          <a:ext cx="885698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42" name="Picture 2" descr="http://fitness.sidifarova.ru/wp-content/uploads/sites/2/2015/10/00007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8640"/>
            <a:ext cx="5456916" cy="27423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148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4124661264"/>
              </p:ext>
            </p:extLst>
          </p:nvPr>
        </p:nvGraphicFramePr>
        <p:xfrm>
          <a:off x="179512" y="3356992"/>
          <a:ext cx="8712460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4" name="Picture 2" descr="http://admdobroe.ru/wp-content/uploads/2017/09/ykreplenie-zdoroviy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609837"/>
            <a:ext cx="3960441" cy="26402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tvoymalysh.com.ua/uploads/files/Depositphotos_21384565_m-201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609838"/>
            <a:ext cx="3888297" cy="25934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148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813644797"/>
              </p:ext>
            </p:extLst>
          </p:nvPr>
        </p:nvGraphicFramePr>
        <p:xfrm>
          <a:off x="179512" y="1628800"/>
          <a:ext cx="885698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123728" y="1886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kern="10" dirty="0" smtClean="0">
                <a:ln w="1587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cs typeface="Courier New"/>
              </a:rPr>
              <a:t>значение</a:t>
            </a:r>
            <a:br>
              <a:rPr lang="ru-RU" sz="3600" b="1" kern="10" dirty="0" smtClean="0">
                <a:ln w="1587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cs typeface="Courier New"/>
              </a:rPr>
            </a:br>
            <a:r>
              <a:rPr lang="ru-RU" sz="3600" b="1" kern="10" dirty="0" smtClean="0">
                <a:ln w="1587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cs typeface="Courier New"/>
              </a:rPr>
              <a:t> подвижных игр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48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59545" y="1052736"/>
            <a:ext cx="482491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подвижной игры: </a:t>
            </a:r>
          </a:p>
          <a:p>
            <a:pPr algn="ctr"/>
            <a:r>
              <a:rPr lang="ru-RU" sz="28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всестороннее развитие детей</a:t>
            </a:r>
            <a:endParaRPr lang="ru-RU" sz="28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44973" y="3717032"/>
            <a:ext cx="2664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25392" y="2708921"/>
            <a:ext cx="4766887" cy="2993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Задачи:</a:t>
            </a:r>
          </a:p>
          <a:p>
            <a:pPr>
              <a:buClr>
                <a:srgbClr val="FF0000"/>
              </a:buClr>
              <a:buSzPct val="200000"/>
              <a:buFont typeface="Wingdings" pitchFamily="2" charset="2"/>
              <a:buChar char="Ø"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Образовательные</a:t>
            </a:r>
          </a:p>
          <a:p>
            <a:pPr>
              <a:buClr>
                <a:srgbClr val="FF0000"/>
              </a:buClr>
              <a:buSzPct val="200000"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buClr>
                <a:srgbClr val="FF0000"/>
              </a:buClr>
              <a:buSzPct val="200000"/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 Воспитательные</a:t>
            </a:r>
          </a:p>
          <a:p>
            <a:pPr>
              <a:buClr>
                <a:srgbClr val="FF0000"/>
              </a:buClr>
              <a:buSzPct val="200000"/>
              <a:buFont typeface="Wingdings" pitchFamily="2" charset="2"/>
              <a:buChar char="Ø"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buClr>
                <a:srgbClr val="FF0000"/>
              </a:buClr>
              <a:buSzPct val="200000"/>
              <a:buFont typeface="Wingdings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 Оздоровительные</a:t>
            </a:r>
          </a:p>
        </p:txBody>
      </p:sp>
    </p:spTree>
    <p:extLst>
      <p:ext uri="{BB962C8B-B14F-4D97-AF65-F5344CB8AC3E}">
        <p14:creationId xmlns="" xmlns:p14="http://schemas.microsoft.com/office/powerpoint/2010/main" val="26591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1484784"/>
            <a:ext cx="784887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В игровой деятельности создаются благоприятные условия для: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1.Развития </a:t>
            </a:r>
            <a:r>
              <a:rPr lang="ru-RU" sz="2400" b="1" dirty="0">
                <a:solidFill>
                  <a:srgbClr val="0070C0"/>
                </a:solidFill>
              </a:rPr>
              <a:t>внимания, памяти, </a:t>
            </a:r>
            <a:r>
              <a:rPr lang="ru-RU" sz="2400" b="1" dirty="0" smtClean="0">
                <a:solidFill>
                  <a:srgbClr val="0070C0"/>
                </a:solidFill>
              </a:rPr>
              <a:t>ориентации в пространстве, </a:t>
            </a:r>
            <a:r>
              <a:rPr lang="ru-RU" sz="2400" b="1" dirty="0">
                <a:solidFill>
                  <a:srgbClr val="0070C0"/>
                </a:solidFill>
              </a:rPr>
              <a:t>раскрытие потенциальных возможностей и творческой инициативы ребенка</a:t>
            </a:r>
            <a:r>
              <a:rPr lang="ru-RU" sz="2400" b="1" dirty="0" smtClean="0">
                <a:solidFill>
                  <a:srgbClr val="0070C0"/>
                </a:solidFill>
              </a:rPr>
              <a:t>;</a:t>
            </a:r>
          </a:p>
          <a:p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2. Расширение кругозора</a:t>
            </a:r>
            <a:r>
              <a:rPr lang="ru-RU" sz="2400" b="1" dirty="0" smtClean="0">
                <a:solidFill>
                  <a:srgbClr val="0070C0"/>
                </a:solidFill>
              </a:rPr>
              <a:t>;</a:t>
            </a:r>
          </a:p>
          <a:p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3. </a:t>
            </a:r>
            <a:r>
              <a:rPr lang="ru-RU" sz="2400" b="1" dirty="0">
                <a:solidFill>
                  <a:srgbClr val="0070C0"/>
                </a:solidFill>
              </a:rPr>
              <a:t>Развитие связной и звуковой культуры речи</a:t>
            </a:r>
            <a:r>
              <a:rPr lang="ru-RU" sz="2400" b="1" dirty="0" smtClean="0">
                <a:solidFill>
                  <a:srgbClr val="0070C0"/>
                </a:solidFill>
              </a:rPr>
              <a:t>;</a:t>
            </a:r>
          </a:p>
          <a:p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4. </a:t>
            </a:r>
            <a:r>
              <a:rPr lang="ru-RU" sz="2400" b="1" dirty="0">
                <a:solidFill>
                  <a:srgbClr val="0070C0"/>
                </a:solidFill>
              </a:rPr>
              <a:t>Формирование </a:t>
            </a:r>
            <a:r>
              <a:rPr lang="ru-RU" sz="2400" b="1" dirty="0" smtClean="0">
                <a:solidFill>
                  <a:srgbClr val="0070C0"/>
                </a:solidFill>
              </a:rPr>
              <a:t>ОБЖ</a:t>
            </a:r>
            <a:endParaRPr lang="ru-RU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="" xmlns:p14="http://schemas.microsoft.com/office/powerpoint/2010/main" val="2840653339"/>
              </p:ext>
            </p:extLst>
          </p:nvPr>
        </p:nvGraphicFramePr>
        <p:xfrm>
          <a:off x="565710" y="404664"/>
          <a:ext cx="8012579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36687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2695407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1.Воспитание </a:t>
            </a:r>
            <a:r>
              <a:rPr lang="ru-RU" sz="2400" b="1" dirty="0">
                <a:solidFill>
                  <a:srgbClr val="0070C0"/>
                </a:solidFill>
              </a:rPr>
              <a:t>волевых качеств (воля, целеустремленность, выносливость</a:t>
            </a:r>
            <a:r>
              <a:rPr lang="ru-RU" sz="2400" b="1" dirty="0" smtClean="0">
                <a:solidFill>
                  <a:srgbClr val="0070C0"/>
                </a:solidFill>
              </a:rPr>
              <a:t>);</a:t>
            </a:r>
          </a:p>
          <a:p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 2. Нравственных качеств личности (сопереживание, взаимопомощь, отзывчивость</a:t>
            </a:r>
            <a:r>
              <a:rPr lang="ru-RU" sz="2400" b="1" dirty="0" smtClean="0">
                <a:solidFill>
                  <a:srgbClr val="0070C0"/>
                </a:solidFill>
              </a:rPr>
              <a:t>)</a:t>
            </a:r>
            <a:endParaRPr lang="ru-RU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3878211206"/>
              </p:ext>
            </p:extLst>
          </p:nvPr>
        </p:nvGraphicFramePr>
        <p:xfrm>
          <a:off x="615756" y="620688"/>
          <a:ext cx="7912487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48358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1700808"/>
            <a:ext cx="83164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</a:t>
            </a:r>
            <a:r>
              <a:rPr lang="ru-RU" sz="2000" b="1" dirty="0" smtClean="0">
                <a:solidFill>
                  <a:srgbClr val="002060"/>
                </a:solidFill>
              </a:rPr>
              <a:t>Происходит </a:t>
            </a:r>
            <a:r>
              <a:rPr lang="ru-RU" sz="2000" b="1" u="sng" dirty="0" smtClean="0">
                <a:solidFill>
                  <a:srgbClr val="002060"/>
                </a:solidFill>
              </a:rPr>
              <a:t>повышение работы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всех жизненно важных функций, обменных </a:t>
            </a:r>
            <a:r>
              <a:rPr lang="ru-RU" sz="2000" b="1" dirty="0" smtClean="0">
                <a:solidFill>
                  <a:srgbClr val="002060"/>
                </a:solidFill>
              </a:rPr>
              <a:t>реакций, вовлечения </a:t>
            </a:r>
            <a:r>
              <a:rPr lang="ru-RU" sz="2000" b="1" dirty="0">
                <a:solidFill>
                  <a:srgbClr val="002060"/>
                </a:solidFill>
              </a:rPr>
              <a:t>всех мышечных групп в работу, усиление кровообращения.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  </a:t>
            </a:r>
            <a:r>
              <a:rPr lang="ru-RU" sz="2000" b="1" dirty="0" smtClean="0">
                <a:solidFill>
                  <a:srgbClr val="002060"/>
                </a:solidFill>
              </a:rPr>
              <a:t>   </a:t>
            </a:r>
            <a:r>
              <a:rPr lang="ru-RU" sz="2000" b="1" u="sng" dirty="0" smtClean="0">
                <a:solidFill>
                  <a:srgbClr val="002060"/>
                </a:solidFill>
              </a:rPr>
              <a:t>Улучшается</a:t>
            </a:r>
            <a:r>
              <a:rPr lang="ru-RU" sz="2000" b="1" dirty="0" smtClean="0">
                <a:solidFill>
                  <a:srgbClr val="002060"/>
                </a:solidFill>
              </a:rPr>
              <a:t> работа </a:t>
            </a:r>
            <a:r>
              <a:rPr lang="ru-RU" sz="2000" b="1" dirty="0">
                <a:solidFill>
                  <a:srgbClr val="002060"/>
                </a:solidFill>
              </a:rPr>
              <a:t>легких, </a:t>
            </a:r>
            <a:r>
              <a:rPr lang="ru-RU" sz="2000" b="1" dirty="0" smtClean="0">
                <a:solidFill>
                  <a:srgbClr val="002060"/>
                </a:solidFill>
              </a:rPr>
              <a:t>что способствует </a:t>
            </a:r>
            <a:r>
              <a:rPr lang="ru-RU" sz="2000" b="1" dirty="0">
                <a:solidFill>
                  <a:srgbClr val="002060"/>
                </a:solidFill>
              </a:rPr>
              <a:t>насыщению организма ребенка кислородом, </a:t>
            </a:r>
            <a:r>
              <a:rPr lang="ru-RU" sz="2000" b="1" dirty="0" smtClean="0">
                <a:solidFill>
                  <a:srgbClr val="002060"/>
                </a:solidFill>
              </a:rPr>
              <a:t>повышается общий жизненный тонус. Интенсивная </a:t>
            </a:r>
            <a:r>
              <a:rPr lang="ru-RU" sz="2000" b="1" dirty="0">
                <a:solidFill>
                  <a:srgbClr val="002060"/>
                </a:solidFill>
              </a:rPr>
              <a:t>мышечная деятельность содействует развитию гибкости скелета, суставов, скелетных мышц, увеличивает их мускульную силу, развивает необходимую координацию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   Следовательно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>
                <a:solidFill>
                  <a:schemeClr val="tx2"/>
                </a:solidFill>
              </a:rPr>
              <a:t>игра</a:t>
            </a:r>
            <a:r>
              <a:rPr lang="ru-RU" sz="2000" b="1" dirty="0">
                <a:solidFill>
                  <a:srgbClr val="002060"/>
                </a:solidFill>
              </a:rPr>
              <a:t> целостно воздействует на организм </a:t>
            </a:r>
            <a:r>
              <a:rPr lang="ru-RU" sz="2000" b="1" dirty="0" smtClean="0">
                <a:solidFill>
                  <a:srgbClr val="002060"/>
                </a:solidFill>
              </a:rPr>
              <a:t>ребёнка. Оздоровительный эффект тесно </a:t>
            </a:r>
            <a:r>
              <a:rPr lang="ru-RU" sz="2000" b="1" dirty="0">
                <a:solidFill>
                  <a:srgbClr val="002060"/>
                </a:solidFill>
              </a:rPr>
              <a:t>связан с положительными эмоциями детей, возникающими в процессе игровой деятельности и благотворно влияющими на психику ребенка. 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="" xmlns:p14="http://schemas.microsoft.com/office/powerpoint/2010/main" val="2427367279"/>
              </p:ext>
            </p:extLst>
          </p:nvPr>
        </p:nvGraphicFramePr>
        <p:xfrm>
          <a:off x="416727" y="335845"/>
          <a:ext cx="8310545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63862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reeppt.ru/Prew/BlueLinesSlaidP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0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2193335728"/>
              </p:ext>
            </p:extLst>
          </p:nvPr>
        </p:nvGraphicFramePr>
        <p:xfrm>
          <a:off x="516434" y="1052736"/>
          <a:ext cx="8111131" cy="1707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="" xmlns:p14="http://schemas.microsoft.com/office/powerpoint/2010/main" val="86435138"/>
              </p:ext>
            </p:extLst>
          </p:nvPr>
        </p:nvGraphicFramePr>
        <p:xfrm>
          <a:off x="3868922" y="2924944"/>
          <a:ext cx="1783197" cy="516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="" xmlns:p14="http://schemas.microsoft.com/office/powerpoint/2010/main" val="4203540835"/>
              </p:ext>
            </p:extLst>
          </p:nvPr>
        </p:nvGraphicFramePr>
        <p:xfrm>
          <a:off x="2832100" y="3789040"/>
          <a:ext cx="3684116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="" xmlns:p14="http://schemas.microsoft.com/office/powerpoint/2010/main" val="879817354"/>
              </p:ext>
            </p:extLst>
          </p:nvPr>
        </p:nvGraphicFramePr>
        <p:xfrm>
          <a:off x="3578202" y="4653136"/>
          <a:ext cx="2577974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9" name="Схема 18"/>
          <p:cNvGraphicFramePr/>
          <p:nvPr>
            <p:extLst>
              <p:ext uri="{D42A27DB-BD31-4B8C-83A1-F6EECF244321}">
                <p14:modId xmlns="" xmlns:p14="http://schemas.microsoft.com/office/powerpoint/2010/main" val="3487300691"/>
              </p:ext>
            </p:extLst>
          </p:nvPr>
        </p:nvGraphicFramePr>
        <p:xfrm>
          <a:off x="2987824" y="5661248"/>
          <a:ext cx="2952328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  <p:extLst>
      <p:ext uri="{BB962C8B-B14F-4D97-AF65-F5344CB8AC3E}">
        <p14:creationId xmlns="" xmlns:p14="http://schemas.microsoft.com/office/powerpoint/2010/main" val="201311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</TotalTime>
  <Words>884</Words>
  <Application>Microsoft Office PowerPoint</Application>
  <PresentationFormat>Экран (4:3)</PresentationFormat>
  <Paragraphs>80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Татьяна</cp:lastModifiedBy>
  <cp:revision>37</cp:revision>
  <dcterms:created xsi:type="dcterms:W3CDTF">2017-10-19T18:53:16Z</dcterms:created>
  <dcterms:modified xsi:type="dcterms:W3CDTF">2020-03-12T19:32:51Z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1397319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