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280" r:id="rId4"/>
    <p:sldId id="278" r:id="rId5"/>
    <p:sldId id="292" r:id="rId6"/>
    <p:sldId id="288" r:id="rId7"/>
    <p:sldId id="295" r:id="rId8"/>
    <p:sldId id="296" r:id="rId9"/>
    <p:sldId id="298" r:id="rId10"/>
    <p:sldId id="30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A"/>
    <a:srgbClr val="002776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66B1AB-DB46-4F9D-8881-E21D57FA65D2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D65C47-30DF-489E-95F1-06C619967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97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01EB84-99E5-4C32-9255-DD6B2B0A8E68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F84A80-5288-407C-A822-8E20B85F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82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4522A-F1E2-4A7C-A651-3683E267EC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5531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9291-5368-4007-83D2-078FD6D4A33D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94563-2A84-4473-9034-85CA9C971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507EE-DF11-4C99-B401-18194358287A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3EC9-E019-46E3-A90A-E731B85A1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BB06-E09A-473A-9508-B9534B1620CA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56A8-3BFE-4510-A637-B0BA2236E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4F7E-2929-49BC-A70A-8F8911495FA7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503A7-1507-4A17-A3DF-F59243A1A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95D21-62E1-443B-B50B-00E86668002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303BB-648E-405F-873E-8B780A077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76A6-B684-447E-B623-5AF4BAF1AA0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41EDE-3BEF-431A-BA0B-B4486C59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42D67-5DCD-4DEE-8995-67118906C43E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B3D9A-A99D-4D99-A17B-B2AFC3762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490B-E756-44A0-B6FC-D88DF4E1509F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C5192-1458-44FE-A5F1-319DA9D2C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20B74-FA2C-4189-B364-A9A233DF6CB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ADEA-DDE1-423B-8AFA-37C75C831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4DF18-F0DB-4987-80AD-CDF6DAD9FD2E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47BE3-EEB5-49E6-AAE9-ECA801A4E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9AC44-5369-4009-A889-35251F33B6B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4C6B-EB64-416C-8DA6-A71FA2C40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62C38F71-454B-4DE0-A530-DEA88FBF3FBA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28A73C8C-98AA-4AAA-979C-F7949325F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advClick="0" advTm="10000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85818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мелкой моторики пальцев рук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04664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«Центр развития ребёнка «</a:t>
            </a:r>
            <a:r>
              <a:rPr lang="ru-RU" sz="1400" b="1" dirty="0" err="1" smtClean="0">
                <a:solidFill>
                  <a:srgbClr val="0070C0"/>
                </a:solidFill>
              </a:rPr>
              <a:t>Алёнушка</a:t>
            </a:r>
            <a:r>
              <a:rPr lang="ru-RU" sz="1400" b="1" dirty="0" smtClean="0">
                <a:solidFill>
                  <a:srgbClr val="0070C0"/>
                </a:solidFill>
              </a:rPr>
              <a:t>» - детский сад №3»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140968"/>
            <a:ext cx="6995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9A"/>
                </a:solidFill>
                <a:latin typeface="+mj-lt"/>
              </a:rPr>
              <a:t>У детей раннего дошкольного возраста</a:t>
            </a:r>
            <a:endParaRPr lang="ru-RU" sz="2800" b="1" dirty="0">
              <a:solidFill>
                <a:srgbClr val="00339A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551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воспитатель МБДОУ №3 Кузнецова Татьяна Владимировна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692696"/>
            <a:ext cx="5399088" cy="6477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2736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accent2"/>
                </a:solidFill>
              </a:rPr>
              <a:t>		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582341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cs typeface="Times New Roman" pitchFamily="18" charset="0"/>
              </a:rPr>
              <a:t>Работа по развитию мелкой моторики должна проводится систематически воспитателями и родителями. Во время занятий нужно учитывать индивидуальные особенности каждого ребёнка, настроение, желание, возможности. Главное, чтобы занятия приносили детям только положительные эмоции, что будет вызывать интерес к играм и приведёт к положительному результату в развитии мелкой моторики.</a:t>
            </a:r>
            <a:endParaRPr lang="ru-RU" dirty="0"/>
          </a:p>
        </p:txBody>
      </p:sp>
      <p:pic>
        <p:nvPicPr>
          <p:cNvPr id="8" name="Рисунок 7" descr="выводы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356992"/>
            <a:ext cx="3744416" cy="3024336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  <a:ea typeface="Times New Roman"/>
              </a:rPr>
              <a:t>Как часто мы слышим выражение «мелкая моторика». Что же такое мелкая моторика? Физиологи под этим выражением подразумевают движение мелких мышц кистей рук.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/>
                <a:ea typeface="Times New Roman"/>
              </a:rPr>
              <a:t>Мелкая моторика </a:t>
            </a:r>
            <a:r>
              <a:rPr lang="ru-RU" sz="2400" dirty="0" smtClean="0">
                <a:effectLst/>
                <a:ea typeface="Times New Roman"/>
              </a:rPr>
              <a:t>- одна из сторон двигательной сферы, которая непосредственно связана с овладением предметными действиями, развитием продуктивных видов деятельности, письмом, речью ребенка </a:t>
            </a:r>
            <a:r>
              <a:rPr lang="ru-RU" sz="2400" i="1" dirty="0" smtClean="0">
                <a:effectLst/>
                <a:ea typeface="Times New Roman"/>
              </a:rPr>
              <a:t>(М. М. Кольцова, Н. Н. Новикова, Н. А. Бернштейн, В. Н. Бехтерев, М. В. Антропова, Н. А. </a:t>
            </a:r>
            <a:r>
              <a:rPr lang="ru-RU" sz="2400" i="1" dirty="0" err="1" smtClean="0">
                <a:effectLst/>
                <a:ea typeface="Times New Roman"/>
              </a:rPr>
              <a:t>Рокотова</a:t>
            </a:r>
            <a:r>
              <a:rPr lang="ru-RU" sz="2400" i="1" dirty="0" smtClean="0">
                <a:effectLst/>
                <a:ea typeface="Times New Roman"/>
              </a:rPr>
              <a:t>, Е. К. Бережная)</a:t>
            </a:r>
            <a:r>
              <a:rPr lang="ru-RU" sz="2400" dirty="0" smtClean="0">
                <a:effectLst/>
                <a:ea typeface="Times New Roman"/>
              </a:rPr>
              <a:t>.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Что такое мелкая моторика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6972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33375"/>
            <a:ext cx="7775575" cy="6477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Средства развития мелкой моторики</a:t>
            </a:r>
            <a:endParaRPr lang="ru-RU" sz="4400" b="1" u="sng" dirty="0">
              <a:solidFill>
                <a:srgbClr val="00339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100" name="Oval 4"/>
          <p:cNvSpPr>
            <a:spLocks noChangeArrowheads="1"/>
          </p:cNvSpPr>
          <p:nvPr/>
        </p:nvSpPr>
        <p:spPr bwMode="auto">
          <a:xfrm>
            <a:off x="323850" y="2708275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1" name="Oval 5"/>
          <p:cNvSpPr>
            <a:spLocks noChangeArrowheads="1"/>
          </p:cNvSpPr>
          <p:nvPr/>
        </p:nvSpPr>
        <p:spPr bwMode="auto">
          <a:xfrm>
            <a:off x="250825" y="1052513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2" name="Oval 6"/>
          <p:cNvSpPr>
            <a:spLocks noChangeArrowheads="1"/>
          </p:cNvSpPr>
          <p:nvPr/>
        </p:nvSpPr>
        <p:spPr bwMode="auto">
          <a:xfrm>
            <a:off x="395288" y="436562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3" name="Oval 7"/>
          <p:cNvSpPr>
            <a:spLocks noChangeArrowheads="1"/>
          </p:cNvSpPr>
          <p:nvPr/>
        </p:nvSpPr>
        <p:spPr bwMode="auto">
          <a:xfrm>
            <a:off x="3059113" y="184467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4" name="Oval 8"/>
          <p:cNvSpPr>
            <a:spLocks noChangeArrowheads="1"/>
          </p:cNvSpPr>
          <p:nvPr/>
        </p:nvSpPr>
        <p:spPr bwMode="auto">
          <a:xfrm>
            <a:off x="5795963" y="270827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5" name="Oval 9"/>
          <p:cNvSpPr>
            <a:spLocks noChangeArrowheads="1"/>
          </p:cNvSpPr>
          <p:nvPr/>
        </p:nvSpPr>
        <p:spPr bwMode="auto">
          <a:xfrm>
            <a:off x="5867400" y="4365625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6" name="Oval 10"/>
          <p:cNvSpPr>
            <a:spLocks noChangeArrowheads="1"/>
          </p:cNvSpPr>
          <p:nvPr/>
        </p:nvSpPr>
        <p:spPr bwMode="auto">
          <a:xfrm>
            <a:off x="6500826" y="1052513"/>
            <a:ext cx="2319324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Крышки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07" name="Oval 11"/>
          <p:cNvSpPr>
            <a:spLocks noChangeArrowheads="1"/>
          </p:cNvSpPr>
          <p:nvPr/>
        </p:nvSpPr>
        <p:spPr bwMode="auto">
          <a:xfrm>
            <a:off x="3203575" y="3573463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Шнурки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755650" y="1341438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Пластилин</a:t>
            </a:r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900113" y="2852738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Крупа, бусы, пуговицы</a:t>
            </a: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3492500" y="1989138"/>
            <a:ext cx="2089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Природный материал</a:t>
            </a:r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6372225" y="2997200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Куклы</a:t>
            </a:r>
          </a:p>
        </p:txBody>
      </p:sp>
      <p:sp>
        <p:nvSpPr>
          <p:cNvPr id="132118" name="Oval 22"/>
          <p:cNvSpPr>
            <a:spLocks noChangeArrowheads="1"/>
          </p:cNvSpPr>
          <p:nvPr/>
        </p:nvSpPr>
        <p:spPr bwMode="auto">
          <a:xfrm>
            <a:off x="3132138" y="5300663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Краски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900113" y="465296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Песок</a:t>
            </a:r>
          </a:p>
        </p:txBody>
      </p:sp>
      <p:sp>
        <p:nvSpPr>
          <p:cNvPr id="132120" name="Text Box 24"/>
          <p:cNvSpPr txBox="1">
            <a:spLocks noChangeArrowheads="1"/>
          </p:cNvSpPr>
          <p:nvPr/>
        </p:nvSpPr>
        <p:spPr bwMode="auto">
          <a:xfrm>
            <a:off x="6443663" y="46529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Прищепки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  <p:bldP spid="132101" grpId="0" animBg="1"/>
      <p:bldP spid="132102" grpId="0" animBg="1"/>
      <p:bldP spid="132103" grpId="0" animBg="1"/>
      <p:bldP spid="132104" grpId="0" animBg="1"/>
      <p:bldP spid="132105" grpId="0" animBg="1"/>
      <p:bldP spid="132106" grpId="0" animBg="1"/>
      <p:bldP spid="132107" grpId="0" animBg="1"/>
      <p:bldP spid="132108" grpId="0"/>
      <p:bldP spid="132111" grpId="0"/>
      <p:bldP spid="132113" grpId="0"/>
      <p:bldP spid="132117" grpId="0"/>
      <p:bldP spid="132118" grpId="0" animBg="1"/>
      <p:bldP spid="132119" grpId="0"/>
      <p:bldP spid="1321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67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развития мелкой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357554" y="1571612"/>
            <a:ext cx="1428760" cy="107157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пластилином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714348" y="1785926"/>
            <a:ext cx="1643074" cy="1214446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2285984" y="3000372"/>
            <a:ext cx="1428760" cy="107157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прищепками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5643570" y="1643050"/>
            <a:ext cx="1428760" cy="107157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шнуровки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4214810" y="3143248"/>
            <a:ext cx="2214578" cy="1571636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Рисование и раскрашивание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6929454" y="2285992"/>
            <a:ext cx="1857388" cy="150019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Массаж кистей  рук и пальцев</a:t>
            </a:r>
            <a:endParaRPr lang="ru-RU" dirty="0"/>
          </a:p>
        </p:txBody>
      </p:sp>
      <p:sp>
        <p:nvSpPr>
          <p:cNvPr id="24" name="Облако 23"/>
          <p:cNvSpPr/>
          <p:nvPr/>
        </p:nvSpPr>
        <p:spPr>
          <a:xfrm>
            <a:off x="7143768" y="4214818"/>
            <a:ext cx="1428760" cy="107157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Пальчиковый театр</a:t>
            </a:r>
            <a:endParaRPr lang="ru-RU" dirty="0"/>
          </a:p>
        </p:txBody>
      </p:sp>
      <p:sp>
        <p:nvSpPr>
          <p:cNvPr id="25" name="Облако 24"/>
          <p:cNvSpPr/>
          <p:nvPr/>
        </p:nvSpPr>
        <p:spPr>
          <a:xfrm>
            <a:off x="214282" y="4000504"/>
            <a:ext cx="1928826" cy="1785950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конструкторами и мозаикой</a:t>
            </a:r>
            <a:endParaRPr lang="ru-RU" dirty="0"/>
          </a:p>
        </p:txBody>
      </p:sp>
      <p:sp>
        <p:nvSpPr>
          <p:cNvPr id="26" name="Облако 25"/>
          <p:cNvSpPr/>
          <p:nvPr/>
        </p:nvSpPr>
        <p:spPr>
          <a:xfrm>
            <a:off x="2357422" y="4857760"/>
            <a:ext cx="2214578" cy="178595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крупой, бусинками, пуговицами, камешками</a:t>
            </a:r>
            <a:endParaRPr lang="ru-RU" dirty="0"/>
          </a:p>
        </p:txBody>
      </p:sp>
      <p:sp>
        <p:nvSpPr>
          <p:cNvPr id="27" name="Облако 26"/>
          <p:cNvSpPr/>
          <p:nvPr/>
        </p:nvSpPr>
        <p:spPr>
          <a:xfrm>
            <a:off x="4714876" y="4857760"/>
            <a:ext cx="1857388" cy="150019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Пескотера-пия</a:t>
            </a:r>
            <a:endParaRPr lang="ru-RU" dirty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7127875" cy="661987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Игры с конструктором, мозаикой</a:t>
            </a:r>
          </a:p>
        </p:txBody>
      </p:sp>
      <p:pic>
        <p:nvPicPr>
          <p:cNvPr id="138246" name="Picture 6" descr="P10303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581525"/>
            <a:ext cx="2376488" cy="2101850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</p:pic>
      <p:pic>
        <p:nvPicPr>
          <p:cNvPr id="13825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3810000" cy="333375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  <p:pic>
        <p:nvPicPr>
          <p:cNvPr id="138252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9788" y="981075"/>
            <a:ext cx="1914525" cy="2236788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3429000"/>
            <a:ext cx="4613275" cy="313055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57298"/>
            <a:ext cx="8428926" cy="4411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ea typeface="Times New Roman"/>
              </a:rPr>
              <a:t>   Сейчас в продаже встречается множество разнообразных игр со шнурками. Все они делятся на три вида:</a:t>
            </a:r>
          </a:p>
          <a:p>
            <a:pPr marL="0" indent="0">
              <a:buNone/>
            </a:pP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 1. </a:t>
            </a:r>
            <a:r>
              <a:rPr lang="ru-RU" sz="2000" dirty="0">
                <a:ea typeface="Times New Roman"/>
              </a:rPr>
              <a:t>Ш</a:t>
            </a:r>
            <a:r>
              <a:rPr lang="ru-RU" sz="2000" dirty="0" smtClean="0">
                <a:effectLst/>
                <a:ea typeface="Times New Roman"/>
              </a:rPr>
              <a:t>нуровки сюжетные. Ребенку предлагается “незаконченная” картинка к которой нужно </a:t>
            </a:r>
            <a:r>
              <a:rPr lang="ru-RU" sz="2000" dirty="0" err="1" smtClean="0">
                <a:effectLst/>
                <a:ea typeface="Times New Roman"/>
              </a:rPr>
              <a:t>пришнуровать</a:t>
            </a:r>
            <a:r>
              <a:rPr lang="ru-RU" sz="2000" dirty="0" smtClean="0">
                <a:effectLst/>
                <a:ea typeface="Times New Roman"/>
              </a:rPr>
              <a:t> недостающие детали</a:t>
            </a:r>
            <a:r>
              <a:rPr lang="ru-RU" sz="2000" dirty="0" smtClean="0">
                <a:ea typeface="Times New Roman"/>
              </a:rPr>
              <a:t>.</a:t>
            </a: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ea typeface="Times New Roman"/>
              </a:rPr>
              <a:t>  2. </a:t>
            </a:r>
            <a:r>
              <a:rPr lang="ru-RU" sz="2000" dirty="0" smtClean="0">
                <a:effectLst/>
                <a:ea typeface="Times New Roman"/>
              </a:rPr>
              <a:t> Пуговицы. </a:t>
            </a:r>
            <a:r>
              <a:rPr lang="ru-RU" sz="2000" dirty="0">
                <a:ea typeface="Times New Roman"/>
              </a:rPr>
              <a:t>К</a:t>
            </a:r>
            <a:r>
              <a:rPr lang="ru-RU" sz="2000" dirty="0" smtClean="0">
                <a:effectLst/>
                <a:ea typeface="Times New Roman"/>
              </a:rPr>
              <a:t> ним прилагаются веревочки и инструкции по созданию художественных переплетений на игрушке-основе. </a:t>
            </a:r>
          </a:p>
          <a:p>
            <a:pPr marL="0" indent="0">
              <a:buNone/>
            </a:pPr>
            <a:r>
              <a:rPr lang="ru-RU" sz="2000" dirty="0" smtClean="0">
                <a:effectLst/>
                <a:ea typeface="Times New Roman"/>
              </a:rPr>
              <a:t>  3. </a:t>
            </a:r>
            <a:r>
              <a:rPr lang="ru-RU" sz="2000" dirty="0">
                <a:ea typeface="Times New Roman"/>
              </a:rPr>
              <a:t>И</a:t>
            </a:r>
            <a:r>
              <a:rPr lang="ru-RU" sz="2000" dirty="0" smtClean="0">
                <a:effectLst/>
                <a:ea typeface="Times New Roman"/>
              </a:rPr>
              <a:t>зготовленные из ткани детали домиков,  которые предлагается соединить с помощью шнурков</a:t>
            </a:r>
            <a:r>
              <a:rPr lang="ru-RU" sz="2000" dirty="0">
                <a:ea typeface="Times New Roman"/>
              </a:rPr>
              <a:t>.</a:t>
            </a:r>
            <a:r>
              <a:rPr lang="ru-RU" sz="2000" dirty="0" smtClean="0">
                <a:effectLst/>
                <a:ea typeface="Times New Roman"/>
              </a:rPr>
              <a:t>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Шнуровки –зачем они?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43453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76250"/>
            <a:ext cx="4854575" cy="7715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00174"/>
            <a:ext cx="7992690" cy="3986226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>
                <a:solidFill>
                  <a:srgbClr val="000066"/>
                </a:solidFill>
              </a:rPr>
              <a:t>		</a:t>
            </a:r>
            <a:r>
              <a:rPr lang="ru-RU" sz="2400" dirty="0">
                <a:solidFill>
                  <a:schemeClr val="tx1"/>
                </a:solidFill>
              </a:rPr>
              <a:t>Рисование – занятие, любимое всеми детьми и очень полезное. И не обязательно рисовать только карандашом или кистью на бумаге или картоне. Можно рисовать на снегу и песке, на запотевшем окне и асфальте. Полезно рисовать пальцем, ладонью, палочкой, делать отпечатки кусочком ваты, скомканной бумаги.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70138" y="333375"/>
            <a:ext cx="4630754" cy="7921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1928802"/>
            <a:ext cx="5184775" cy="452438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800000"/>
                </a:solidFill>
              </a:rPr>
              <a:t>		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развития мелкой моторики используются куклы, соответствующие возможностям ребенка и развивающие их. Куклы бывают разные: петрушечные куклы, вязаные пальчиковые куклы, мягкие подвижные «куклы-рукавички», комбинированные куклы, «я–куклы», куклы-марионетки.</a:t>
            </a:r>
          </a:p>
        </p:txBody>
      </p:sp>
      <p:pic>
        <p:nvPicPr>
          <p:cNvPr id="146436" name="Picture 4" descr="BBY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765175"/>
            <a:ext cx="1163638" cy="1728788"/>
          </a:xfrm>
          <a:prstGeom prst="rect">
            <a:avLst/>
          </a:prstGeom>
          <a:noFill/>
        </p:spPr>
      </p:pic>
      <p:pic>
        <p:nvPicPr>
          <p:cNvPr id="146438" name="Picture 6" descr="gir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620713"/>
            <a:ext cx="1081088" cy="1873250"/>
          </a:xfrm>
          <a:prstGeom prst="rect">
            <a:avLst/>
          </a:prstGeom>
          <a:noFill/>
        </p:spPr>
      </p:pic>
      <p:pic>
        <p:nvPicPr>
          <p:cNvPr id="146439" name="Picture 7" descr="P10303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933825"/>
            <a:ext cx="1779588" cy="237172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46440" name="Picture 8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3933825"/>
            <a:ext cx="1504950" cy="230822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Массаж кистей рук и пальцев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5400675" cy="5329237"/>
          </a:xfrm>
        </p:spPr>
        <p:txBody>
          <a:bodyPr/>
          <a:lstStyle/>
          <a:p>
            <a:r>
              <a:rPr lang="ru-RU" sz="2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является одним из видов пассивной гимнастики. Он оказывает общеукрепляющее действие на мышечную систему, повышая тонус, эластичность и сократительную способность мышц. </a:t>
            </a:r>
          </a:p>
          <a:p>
            <a:pPr algn="ctr"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Приемы массажа и </a:t>
            </a:r>
            <a:r>
              <a:rPr lang="ru-RU" sz="2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кистей и пальцев рук:</a:t>
            </a:r>
            <a:endParaRPr lang="ru-RU" sz="2400" b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тыльной стороны кистей рук 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  ладони 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пальцев рук </a:t>
            </a:r>
          </a:p>
        </p:txBody>
      </p:sp>
      <p:pic>
        <p:nvPicPr>
          <p:cNvPr id="134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4005263"/>
            <a:ext cx="2952750" cy="2560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34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052513"/>
            <a:ext cx="2132013" cy="269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и школа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природа и школа</Template>
  <TotalTime>0</TotalTime>
  <Words>379</Words>
  <Application>Microsoft Office PowerPoint</Application>
  <PresentationFormat>Экран (4:3)</PresentationFormat>
  <Paragraphs>50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Tahoma</vt:lpstr>
      <vt:lpstr>Times New Roman</vt:lpstr>
      <vt:lpstr>природа и школа</vt:lpstr>
      <vt:lpstr>Развитие мелкой моторики пальцев рук</vt:lpstr>
      <vt:lpstr>Что такое мелкая моторика</vt:lpstr>
      <vt:lpstr>Презентация PowerPoint</vt:lpstr>
      <vt:lpstr>Способы развития мелкой моторики</vt:lpstr>
      <vt:lpstr>Игры с конструктором, мозаикой</vt:lpstr>
      <vt:lpstr>Шнуровки –зачем они?</vt:lpstr>
      <vt:lpstr>Рисование</vt:lpstr>
      <vt:lpstr>Пальчиковый театр</vt:lpstr>
      <vt:lpstr> Массаж кистей рук и пальцев</vt:lpstr>
      <vt:lpstr>Заключение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2010-01-27T14:48:45Z</dcterms:created>
  <dcterms:modified xsi:type="dcterms:W3CDTF">2020-07-20T18:08:41Z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TC103626451049</vt:lpwstr>
  </property>
</Properties>
</file>