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9" r:id="rId4"/>
    <p:sldId id="260" r:id="rId5"/>
    <p:sldId id="263" r:id="rId6"/>
    <p:sldId id="261" r:id="rId7"/>
    <p:sldId id="262" r:id="rId8"/>
    <p:sldId id="264" r:id="rId9"/>
    <p:sldId id="271" r:id="rId10"/>
    <p:sldId id="265" r:id="rId11"/>
    <p:sldId id="266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86092" autoAdjust="0"/>
  </p:normalViewPr>
  <p:slideViewPr>
    <p:cSldViewPr>
      <p:cViewPr varScale="1">
        <p:scale>
          <a:sx n="81" d="100"/>
          <a:sy n="81" d="100"/>
        </p:scale>
        <p:origin x="67" y="22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1714488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Segoe Ligh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8727" y="2906713"/>
            <a:ext cx="7065985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19204" y="4419600"/>
            <a:ext cx="7115196" cy="1143000"/>
          </a:xfrm>
        </p:spPr>
        <p:txBody>
          <a:bodyPr anchor="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1604" y="1600200"/>
            <a:ext cx="3528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7404" y="1600200"/>
            <a:ext cx="3528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9504" y="1535113"/>
            <a:ext cx="3528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79504" y="2174875"/>
            <a:ext cx="3528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7404" y="1535113"/>
            <a:ext cx="3528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7404" y="2174875"/>
            <a:ext cx="3528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1604" y="1600200"/>
            <a:ext cx="71151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83453-07CD-4C03-9425-31D384EE36B5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Segoe Print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060"/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060"/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060"/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060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Информационно-творческий проект «В гости к </a:t>
            </a:r>
            <a:r>
              <a:rPr lang="ru-RU" dirty="0" err="1" smtClean="0"/>
              <a:t>хлудневским</a:t>
            </a:r>
            <a:r>
              <a:rPr lang="ru-RU" dirty="0" smtClean="0"/>
              <a:t> мастерам»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59832" y="2204864"/>
            <a:ext cx="6084168" cy="144016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Муниципальное бюджетное дошкольное</a:t>
            </a:r>
          </a:p>
          <a:p>
            <a:r>
              <a:rPr lang="ru-RU" dirty="0"/>
              <a:t>Образовательное учреждение</a:t>
            </a:r>
          </a:p>
          <a:p>
            <a:r>
              <a:rPr lang="ru-RU" dirty="0"/>
              <a:t>248031 г</a:t>
            </a:r>
            <a:r>
              <a:rPr lang="ru-RU" dirty="0" smtClean="0"/>
              <a:t>. Калуга</a:t>
            </a:r>
            <a:r>
              <a:rPr lang="ru-RU" dirty="0"/>
              <a:t>, ул. Тепличная 6а</a:t>
            </a:r>
          </a:p>
          <a:p>
            <a:r>
              <a:rPr lang="ru-RU" dirty="0"/>
              <a:t>Телефон 8-4842-51-36-12</a:t>
            </a:r>
          </a:p>
          <a:p>
            <a:r>
              <a:rPr lang="ru-RU" dirty="0" err="1" smtClean="0"/>
              <a:t>Эл.почта</a:t>
            </a:r>
            <a:r>
              <a:rPr lang="ru-RU" dirty="0"/>
              <a:t>: ds082@uo.kaluga.ru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1124744"/>
            <a:ext cx="1488228" cy="288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04" y="260648"/>
            <a:ext cx="3477302" cy="463640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988840"/>
            <a:ext cx="3489852" cy="465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922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 этап</a:t>
            </a:r>
            <a:br>
              <a:rPr lang="ru-RU" dirty="0" smtClean="0"/>
            </a:br>
            <a:r>
              <a:rPr lang="ru-RU" dirty="0" smtClean="0"/>
              <a:t>ЗАКЛЮЧИТЕЛЬНЫЙ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1417638"/>
            <a:ext cx="7115196" cy="5323730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Анализировать </a:t>
            </a:r>
            <a:r>
              <a:rPr lang="ru-RU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полученный результат, что получилось, что нет, добавить эти знания к уже </a:t>
            </a:r>
            <a:r>
              <a:rPr lang="ru-RU" sz="1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имеющимся.</a:t>
            </a:r>
          </a:p>
          <a:p>
            <a:r>
              <a:rPr lang="ru-RU" sz="1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выставку «</a:t>
            </a:r>
            <a:r>
              <a:rPr lang="ru-RU" sz="14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Хлудневский</a:t>
            </a:r>
            <a:r>
              <a:rPr lang="ru-RU" sz="1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колокольчик»</a:t>
            </a:r>
          </a:p>
          <a:p>
            <a:r>
              <a:rPr lang="ru-RU" sz="1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Обыграть поделки с детьми;</a:t>
            </a:r>
          </a:p>
          <a:p>
            <a:r>
              <a:rPr lang="ru-RU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Развлечение в виде фольклорного праздника </a:t>
            </a:r>
            <a:r>
              <a:rPr lang="ru-RU" sz="1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«Ярмарка </a:t>
            </a:r>
            <a:r>
              <a:rPr lang="ru-RU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народных умельцев</a:t>
            </a:r>
            <a:r>
              <a:rPr lang="ru-RU" sz="1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ru-RU" sz="1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Выступление-презентация </a:t>
            </a:r>
            <a:r>
              <a:rPr lang="ru-RU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(отчёт о проекте</a:t>
            </a:r>
            <a:r>
              <a:rPr lang="ru-RU" sz="1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ru-RU" sz="16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3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dirty="0">
              <a:solidFill>
                <a:schemeClr val="tx2"/>
              </a:solidFill>
              <a:latin typeface="Calibri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918" y="3042563"/>
            <a:ext cx="5772567" cy="369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587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404664"/>
            <a:ext cx="7115196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Результат </a:t>
            </a:r>
            <a:r>
              <a:rPr lang="ru-RU" dirty="0"/>
              <a:t>проекта: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908720"/>
            <a:ext cx="7115196" cy="5616624"/>
          </a:xfrm>
        </p:spPr>
        <p:txBody>
          <a:bodyPr>
            <a:normAutofit/>
          </a:bodyPr>
          <a:lstStyle/>
          <a:p>
            <a:pPr marL="0" lvl="0" indent="0">
              <a:lnSpc>
                <a:spcPct val="107000"/>
              </a:lnSpc>
              <a:buNone/>
            </a:pPr>
            <a:r>
              <a:rPr lang="ru-RU" sz="14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</a:t>
            </a:r>
          </a:p>
          <a:p>
            <a:pPr marL="0" lvl="0" indent="0">
              <a:lnSpc>
                <a:spcPct val="107000"/>
              </a:lnSpc>
              <a:buNone/>
            </a:pPr>
            <a:r>
              <a:rPr lang="ru-RU" sz="1400" b="1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Для </a:t>
            </a:r>
            <a:r>
              <a:rPr lang="ru-RU" sz="1400" b="1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детей:</a:t>
            </a:r>
            <a:endParaRPr lang="ru-RU" sz="1400" b="1" dirty="0">
              <a:solidFill>
                <a:schemeClr val="accent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buNone/>
            </a:pPr>
            <a:r>
              <a:rPr lang="ru-RU" sz="14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solidFill>
                <a:schemeClr val="accent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ru-RU" sz="14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и закрепление знания и представления детей о народных промыслах своего края </a:t>
            </a:r>
            <a:r>
              <a:rPr lang="ru-RU" sz="1400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dirty="0" err="1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Хлудневская</a:t>
            </a:r>
            <a:r>
              <a:rPr lang="ru-RU" sz="1400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игрушка);</a:t>
            </a:r>
            <a:endParaRPr lang="ru-RU" sz="1400" dirty="0">
              <a:solidFill>
                <a:srgbClr val="1F497D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ru-RU" sz="14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Знакомство с историей развития </a:t>
            </a:r>
            <a:r>
              <a:rPr lang="ru-RU" sz="1400" dirty="0" err="1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Хлудневского</a:t>
            </a:r>
            <a:r>
              <a:rPr lang="ru-RU" sz="1400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игрушечного промысла и изделиями народных мастеров Калужской области;</a:t>
            </a:r>
            <a:endParaRPr lang="ru-RU" sz="1400" dirty="0">
              <a:solidFill>
                <a:srgbClr val="1F497D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ru-RU" sz="14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Знакомство с особенностями лепки и росписи </a:t>
            </a:r>
            <a:r>
              <a:rPr lang="ru-RU" sz="1400" dirty="0" err="1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Хлудневской</a:t>
            </a:r>
            <a:r>
              <a:rPr lang="ru-RU" sz="1400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игрушки.</a:t>
            </a:r>
            <a:endParaRPr lang="ru-RU" sz="1400" dirty="0">
              <a:solidFill>
                <a:srgbClr val="1F497D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ru-RU" sz="14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у детей активного интереса к народным промыслам родного края.</a:t>
            </a:r>
            <a:endParaRPr lang="ru-RU" sz="1400" dirty="0">
              <a:solidFill>
                <a:srgbClr val="1F497D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ru-RU" sz="14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 у подрастающего поколения чувства гордости за родной край, </a:t>
            </a:r>
            <a:r>
              <a:rPr lang="ru-RU" sz="1400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патриотизма.</a:t>
            </a:r>
            <a:endParaRPr lang="ru-RU" sz="1400" dirty="0">
              <a:solidFill>
                <a:srgbClr val="1F497D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buNone/>
            </a:pPr>
            <a:r>
              <a:rPr lang="ru-RU" sz="14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</a:t>
            </a:r>
            <a:r>
              <a:rPr lang="ru-RU" sz="14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400" b="1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родителей:</a:t>
            </a:r>
            <a:endParaRPr lang="ru-RU" sz="1400" b="1" dirty="0">
              <a:solidFill>
                <a:schemeClr val="accent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buNone/>
            </a:pPr>
            <a:r>
              <a:rPr lang="ru-RU" sz="14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solidFill>
                <a:srgbClr val="1F497D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ru-RU" sz="1400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Активизация </a:t>
            </a:r>
            <a:r>
              <a:rPr lang="ru-RU" sz="14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родителей к совместной деятельности с детьми вне детского сада, для воспитания духовно-нравственной личности ребенка.</a:t>
            </a:r>
            <a:endParaRPr lang="ru-RU" sz="1400" dirty="0">
              <a:solidFill>
                <a:srgbClr val="1F497D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buNone/>
            </a:pPr>
            <a:r>
              <a:rPr lang="ru-RU" sz="1400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4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</a:t>
            </a:r>
            <a:r>
              <a:rPr lang="ru-RU" sz="1400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14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400" b="1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педагога:</a:t>
            </a:r>
            <a:endParaRPr lang="ru-RU" sz="1400" b="1" dirty="0">
              <a:solidFill>
                <a:schemeClr val="accent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Налаживание </a:t>
            </a:r>
            <a:r>
              <a:rPr lang="ru-RU" sz="14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партнерских отношений с родителями для реализации поставленных задач.</a:t>
            </a:r>
            <a:r>
              <a:rPr lang="ru-RU" sz="1400" dirty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3497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47644"/>
            <a:ext cx="7755245" cy="14509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699792" y="3933055"/>
            <a:ext cx="4464496" cy="14401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233" y="1600200"/>
            <a:ext cx="6805959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214625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групповой, краткосрочный.</a:t>
            </a:r>
            <a:b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 – творческий.</a:t>
            </a:r>
            <a:b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старшей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группы, воспитатели, родители.</a:t>
            </a:r>
            <a:b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проекта: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недели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2132856"/>
            <a:ext cx="7115196" cy="39933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endParaRPr lang="ru-RU" sz="18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 время мало внимания уделяется знакомству детей с различными видами декоративно – прикладного искусства и с народными 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традициями, тем более с традициями и искусством родного края.</a:t>
            </a:r>
            <a:endParaRPr lang="ru-RU" sz="1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Народное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искусство – это живой, чистый родник, который несёт в себе особое историческое, эстетическое, национально психологическое и нравственное содержание, особенно необходимое детям на этапе становления их личности.</a:t>
            </a:r>
          </a:p>
          <a:p>
            <a:pPr marL="0" indent="0">
              <a:buNone/>
            </a:pPr>
            <a:endParaRPr lang="ru-RU" sz="1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endParaRPr lang="ru-RU" sz="18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творческих способностей посредством изучения и создания изделия народного промысла — </a:t>
            </a:r>
            <a:r>
              <a:rPr lang="ru-RU" sz="1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Хлудневской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игрушки.</a:t>
            </a:r>
            <a:endParaRPr lang="ru-RU" sz="1800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523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Проблема: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3779" y="980728"/>
            <a:ext cx="7115196" cy="5688632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В группу к детям приходит Незнайка, Он чем-то расстроен. Воспитатель и дети интересуются, что с ним случилось. Незнайка объясняет, что он хотел сделать подарок, своему другу Пончику, своими руками, решил слепить ему игрушку из глины, но у него ничего не получилось, а теперь он и не знает, что ему делать… Воспитатель спрашивает готовы ли дети помочь Незнайке.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endParaRPr lang="ru-RU" sz="1800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924944"/>
            <a:ext cx="6264696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682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836712"/>
            <a:ext cx="7115196" cy="5289451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Для 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детей: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декоративно – прикладным искусством;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историей возникновения народных промыслов;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ориентироваться в различных видах росписи;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навыки художественного творчества детей;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любовь к русскому прикладному искусству, уважение к работам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народных мастеров.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Воспитывать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чувства гордости за родной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край и чувство патриотизма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</a:t>
            </a:r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педагога: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свои познания в многообразии и в особенностях декоративно – прикладного искусства;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Донести до воспитанников, что они являются носителями великой русской культуры, наследниками великих мастеров.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родителей:</a:t>
            </a:r>
          </a:p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Привлечь родителей к изучению исторического и культурного наследия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и Калужского края.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837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0661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 этап</a:t>
            </a:r>
            <a:br>
              <a:rPr lang="ru-RU" dirty="0" smtClean="0"/>
            </a:br>
            <a:r>
              <a:rPr lang="ru-RU" dirty="0" smtClean="0"/>
              <a:t>ПОДГОТОВИТЕЛЬНЫЙ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980728"/>
            <a:ext cx="7115196" cy="5877272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Опрос 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родителей: что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них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интересно в данном 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проекте; какую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помощь могли бы оказать в процессе реализации проекта:</a:t>
            </a:r>
            <a:endParaRPr lang="ru-RU" sz="1800" dirty="0" smtClean="0">
              <a:solidFill>
                <a:schemeClr val="tx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наглядных и дидактических материалов (тематические картинки, плакаты с элементами росписи);</a:t>
            </a:r>
            <a:endParaRPr lang="ru-RU" sz="1800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произведений фольклора, стихов на тему народных промыслов;</a:t>
            </a:r>
            <a:endParaRPr lang="ru-RU" sz="1800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материалов для творческой деятельности 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оставление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плана реализации проекта «Традиции русского народа в народных промыслах 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800" dirty="0" err="1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Хлудневская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игрушка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)».</a:t>
            </a: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Консультация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родителей: «Влияние народных промыслов на воспитание детей дошкольного возраста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800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  <a:buNone/>
            </a:pPr>
            <a:endParaRPr lang="ru-RU" sz="1800" dirty="0" smtClean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  <a:buNone/>
            </a:pPr>
            <a:endParaRPr lang="ru-RU" sz="16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788" y="3977679"/>
            <a:ext cx="6888828" cy="2880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758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 этап</a:t>
            </a:r>
            <a:br>
              <a:rPr lang="ru-RU" dirty="0" smtClean="0"/>
            </a:br>
            <a:r>
              <a:rPr lang="ru-RU" dirty="0" smtClean="0"/>
              <a:t>ОСНОВНОЙ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1052736"/>
            <a:ext cx="7115196" cy="5805264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</a:t>
            </a:r>
            <a:r>
              <a:rPr lang="ru-RU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Познавательное </a:t>
            </a:r>
            <a: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развитие:</a:t>
            </a:r>
            <a:endParaRPr lang="ru-RU" sz="2800" dirty="0">
              <a:solidFill>
                <a:schemeClr val="accent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5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5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ассматривание </a:t>
            </a:r>
            <a:r>
              <a:rPr lang="ru-RU" sz="35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иллюстраций, фотографий, презентации и фигурок </a:t>
            </a:r>
            <a:r>
              <a:rPr lang="ru-RU" sz="3500" dirty="0" err="1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хлудневской</a:t>
            </a:r>
            <a:r>
              <a:rPr lang="ru-RU" sz="35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игрушки.</a:t>
            </a:r>
            <a:endParaRPr lang="ru-RU" sz="3500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35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ru-RU" sz="35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</a:t>
            </a:r>
            <a:r>
              <a:rPr lang="ru-RU" sz="3500" b="1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sz="35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28600" lvl="0">
              <a:lnSpc>
                <a:spcPct val="107000"/>
              </a:lnSpc>
            </a:pPr>
            <a:r>
              <a:rPr lang="ru-RU" sz="3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Семейные посещения </a:t>
            </a:r>
            <a:r>
              <a:rPr lang="ru-RU" sz="3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выставок, музеев, рассматривание иллюстраций и книг с</a:t>
            </a:r>
          </a:p>
          <a:p>
            <a:pPr marL="0" lvl="0" indent="0">
              <a:lnSpc>
                <a:spcPct val="107000"/>
              </a:lnSpc>
              <a:buNone/>
            </a:pPr>
            <a:r>
              <a:rPr lang="ru-RU" sz="3500" dirty="0" smtClean="0">
                <a:solidFill>
                  <a:srgbClr val="1F49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промыслами </a:t>
            </a:r>
            <a:r>
              <a:rPr lang="ru-RU" sz="3500" dirty="0">
                <a:solidFill>
                  <a:srgbClr val="1F49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Калужского </a:t>
            </a:r>
            <a:r>
              <a:rPr lang="ru-RU" sz="3500" dirty="0" smtClean="0">
                <a:solidFill>
                  <a:srgbClr val="1F49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края;</a:t>
            </a:r>
            <a:endParaRPr lang="ru-RU" sz="3500" dirty="0">
              <a:solidFill>
                <a:srgbClr val="1F49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35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побеседовать </a:t>
            </a:r>
            <a:r>
              <a:rPr lang="ru-RU" sz="35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тему: </a:t>
            </a:r>
            <a:r>
              <a:rPr lang="ru-RU" sz="35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«Народные </a:t>
            </a:r>
            <a:r>
              <a:rPr lang="ru-RU" sz="35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промыслы нашего края</a:t>
            </a:r>
            <a:r>
              <a:rPr lang="ru-RU" sz="35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35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каких материалов делали игрушки наши предки</a:t>
            </a:r>
            <a:r>
              <a:rPr lang="ru-RU" sz="35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35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выглядели игрушки раньше», «Игрушки наших бабушек»; «О </a:t>
            </a:r>
            <a:r>
              <a:rPr lang="ru-RU" sz="3500" dirty="0" err="1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хлудневской</a:t>
            </a:r>
            <a:r>
              <a:rPr lang="ru-RU" sz="35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игрушке»;</a:t>
            </a:r>
            <a:endParaRPr lang="ru-RU" sz="3500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5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С/р «Семья»,</a:t>
            </a:r>
            <a:endParaRPr lang="ru-RU" sz="3500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5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С/р «Магазин игрушек»; С/р «Художественная мастерская»;</a:t>
            </a:r>
            <a:endParaRPr lang="ru-RU" sz="3500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5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Д/и «</a:t>
            </a:r>
            <a:r>
              <a:rPr lang="ru-RU" sz="35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Найди нужную пару», «Народные промыслы», «Закончи узор», «Наряди матрешку», «Угадай, из чего игрушка сделана</a:t>
            </a:r>
            <a:r>
              <a:rPr lang="ru-RU" sz="35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35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«Найди сходства и различия</a:t>
            </a:r>
            <a:r>
              <a:rPr lang="ru-RU" sz="35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- класс с родителями и детьми «Разукрась древо жизни»;</a:t>
            </a:r>
          </a:p>
          <a:p>
            <a: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Пополнение демонстрационного материала и настольно-печатных игр (с помощью родителей);</a:t>
            </a: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endParaRPr lang="ru-RU" sz="3500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endParaRPr lang="ru-RU" sz="3500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457200">
              <a:lnSpc>
                <a:spcPct val="107000"/>
              </a:lnSpc>
              <a:spcAft>
                <a:spcPts val="0"/>
              </a:spcAft>
            </a:pP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965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2650306"/>
          </a:xfrm>
        </p:spPr>
        <p:txBody>
          <a:bodyPr>
            <a:noAutofit/>
          </a:bodyPr>
          <a:lstStyle/>
          <a:p>
            <a:pPr lvl="0" algn="l">
              <a:lnSpc>
                <a:spcPct val="107000"/>
              </a:lnSpc>
              <a:spcBef>
                <a:spcPct val="20000"/>
              </a:spcBef>
            </a:pPr>
            <a:r>
              <a:rPr lang="ru-RU" sz="1600" b="1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ru-RU" sz="1600" b="1" dirty="0" smtClean="0">
                <a:solidFill>
                  <a:srgbClr val="C0504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Речевое </a:t>
            </a:r>
            <a:r>
              <a:rPr lang="ru-RU" sz="1600" b="1" dirty="0">
                <a:solidFill>
                  <a:srgbClr val="C0504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развитие:</a:t>
            </a:r>
            <a:r>
              <a:rPr lang="ru-RU" sz="1600" dirty="0">
                <a:solidFill>
                  <a:srgbClr val="C0504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C0504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Составление описательных и творческих рассказов: «Моя любимая народная игрушка», «</a:t>
            </a:r>
            <a:r>
              <a:rPr lang="ru-RU" sz="1600" dirty="0" err="1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Хлудневские</a:t>
            </a:r>
            <a:r>
              <a:rPr lang="ru-RU" sz="16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игрушки и их узоры»; «Красавица Барыня»; «Расскажи малышу об игрушке».</a:t>
            </a:r>
            <a:r>
              <a:rPr lang="ru-RU" sz="1600" dirty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Заучивание народных песенок, </a:t>
            </a:r>
            <a:r>
              <a:rPr lang="ru-RU" sz="1600" dirty="0" err="1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sz="16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пословиц о народной игрушке;</a:t>
            </a:r>
            <a:r>
              <a:rPr lang="ru-RU" sz="1600" dirty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Чтение русских народных сказок: «Василиса Прекрасная; «</a:t>
            </a:r>
            <a:r>
              <a:rPr lang="ru-RU" sz="1600" dirty="0" err="1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Терешечка</a:t>
            </a:r>
            <a:r>
              <a:rPr lang="ru-RU" sz="16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детских энциклопедий: «Чудо всюду. Мир вещей и машин», «Я познаю мир. История ремёсел».</a:t>
            </a:r>
            <a:br>
              <a:rPr lang="ru-RU" sz="16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C0504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</a:t>
            </a:r>
            <a:r>
              <a:rPr lang="ru-RU" sz="1600" dirty="0" smtClean="0">
                <a:solidFill>
                  <a:srgbClr val="C0504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1600" b="1" dirty="0">
                <a:solidFill>
                  <a:srgbClr val="C0504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Физическое развитие:</a:t>
            </a:r>
            <a:br>
              <a:rPr lang="ru-RU" sz="1600" b="1" dirty="0">
                <a:solidFill>
                  <a:srgbClr val="C0504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лошадки скачем…», «Раз, два, три к игрушке беги», «У медведя в бору»; «</a:t>
            </a:r>
            <a:r>
              <a:rPr lang="ru-RU" sz="1600" dirty="0" err="1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Хлудневские</a:t>
            </a:r>
            <a:r>
              <a:rPr lang="ru-RU" sz="1600" dirty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барышни красавицы». </a:t>
            </a:r>
            <a:r>
              <a:rPr lang="ru-RU" sz="1600" dirty="0" err="1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Удядюшки</a:t>
            </a:r>
            <a:r>
              <a:rPr lang="ru-RU" sz="1600" dirty="0">
                <a:solidFill>
                  <a:srgbClr val="1F497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Трифона…»; «Наездники и кони».</a:t>
            </a: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356992"/>
            <a:ext cx="2082888" cy="312896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59863"/>
            <a:ext cx="4171949" cy="312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732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3933056"/>
            <a:ext cx="1224136" cy="5760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548680"/>
            <a:ext cx="7392884" cy="5577483"/>
          </a:xfrm>
        </p:spPr>
        <p:txBody>
          <a:bodyPr>
            <a:normAutofit/>
          </a:bodyPr>
          <a:lstStyle/>
          <a:p>
            <a:pPr marL="0" lvl="0" indent="0">
              <a:lnSpc>
                <a:spcPct val="107000"/>
              </a:lnSpc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sz="18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</a:t>
            </a:r>
            <a:r>
              <a:rPr lang="ru-RU" sz="1800" b="1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развитие:</a:t>
            </a:r>
            <a:endParaRPr lang="ru-RU" sz="1800" dirty="0">
              <a:solidFill>
                <a:schemeClr val="accent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ru-RU" sz="18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Рисование:</a:t>
            </a:r>
            <a:endParaRPr lang="ru-RU" sz="1800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Роспись шаблонов </a:t>
            </a:r>
            <a:r>
              <a:rPr lang="ru-RU" sz="1800" dirty="0" err="1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хлудневской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игрушки (колокольчики)</a:t>
            </a:r>
            <a:endParaRPr lang="ru-RU" sz="1800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ru-RU" sz="18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Лепка:</a:t>
            </a:r>
            <a:endParaRPr lang="ru-RU" sz="1800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ru-RU" sz="18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 err="1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Хлудневская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игрушка 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Колокольчики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</a:p>
          <a:p>
            <a:pPr marL="0" lvl="0" indent="0">
              <a:lnSpc>
                <a:spcPct val="107000"/>
              </a:lnSpc>
              <a:buNone/>
            </a:pPr>
            <a:endParaRPr lang="ru-RU" sz="1800" b="1" dirty="0">
              <a:solidFill>
                <a:schemeClr val="tx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buNone/>
            </a:pPr>
            <a:endParaRPr lang="ru-RU" sz="1800" b="1" dirty="0" smtClean="0">
              <a:solidFill>
                <a:schemeClr val="tx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092" y="2909217"/>
            <a:ext cx="3456384" cy="24077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046" y="4149080"/>
            <a:ext cx="3528582" cy="246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452125"/>
      </p:ext>
    </p:extLst>
  </p:cSld>
  <p:clrMapOvr>
    <a:masterClrMapping/>
  </p:clrMapOvr>
</p:sld>
</file>

<file path=ppt/theme/theme1.xml><?xml version="1.0" encoding="utf-8"?>
<a:theme xmlns:a="http://schemas.openxmlformats.org/drawingml/2006/main" name="MS_RU_RU_6_8March_StylishFlowersOnWhite_2007v_Russ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419A8E1-C6EB-4260-AC68-A497561CCE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сo стилизованными цветами</Template>
  <TotalTime>192</TotalTime>
  <Words>541</Words>
  <Application>Microsoft Office PowerPoint</Application>
  <PresentationFormat>Экран (4:3)</PresentationFormat>
  <Paragraphs>81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Segoe</vt:lpstr>
      <vt:lpstr>Segoe Light</vt:lpstr>
      <vt:lpstr>Segoe Print</vt:lpstr>
      <vt:lpstr>Times New Roman</vt:lpstr>
      <vt:lpstr>MS_RU_RU_6_8March_StylishFlowersOnWhite_2007v_Russia</vt:lpstr>
      <vt:lpstr>Информационно-творческий проект «В гости к хлудневским мастерам»</vt:lpstr>
      <vt:lpstr>Презентация PowerPoint</vt:lpstr>
      <vt:lpstr>Вид проекта: групповой, краткосрочный. Тип проекта: информационно – творческий. Участники проекта: дети старшей группы, воспитатели, родители. Продолжительность проекта: 3 недели </vt:lpstr>
      <vt:lpstr>Проблема:</vt:lpstr>
      <vt:lpstr>Задачи проекта:</vt:lpstr>
      <vt:lpstr>1 этап ПОДГОТОВИТЕЛЬНЫЙ </vt:lpstr>
      <vt:lpstr>2 этап ОСНОВНОЙ</vt:lpstr>
      <vt:lpstr>                                               Речевое развитие: Составление описательных и творческих рассказов: «Моя любимая народная игрушка», «Хлудневские игрушки и их узоры»; «Красавица Барыня»; «Расскажи малышу об игрушке». Заучивание народных песенок, потешек, пословиц о народной игрушке;  Чтение русских народных сказок: «Василиса Прекрасная; «Терешечка», детских энциклопедий: «Чудо всюду. Мир вещей и машин», «Я познаю мир. История ремёсел».                                            Физическое развитие: Мы лошадки скачем…», «Раз, два, три к игрушке беги», «У медведя в бору»; «Хлудневские барышни красавицы». Удядюшки Трифона…»; «Наездники и кони».</vt:lpstr>
      <vt:lpstr>Презентация PowerPoint</vt:lpstr>
      <vt:lpstr>Презентация PowerPoint</vt:lpstr>
      <vt:lpstr>3 этап ЗАКЛЮЧИТЕЛЬНЫЙ</vt:lpstr>
      <vt:lpstr>Результат проекта: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Информационно-творческий проект «В гости к калужским мастерам. Хлудневская игрушка»</dc:title>
  <dc:subject>Шаблон оформления</dc:subject>
  <dc:creator>1</dc:creator>
  <cp:keywords/>
  <dc:description>Корпорация Майкрософт
Шаблон оформления</dc:description>
  <cp:lastModifiedBy>1</cp:lastModifiedBy>
  <cp:revision>28</cp:revision>
  <dcterms:created xsi:type="dcterms:W3CDTF">2020-04-04T19:12:57Z</dcterms:created>
  <dcterms:modified xsi:type="dcterms:W3CDTF">2020-04-09T14:17:45Z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TC103899619990</vt:lpwstr>
  </property>
</Properties>
</file>