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72" r:id="rId5"/>
    <p:sldId id="286" r:id="rId6"/>
    <p:sldId id="271" r:id="rId7"/>
    <p:sldId id="270" r:id="rId8"/>
    <p:sldId id="274" r:id="rId9"/>
    <p:sldId id="273" r:id="rId10"/>
    <p:sldId id="275" r:id="rId11"/>
    <p:sldId id="276" r:id="rId12"/>
    <p:sldId id="277" r:id="rId13"/>
    <p:sldId id="278" r:id="rId14"/>
    <p:sldId id="279" r:id="rId15"/>
    <p:sldId id="287" r:id="rId16"/>
    <p:sldId id="289" r:id="rId17"/>
    <p:sldId id="280" r:id="rId18"/>
    <p:sldId id="282" r:id="rId19"/>
    <p:sldId id="283" r:id="rId20"/>
    <p:sldId id="290" r:id="rId21"/>
    <p:sldId id="284" r:id="rId22"/>
    <p:sldId id="28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30980-EB12-49A3-8D77-7200DE5A487A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FD59-F931-4268-B672-9F815E3D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30980-EB12-49A3-8D77-7200DE5A487A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FD59-F931-4268-B672-9F815E3D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30980-EB12-49A3-8D77-7200DE5A487A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FD59-F931-4268-B672-9F815E3D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30980-EB12-49A3-8D77-7200DE5A487A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FD59-F931-4268-B672-9F815E3D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30980-EB12-49A3-8D77-7200DE5A487A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FD59-F931-4268-B672-9F815E3D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30980-EB12-49A3-8D77-7200DE5A487A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FD59-F931-4268-B672-9F815E3D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30980-EB12-49A3-8D77-7200DE5A487A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FD59-F931-4268-B672-9F815E3D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30980-EB12-49A3-8D77-7200DE5A487A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FD59-F931-4268-B672-9F815E3D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30980-EB12-49A3-8D77-7200DE5A487A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FD59-F931-4268-B672-9F815E3D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30980-EB12-49A3-8D77-7200DE5A487A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FD59-F931-4268-B672-9F815E3D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30980-EB12-49A3-8D77-7200DE5A487A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FD59-F931-4268-B672-9F815E3D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30980-EB12-49A3-8D77-7200DE5A487A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5FD59-F931-4268-B672-9F815E3D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428604"/>
            <a:ext cx="7715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дошкольное образовательное</a:t>
            </a:r>
          </a:p>
          <a:p>
            <a:pPr algn="ctr"/>
            <a:r>
              <a:rPr lang="ru-RU" dirty="0" smtClean="0"/>
              <a:t> автономное учреждение </a:t>
            </a:r>
          </a:p>
          <a:p>
            <a:pPr algn="ctr"/>
            <a:r>
              <a:rPr lang="ru-RU" dirty="0" smtClean="0"/>
              <a:t>«Детский сад №181»</a:t>
            </a:r>
            <a:endParaRPr lang="ru-RU" dirty="0"/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2928926" y="1643050"/>
            <a:ext cx="3629025" cy="81915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pPr algn="ctr" rtl="0"/>
            <a:r>
              <a:rPr lang="ru-RU" sz="3600" b="1" kern="1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/>
                <a:ea typeface="Arial Unicode MS"/>
                <a:cs typeface="Arial Unicode MS"/>
              </a:rPr>
              <a:t>ПРОЕКТ</a:t>
            </a:r>
            <a:endParaRPr lang="ru-RU" sz="3600" b="1" kern="1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5" name="WordArt 7"/>
          <p:cNvSpPr>
            <a:spLocks noChangeArrowheads="1" noChangeShapeType="1" noTextEdit="1"/>
          </p:cNvSpPr>
          <p:nvPr/>
        </p:nvSpPr>
        <p:spPr bwMode="auto">
          <a:xfrm>
            <a:off x="1214414" y="2571744"/>
            <a:ext cx="6643734" cy="15001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Georgia"/>
              </a:rPr>
              <a:t>КОСМИЧЕСКИЙ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Georgia"/>
              </a:rPr>
              <a:t>ОГОРОД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/>
              <a:latin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0694" y="4786322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Воспитатели: Бунина О.П.</a:t>
            </a:r>
          </a:p>
          <a:p>
            <a:r>
              <a:rPr lang="ru-RU" dirty="0" smtClean="0"/>
              <a:t>                           </a:t>
            </a:r>
            <a:r>
              <a:rPr lang="ru-RU" dirty="0" err="1" smtClean="0"/>
              <a:t>Шарипова</a:t>
            </a:r>
            <a:r>
              <a:rPr lang="ru-RU" dirty="0" smtClean="0"/>
              <a:t> Л.Р.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000496" y="585789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2018 год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500042"/>
            <a:ext cx="77867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 ходе реализации проекта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285860"/>
            <a:ext cx="8143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Взаимодействие с родителями:</a:t>
            </a:r>
            <a:endParaRPr lang="ru-RU" sz="2800" i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857364"/>
            <a:ext cx="442915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* Беседа </a:t>
            </a:r>
            <a:r>
              <a:rPr lang="ru-RU" dirty="0"/>
              <a:t>с </a:t>
            </a:r>
            <a:r>
              <a:rPr lang="ru-RU" dirty="0" smtClean="0"/>
              <a:t>родителями: </a:t>
            </a:r>
            <a:r>
              <a:rPr lang="ru-RU" dirty="0"/>
              <a:t>«Огород на окне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786058"/>
            <a:ext cx="2143140" cy="146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4429132"/>
            <a:ext cx="1214446" cy="1637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3214686"/>
            <a:ext cx="1073826" cy="1323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00034" y="2786058"/>
            <a:ext cx="20002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* Консультация для родителей: «Огород на подоконнике».</a:t>
            </a:r>
          </a:p>
          <a:p>
            <a:r>
              <a:rPr lang="ru-RU" dirty="0" smtClean="0"/>
              <a:t>* Рекомендации родителям по выращиванию огорода на подоконнике.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72066" y="1928802"/>
            <a:ext cx="3429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* Помощь родителей в приобретении инвентаря, посевного материла для огорода на окне.</a:t>
            </a:r>
            <a:endParaRPr lang="ru-RU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3570" y="4786322"/>
            <a:ext cx="2509797" cy="1561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3214686"/>
            <a:ext cx="115052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642918"/>
            <a:ext cx="807249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III </a:t>
            </a:r>
            <a:r>
              <a:rPr lang="ru-RU" sz="44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этап -заключительный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/>
              <a:t>• Создание в группе огорода на окне «Космический огород».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/>
              <a:t>• Оформление результата проекта в виде презентации.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/>
              <a:t>• Дегустация блюд с зеленым луком.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500042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Результаты реализации проекта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000100" y="1214422"/>
            <a:ext cx="74882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 – </a:t>
            </a:r>
            <a:r>
              <a:rPr lang="ru-RU" altLang="ru-RU" sz="28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коммуникативное </a:t>
            </a:r>
            <a:r>
              <a:rPr lang="ru-RU" altLang="ru-RU" sz="28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altLang="ru-RU" sz="280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71472" y="1928802"/>
            <a:ext cx="8001056" cy="28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/>
              <a:t>• </a:t>
            </a:r>
            <a:r>
              <a:rPr lang="ru-RU" altLang="ru-RU" sz="2400" dirty="0" smtClean="0">
                <a:cs typeface="Times New Roman" pitchFamily="18" charset="0"/>
              </a:rPr>
              <a:t>Развитие </a:t>
            </a:r>
            <a:r>
              <a:rPr lang="ru-RU" altLang="ru-RU" sz="2400" dirty="0">
                <a:cs typeface="Times New Roman" pitchFamily="18" charset="0"/>
              </a:rPr>
              <a:t>дружбы, умение работать друг с другом, </a:t>
            </a:r>
            <a:r>
              <a:rPr lang="ru-RU" altLang="ru-RU" sz="2400" dirty="0" smtClean="0">
                <a:cs typeface="Times New Roman" pitchFamily="18" charset="0"/>
              </a:rPr>
              <a:t>в </a:t>
            </a:r>
            <a:r>
              <a:rPr lang="ru-RU" altLang="ru-RU" sz="2400" dirty="0">
                <a:cs typeface="Times New Roman" pitchFamily="18" charset="0"/>
              </a:rPr>
              <a:t>коллективе.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/>
              <a:t>• </a:t>
            </a:r>
            <a:r>
              <a:rPr lang="ru-RU" altLang="ru-RU" sz="2400" dirty="0" smtClean="0">
                <a:cs typeface="Times New Roman" pitchFamily="18" charset="0"/>
              </a:rPr>
              <a:t>Воспитание </a:t>
            </a:r>
            <a:r>
              <a:rPr lang="ru-RU" altLang="ru-RU" sz="2400" dirty="0">
                <a:cs typeface="Times New Roman" pitchFamily="18" charset="0"/>
              </a:rPr>
              <a:t>трудолюбия, </a:t>
            </a:r>
            <a:r>
              <a:rPr lang="ru-RU" altLang="ru-RU" sz="2400" dirty="0" smtClean="0">
                <a:cs typeface="Times New Roman" pitchFamily="18" charset="0"/>
              </a:rPr>
              <a:t>старательности, аккуратности</a:t>
            </a:r>
            <a:r>
              <a:rPr lang="ru-RU" altLang="ru-RU" sz="2400" dirty="0">
                <a:cs typeface="Times New Roman" pitchFamily="18" charset="0"/>
              </a:rPr>
              <a:t>, бережное отношение к </a:t>
            </a:r>
            <a:r>
              <a:rPr lang="ru-RU" altLang="ru-RU" sz="2400" dirty="0" smtClean="0">
                <a:cs typeface="Times New Roman" pitchFamily="18" charset="0"/>
              </a:rPr>
              <a:t>окружающей природе </a:t>
            </a:r>
            <a:r>
              <a:rPr lang="ru-RU" altLang="ru-RU" sz="2400" dirty="0">
                <a:cs typeface="Times New Roman" pitchFamily="18" charset="0"/>
              </a:rPr>
              <a:t>и к труду товарищей.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358246" cy="61793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428604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Результаты реализации проекта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2571736" y="1142984"/>
            <a:ext cx="44839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Познавательное</a:t>
            </a:r>
            <a:r>
              <a:rPr lang="ru-RU" altLang="ru-RU" sz="28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8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alt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 </a:t>
            </a:r>
          </a:p>
        </p:txBody>
      </p:sp>
      <p:sp>
        <p:nvSpPr>
          <p:cNvPr id="5" name="Прямоугольник 5"/>
          <p:cNvSpPr>
            <a:spLocks noChangeArrowheads="1"/>
          </p:cNvSpPr>
          <p:nvPr/>
        </p:nvSpPr>
        <p:spPr bwMode="auto">
          <a:xfrm>
            <a:off x="571472" y="1714488"/>
            <a:ext cx="800105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2000" dirty="0" smtClean="0"/>
              <a:t>• Совершенствовали умение сравнивать лук по величине (высота).</a:t>
            </a:r>
          </a:p>
          <a:p>
            <a:pPr algn="just"/>
            <a:r>
              <a:rPr lang="ru-RU" sz="2000" dirty="0" smtClean="0"/>
              <a:t>• Расширяли представление об овощах.</a:t>
            </a:r>
          </a:p>
          <a:p>
            <a:pPr algn="just"/>
            <a:r>
              <a:rPr lang="ru-RU" sz="2000" dirty="0" smtClean="0"/>
              <a:t>• Совершенствовали вкусовые ощущения детей.</a:t>
            </a:r>
          </a:p>
          <a:p>
            <a:pPr algn="just"/>
            <a:r>
              <a:rPr lang="ru-RU" sz="2000" dirty="0" smtClean="0"/>
              <a:t>• Развивали первичные навыки в проектно-исследовательской деятельности, оказывать помощь в оформлении ее результатов и создании условий для их презентации сверстникам. </a:t>
            </a:r>
          </a:p>
          <a:p>
            <a:pPr algn="just"/>
            <a:r>
              <a:rPr lang="ru-RU" sz="2000" dirty="0" smtClean="0"/>
              <a:t>•  Привлекать родителей к участию в исследовательской деятельности детей.</a:t>
            </a:r>
          </a:p>
          <a:p>
            <a:pPr algn="just"/>
            <a:r>
              <a:rPr lang="ru-RU" sz="2000" dirty="0" smtClean="0"/>
              <a:t>• Продолжали знакомить с геометрическими фигурами (круг, овал), с цветами (зеленый, желтый, оранжевый).</a:t>
            </a:r>
          </a:p>
          <a:p>
            <a:pPr algn="just"/>
            <a:endParaRPr lang="ru-RU" altLang="ru-RU" sz="2000" dirty="0" smtClean="0">
              <a:cs typeface="Times New Roman" pitchFamily="18" charset="0"/>
            </a:endParaRP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571472" y="5072074"/>
            <a:ext cx="814393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b="1" i="1" dirty="0" smtClean="0">
                <a:cs typeface="Times New Roman" pitchFamily="18" charset="0"/>
              </a:rPr>
              <a:t>Провели:</a:t>
            </a:r>
          </a:p>
          <a:p>
            <a:pPr algn="just"/>
            <a:r>
              <a:rPr lang="ru-RU" altLang="ru-RU" dirty="0" smtClean="0">
                <a:cs typeface="Times New Roman" pitchFamily="18" charset="0"/>
              </a:rPr>
              <a:t>-  </a:t>
            </a:r>
            <a:r>
              <a:rPr lang="ru-RU" altLang="ru-RU" dirty="0">
                <a:cs typeface="Times New Roman" pitchFamily="18" charset="0"/>
              </a:rPr>
              <a:t>наблюдение за ростом </a:t>
            </a:r>
            <a:r>
              <a:rPr lang="ru-RU" altLang="ru-RU" dirty="0" smtClean="0">
                <a:cs typeface="Times New Roman" pitchFamily="18" charset="0"/>
              </a:rPr>
              <a:t>растений;</a:t>
            </a:r>
          </a:p>
          <a:p>
            <a:pPr algn="just"/>
            <a:r>
              <a:rPr lang="ru-RU" altLang="ru-RU" dirty="0" smtClean="0">
                <a:cs typeface="Times New Roman" pitchFamily="18" charset="0"/>
              </a:rPr>
              <a:t>- дидактические игры: «Собери овощи в корзинку», «</a:t>
            </a:r>
            <a:r>
              <a:rPr lang="ru-RU" altLang="ru-RU" dirty="0">
                <a:cs typeface="Times New Roman" pitchFamily="18" charset="0"/>
              </a:rPr>
              <a:t>Чудесный мешочек», лото «Овощи</a:t>
            </a:r>
            <a:r>
              <a:rPr lang="ru-RU" altLang="ru-RU" dirty="0" smtClean="0">
                <a:cs typeface="Times New Roman" pitchFamily="18" charset="0"/>
              </a:rPr>
              <a:t>», «Подбери овощ к соответствующей фигуре» и др.</a:t>
            </a:r>
            <a:endParaRPr lang="ru-RU" alt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21447"/>
            <a:ext cx="8643998" cy="63222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357166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Результаты реализации проекта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3143240" y="1000108"/>
            <a:ext cx="29738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  <a:endParaRPr lang="ru-RU" altLang="ru-RU" sz="280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428596" y="1643050"/>
            <a:ext cx="835824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• </a:t>
            </a:r>
            <a:r>
              <a:rPr lang="ru-RU" altLang="ru-RU" dirty="0" smtClean="0">
                <a:cs typeface="Times New Roman" pitchFamily="18" charset="0"/>
              </a:rPr>
              <a:t>Совершенствование </a:t>
            </a:r>
            <a:r>
              <a:rPr lang="ru-RU" altLang="ru-RU" dirty="0">
                <a:cs typeface="Times New Roman" pitchFamily="18" charset="0"/>
              </a:rPr>
              <a:t>умений видеть окружающую себя красоту природы и отражение увиденного и прочитанного на рисунках</a:t>
            </a:r>
            <a:r>
              <a:rPr lang="ru-RU" altLang="ru-RU" dirty="0" smtClean="0"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/>
              <a:t>•  Активизировали употребление в речи названий растений, их частей.</a:t>
            </a:r>
          </a:p>
          <a:p>
            <a:pPr algn="just"/>
            <a:r>
              <a:rPr lang="ru-RU" dirty="0" smtClean="0"/>
              <a:t>• Продолжали учить детей определять и называть местоположение предмета (слева, справа, рядом, около, между).</a:t>
            </a:r>
          </a:p>
          <a:p>
            <a:pPr algn="just"/>
            <a:r>
              <a:rPr lang="ru-RU" dirty="0" smtClean="0"/>
              <a:t>• Учили употреблять существительные с обобщающим значением (овощи, орудия труда и т.п.). </a:t>
            </a:r>
          </a:p>
          <a:p>
            <a:pPr algn="just"/>
            <a:r>
              <a:rPr lang="ru-RU" dirty="0" smtClean="0"/>
              <a:t>• Развивали артикуляционный аппарат.</a:t>
            </a:r>
          </a:p>
          <a:p>
            <a:pPr algn="just"/>
            <a:r>
              <a:rPr lang="ru-RU" dirty="0" smtClean="0"/>
              <a:t>• Совершенствовали отчетливое произнесение слов и словосочетаний.</a:t>
            </a:r>
          </a:p>
          <a:p>
            <a:pPr algn="just"/>
            <a:r>
              <a:rPr lang="ru-RU" dirty="0" smtClean="0"/>
              <a:t>• Учили различать на слух и называть слова, начинающиеся на определенный звук.</a:t>
            </a:r>
            <a:endParaRPr lang="ru-RU" altLang="ru-RU" dirty="0" smtClean="0">
              <a:cs typeface="Times New Roman" pitchFamily="18" charset="0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428596" y="4500570"/>
            <a:ext cx="835824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/>
              <a:t>Провели:</a:t>
            </a:r>
          </a:p>
          <a:p>
            <a:pPr algn="just"/>
            <a:r>
              <a:rPr lang="ru-RU" dirty="0" smtClean="0"/>
              <a:t>1. </a:t>
            </a:r>
            <a:r>
              <a:rPr lang="ru-RU" altLang="ru-RU" dirty="0" smtClean="0">
                <a:cs typeface="Times New Roman" pitchFamily="18" charset="0"/>
              </a:rPr>
              <a:t>Беседы</a:t>
            </a:r>
            <a:r>
              <a:rPr lang="ru-RU" altLang="ru-RU" dirty="0">
                <a:cs typeface="Times New Roman" pitchFamily="18" charset="0"/>
              </a:rPr>
              <a:t>: «Для чего на подоконнике огород</a:t>
            </a:r>
            <a:r>
              <a:rPr lang="ru-RU" altLang="ru-RU" dirty="0" smtClean="0">
                <a:cs typeface="Times New Roman" pitchFamily="18" charset="0"/>
              </a:rPr>
              <a:t>?», «</a:t>
            </a:r>
            <a:r>
              <a:rPr lang="ru-RU" altLang="ru-RU" dirty="0">
                <a:cs typeface="Times New Roman" pitchFamily="18" charset="0"/>
              </a:rPr>
              <a:t>Полезные свойства лука</a:t>
            </a:r>
            <a:r>
              <a:rPr lang="ru-RU" altLang="ru-RU" dirty="0" smtClean="0">
                <a:cs typeface="Times New Roman" pitchFamily="18" charset="0"/>
              </a:rPr>
              <a:t>».</a:t>
            </a:r>
            <a:endParaRPr lang="ru-RU" altLang="ru-RU" dirty="0">
              <a:cs typeface="Times New Roman" pitchFamily="18" charset="0"/>
            </a:endParaRPr>
          </a:p>
          <a:p>
            <a:pPr algn="just"/>
            <a:r>
              <a:rPr lang="ru-RU" dirty="0" smtClean="0"/>
              <a:t>2. </a:t>
            </a:r>
            <a:r>
              <a:rPr lang="ru-RU" altLang="ru-RU" dirty="0" smtClean="0">
                <a:cs typeface="Times New Roman" pitchFamily="18" charset="0"/>
              </a:rPr>
              <a:t>Рассматривание дидактического пособия «Овощи», наглядно-дидактического пособия «Овощи и фрукты», плаката «Овощи».</a:t>
            </a:r>
            <a:endParaRPr lang="ru-RU" altLang="ru-RU" dirty="0">
              <a:cs typeface="Times New Roman" pitchFamily="18" charset="0"/>
            </a:endParaRPr>
          </a:p>
          <a:p>
            <a:pPr algn="just"/>
            <a:r>
              <a:rPr lang="ru-RU" dirty="0" smtClean="0"/>
              <a:t>3.  </a:t>
            </a:r>
            <a:r>
              <a:rPr lang="ru-RU" altLang="ru-RU" dirty="0" smtClean="0">
                <a:cs typeface="Times New Roman" pitchFamily="18" charset="0"/>
              </a:rPr>
              <a:t>Чтение </a:t>
            </a:r>
            <a:r>
              <a:rPr lang="ru-RU" altLang="ru-RU" dirty="0">
                <a:cs typeface="Times New Roman" pitchFamily="18" charset="0"/>
              </a:rPr>
              <a:t>стихов, </a:t>
            </a:r>
            <a:r>
              <a:rPr lang="ru-RU" altLang="ru-RU" dirty="0" smtClean="0">
                <a:cs typeface="Times New Roman" pitchFamily="18" charset="0"/>
              </a:rPr>
              <a:t>сказок, поговорок </a:t>
            </a:r>
            <a:r>
              <a:rPr lang="ru-RU" altLang="ru-RU" dirty="0">
                <a:cs typeface="Times New Roman" pitchFamily="18" charset="0"/>
              </a:rPr>
              <a:t>про лук</a:t>
            </a:r>
            <a:r>
              <a:rPr lang="ru-RU" altLang="ru-RU" dirty="0" smtClean="0">
                <a:cs typeface="Times New Roman" pitchFamily="18" charset="0"/>
              </a:rPr>
              <a:t>.</a:t>
            </a:r>
            <a:endParaRPr lang="ru-RU" altLang="ru-RU" dirty="0">
              <a:cs typeface="Times New Roman" pitchFamily="18" charset="0"/>
            </a:endParaRPr>
          </a:p>
          <a:p>
            <a:pPr algn="just"/>
            <a:r>
              <a:rPr lang="ru-RU" dirty="0" smtClean="0"/>
              <a:t>4. </a:t>
            </a:r>
            <a:r>
              <a:rPr lang="ru-RU" altLang="ru-RU" dirty="0" smtClean="0">
                <a:cs typeface="Times New Roman" pitchFamily="18" charset="0"/>
              </a:rPr>
              <a:t>Речевые </a:t>
            </a:r>
            <a:r>
              <a:rPr lang="ru-RU" altLang="ru-RU" dirty="0">
                <a:cs typeface="Times New Roman" pitchFamily="18" charset="0"/>
              </a:rPr>
              <a:t>игры: «У бабушки на грядке выросли загадки</a:t>
            </a:r>
            <a:r>
              <a:rPr lang="ru-RU" altLang="ru-RU" dirty="0" smtClean="0">
                <a:cs typeface="Times New Roman" pitchFamily="18" charset="0"/>
              </a:rPr>
              <a:t>», «</a:t>
            </a:r>
            <a:r>
              <a:rPr lang="ru-RU" altLang="ru-RU" dirty="0">
                <a:cs typeface="Times New Roman" pitchFamily="18" charset="0"/>
              </a:rPr>
              <a:t>Доскажи словечко</a:t>
            </a:r>
            <a:r>
              <a:rPr lang="ru-RU" altLang="ru-RU" dirty="0" smtClean="0">
                <a:cs typeface="Times New Roman" pitchFamily="18" charset="0"/>
              </a:rPr>
              <a:t>», «Назови одним словом», «Найди лишний», «Что растёт на грядке и в саду?» и </a:t>
            </a:r>
            <a:r>
              <a:rPr lang="ru-RU" altLang="ru-RU" dirty="0">
                <a:cs typeface="Times New Roman" pitchFamily="18" charset="0"/>
              </a:rPr>
              <a:t>др.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pic>
        <p:nvPicPr>
          <p:cNvPr id="1026" name="Picture 2" descr="http://cosmetics.minemegashop.ru/images/10164640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3786190"/>
            <a:ext cx="1772863" cy="2371723"/>
          </a:xfrm>
          <a:prstGeom prst="rect">
            <a:avLst/>
          </a:prstGeom>
          <a:noFill/>
        </p:spPr>
      </p:pic>
      <p:pic>
        <p:nvPicPr>
          <p:cNvPr id="1028" name="Picture 4" descr="https://pda.litres.ru/static/bookimages/16/24/04/16240457.bin.dir/16240457.cover_max1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928670"/>
            <a:ext cx="1390638" cy="1785922"/>
          </a:xfrm>
          <a:prstGeom prst="rect">
            <a:avLst/>
          </a:prstGeom>
          <a:noFill/>
        </p:spPr>
      </p:pic>
      <p:pic>
        <p:nvPicPr>
          <p:cNvPr id="1029" name="Picture 5" descr="C:\Users\Ольга\Desktop\129594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2357430"/>
            <a:ext cx="914400" cy="1274763"/>
          </a:xfrm>
          <a:prstGeom prst="rect">
            <a:avLst/>
          </a:prstGeom>
          <a:noFill/>
        </p:spPr>
      </p:pic>
      <p:pic>
        <p:nvPicPr>
          <p:cNvPr id="1031" name="Picture 7" descr="http://www.booksiti.net.ru/books/411010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1357298"/>
            <a:ext cx="1428760" cy="1450327"/>
          </a:xfrm>
          <a:prstGeom prst="rect">
            <a:avLst/>
          </a:prstGeom>
          <a:noFill/>
        </p:spPr>
      </p:pic>
      <p:pic>
        <p:nvPicPr>
          <p:cNvPr id="1033" name="Picture 9" descr="http://www.knor.ru/shop/pictb/07/10/071018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2" y="3286124"/>
            <a:ext cx="1193448" cy="1785950"/>
          </a:xfrm>
          <a:prstGeom prst="rect">
            <a:avLst/>
          </a:prstGeom>
          <a:noFill/>
        </p:spPr>
      </p:pic>
      <p:pic>
        <p:nvPicPr>
          <p:cNvPr id="1035" name="Picture 11" descr="http://s.f.kz/prod/143/142888_55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488" y="1142984"/>
            <a:ext cx="1419761" cy="1881184"/>
          </a:xfrm>
          <a:prstGeom prst="rect">
            <a:avLst/>
          </a:prstGeom>
          <a:noFill/>
        </p:spPr>
      </p:pic>
      <p:pic>
        <p:nvPicPr>
          <p:cNvPr id="1037" name="Picture 13" descr="Еня и Еля. Фрукты и овощи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72396" y="1071546"/>
            <a:ext cx="1023928" cy="1433499"/>
          </a:xfrm>
          <a:prstGeom prst="rect">
            <a:avLst/>
          </a:prstGeom>
          <a:noFill/>
        </p:spPr>
      </p:pic>
      <p:pic>
        <p:nvPicPr>
          <p:cNvPr id="1039" name="Picture 15" descr="https://www.knigi-club.ru/upload/iblock/8c9/deti_zemli_stikhi_dlya_detey_o_zhizni_fruktov_i_ovoshchey.jpe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48" y="3071810"/>
            <a:ext cx="1268667" cy="1714513"/>
          </a:xfrm>
          <a:prstGeom prst="rect">
            <a:avLst/>
          </a:prstGeom>
          <a:noFill/>
        </p:spPr>
      </p:pic>
      <p:pic>
        <p:nvPicPr>
          <p:cNvPr id="1041" name="Picture 17" descr="http://www.100book.ru/b46437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286380" y="4500570"/>
            <a:ext cx="1264271" cy="1687527"/>
          </a:xfrm>
          <a:prstGeom prst="rect">
            <a:avLst/>
          </a:prstGeom>
          <a:noFill/>
        </p:spPr>
      </p:pic>
      <p:pic>
        <p:nvPicPr>
          <p:cNvPr id="1043" name="Picture 19" descr="http://samolit.com/images/BookImages/64304/cover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43108" y="4214818"/>
            <a:ext cx="1343843" cy="1874307"/>
          </a:xfrm>
          <a:prstGeom prst="rect">
            <a:avLst/>
          </a:prstGeom>
          <a:noFill/>
        </p:spPr>
      </p:pic>
      <p:sp>
        <p:nvSpPr>
          <p:cNvPr id="14" name="TextBox 2"/>
          <p:cNvSpPr txBox="1">
            <a:spLocks noChangeArrowheads="1"/>
          </p:cNvSpPr>
          <p:nvPr/>
        </p:nvSpPr>
        <p:spPr bwMode="auto">
          <a:xfrm>
            <a:off x="1142976" y="357166"/>
            <a:ext cx="72251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Используемая художественная литература</a:t>
            </a:r>
            <a:endParaRPr lang="ru-RU" altLang="ru-RU" sz="280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928670"/>
            <a:ext cx="215063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8" name="Picture 4" descr="http://3.bp.blogspot.com/-yJgWr5yrCBk/VFUs5-GKMnI/AAAAAAAAAs0/zsUYy1O99kU/s1600/93094414_large_4979214_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768648"/>
            <a:ext cx="2079222" cy="1580209"/>
          </a:xfrm>
          <a:prstGeom prst="rect">
            <a:avLst/>
          </a:prstGeom>
          <a:noFill/>
        </p:spPr>
      </p:pic>
      <p:pic>
        <p:nvPicPr>
          <p:cNvPr id="36870" name="Picture 6" descr="https://img1.liveinternet.ru/images/attach/c/6/93/94/93094431_4979214_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2857496"/>
            <a:ext cx="2000264" cy="1516652"/>
          </a:xfrm>
          <a:prstGeom prst="rect">
            <a:avLst/>
          </a:prstGeom>
          <a:noFill/>
        </p:spPr>
      </p:pic>
      <p:pic>
        <p:nvPicPr>
          <p:cNvPr id="36874" name="Picture 10" descr="https://ds02.infourok.ru/uploads/ex/02fe/00021255-f0dc893a/1/img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1214422"/>
            <a:ext cx="2024077" cy="1518058"/>
          </a:xfrm>
          <a:prstGeom prst="rect">
            <a:avLst/>
          </a:prstGeom>
          <a:noFill/>
        </p:spPr>
      </p:pic>
      <p:pic>
        <p:nvPicPr>
          <p:cNvPr id="36876" name="Picture 12" descr="http://1.bp.blogspot.com/-xu87EiHN6gE/VFUtAYkkpxI/AAAAAAAAAt4/dtKKvxjhEiI/s1600/93094428_large_4979214_1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0" y="2857496"/>
            <a:ext cx="2243589" cy="1714512"/>
          </a:xfrm>
          <a:prstGeom prst="rect">
            <a:avLst/>
          </a:prstGeom>
          <a:noFill/>
        </p:spPr>
      </p:pic>
      <p:pic>
        <p:nvPicPr>
          <p:cNvPr id="36878" name="Picture 14" descr="http://900igr.net/up/datas/103334/00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10" y="4572007"/>
            <a:ext cx="2000264" cy="1500199"/>
          </a:xfrm>
          <a:prstGeom prst="rect">
            <a:avLst/>
          </a:prstGeom>
          <a:noFill/>
        </p:spPr>
      </p:pic>
      <p:pic>
        <p:nvPicPr>
          <p:cNvPr id="36880" name="Picture 16" descr="https://pateyan-ramdou54.edumsko.ru/uploads/9000/30376/section/409204/2475.jpg?150821588697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72330" y="4000504"/>
            <a:ext cx="1565776" cy="2214579"/>
          </a:xfrm>
          <a:prstGeom prst="rect">
            <a:avLst/>
          </a:prstGeom>
          <a:noFill/>
        </p:spPr>
      </p:pic>
      <p:pic>
        <p:nvPicPr>
          <p:cNvPr id="36882" name="Picture 18" descr="https://img1.liveinternet.ru/images/attach/c/6/93/94/93094457_4979214_3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857752" y="4714884"/>
            <a:ext cx="1930293" cy="1474645"/>
          </a:xfrm>
          <a:prstGeom prst="rect">
            <a:avLst/>
          </a:prstGeom>
          <a:noFill/>
        </p:spPr>
      </p:pic>
      <p:pic>
        <p:nvPicPr>
          <p:cNvPr id="36884" name="Picture 20" descr="http://4.bp.blogspot.com/-DnddvfvOvqo/VFUs-Ds3RPI/AAAAAAAAAtg/VXtir76CK8c/s1600/93094422_large_4979214_1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57488" y="4714884"/>
            <a:ext cx="1809062" cy="1366847"/>
          </a:xfrm>
          <a:prstGeom prst="rect">
            <a:avLst/>
          </a:prstGeom>
          <a:noFill/>
        </p:spPr>
      </p:pic>
      <p:pic>
        <p:nvPicPr>
          <p:cNvPr id="36886" name="Picture 22" descr="http://3.bp.blogspot.com/-2q1za8cS1z0/VFUyqUWr4sI/AAAAAAAAAwU/Ir60QaPHKDw/s1600/93094456_large_4979214_33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43702" y="2500306"/>
            <a:ext cx="1786264" cy="1351607"/>
          </a:xfrm>
          <a:prstGeom prst="rect">
            <a:avLst/>
          </a:prstGeom>
          <a:noFill/>
        </p:spPr>
      </p:pic>
      <p:sp>
        <p:nvSpPr>
          <p:cNvPr id="14" name="TextBox 2"/>
          <p:cNvSpPr txBox="1">
            <a:spLocks noChangeArrowheads="1"/>
          </p:cNvSpPr>
          <p:nvPr/>
        </p:nvSpPr>
        <p:spPr bwMode="auto">
          <a:xfrm>
            <a:off x="1785918" y="357166"/>
            <a:ext cx="54153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Проводимые игры и упражнения</a:t>
            </a:r>
            <a:endParaRPr lang="ru-RU" altLang="ru-RU" sz="280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9"/>
            <a:ext cx="8572560" cy="62151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428604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Результаты реализации проекта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357290" y="1071546"/>
            <a:ext cx="67967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endParaRPr lang="ru-RU" altLang="ru-RU" sz="280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7158" y="1643050"/>
            <a:ext cx="8358246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indent="22225" algn="just">
              <a:defRPr/>
            </a:pPr>
            <a:r>
              <a:rPr lang="ru-RU" sz="1800" dirty="0" smtClean="0"/>
              <a:t>• Учили детей закрашивать рисунки карандашом, проводя линии и штрихи только в одном направлении (сверху вниз или слева направо); ритмично наносить штрихи по всей форме, не выходя за пределы контура.</a:t>
            </a:r>
            <a:endParaRPr lang="ru-RU" altLang="ru-RU" sz="1800" dirty="0" smtClean="0">
              <a:latin typeface="+mn-lt"/>
              <a:cs typeface="Times New Roman" pitchFamily="18" charset="0"/>
            </a:endParaRPr>
          </a:p>
          <a:p>
            <a:pPr indent="22225" algn="just">
              <a:defRPr/>
            </a:pPr>
            <a:r>
              <a:rPr lang="ru-RU" sz="1800" dirty="0" smtClean="0"/>
              <a:t>•</a:t>
            </a:r>
            <a:r>
              <a:rPr lang="ru-RU" altLang="ru-RU" sz="1800" dirty="0" smtClean="0">
                <a:latin typeface="+mn-lt"/>
                <a:cs typeface="Times New Roman" pitchFamily="18" charset="0"/>
              </a:rPr>
              <a:t>Воспитывать аккуратность, самостоятельность, интерес к совместной  продуктивной деятельности.</a:t>
            </a:r>
          </a:p>
          <a:p>
            <a:pPr indent="22225" algn="just">
              <a:defRPr/>
            </a:pPr>
            <a:r>
              <a:rPr lang="ru-RU" sz="1800" dirty="0" smtClean="0"/>
              <a:t>• Учили </a:t>
            </a:r>
            <a:r>
              <a:rPr lang="ru-RU" sz="1800" dirty="0" err="1" smtClean="0"/>
              <a:t>прищипыванию</a:t>
            </a:r>
            <a:r>
              <a:rPr lang="ru-RU" sz="1800" dirty="0" smtClean="0"/>
              <a:t> с легким оттягиванием всех краев сплюснутого шара, вытягиванию отдельных частей из целого куска.</a:t>
            </a:r>
          </a:p>
          <a:p>
            <a:pPr indent="22225" algn="just">
              <a:defRPr/>
            </a:pPr>
            <a:r>
              <a:rPr lang="ru-RU" sz="1800" dirty="0" smtClean="0"/>
              <a:t>• Приучали детей быть аккуратными: сохранять свое рабочее место в порядке, по окончании работы убирать все со стола. Учили проявлять дружелюбие при оценке работ других детей.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8596" y="4786322"/>
            <a:ext cx="80010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938" indent="-7938" algn="just">
              <a:buAutoNum type="arabicPeriod"/>
            </a:pPr>
            <a:r>
              <a:rPr lang="ru-RU" altLang="ru-RU" dirty="0" smtClean="0">
                <a:cs typeface="Times New Roman" pitchFamily="18" charset="0"/>
              </a:rPr>
              <a:t> Самостоятельное раскрашивание «Овощи».</a:t>
            </a:r>
          </a:p>
          <a:p>
            <a:pPr marL="7938" indent="-7938" algn="just">
              <a:buAutoNum type="arabicPeriod"/>
            </a:pPr>
            <a:r>
              <a:rPr lang="ru-RU" altLang="ru-RU" dirty="0" smtClean="0">
                <a:cs typeface="Times New Roman" pitchFamily="18" charset="0"/>
              </a:rPr>
              <a:t> Занятие по лепке «Большие и маленькие морковки», «Грибы».</a:t>
            </a:r>
            <a:endParaRPr lang="ru-RU" altLang="ru-RU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357166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Вот что получилось!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285860"/>
            <a:ext cx="7620000" cy="4446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357166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Трудовая деятельность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214421"/>
            <a:ext cx="2143140" cy="268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3143248"/>
            <a:ext cx="2357454" cy="2649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1214422"/>
            <a:ext cx="2119961" cy="261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500042"/>
            <a:ext cx="77867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О проекте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428736"/>
            <a:ext cx="81439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u="sng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Тип проекта: </a:t>
            </a:r>
            <a:r>
              <a:rPr lang="ru-RU" sz="2400" dirty="0" smtClean="0">
                <a:latin typeface="Constantia" pitchFamily="18" charset="0"/>
              </a:rPr>
              <a:t>познавательный,</a:t>
            </a:r>
            <a:r>
              <a:rPr lang="ru-RU" sz="2400" b="1" dirty="0" smtClean="0">
                <a:solidFill>
                  <a:srgbClr val="C00000"/>
                </a:solidFill>
                <a:latin typeface="Constantia" pitchFamily="18" charset="0"/>
              </a:rPr>
              <a:t> </a:t>
            </a:r>
            <a:r>
              <a:rPr lang="ru-RU" sz="2400" dirty="0" smtClean="0">
                <a:latin typeface="Constantia" pitchFamily="18" charset="0"/>
              </a:rPr>
              <a:t>творческий .</a:t>
            </a:r>
          </a:p>
          <a:p>
            <a:pPr algn="just">
              <a:lnSpc>
                <a:spcPct val="150000"/>
              </a:lnSpc>
            </a:pPr>
            <a:r>
              <a:rPr lang="ru-RU" sz="2400" b="1" u="sng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Объект исследования: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 </a:t>
            </a:r>
            <a:r>
              <a:rPr lang="ru-RU" sz="2400" dirty="0" smtClean="0">
                <a:latin typeface="Constantia" pitchFamily="18" charset="0"/>
              </a:rPr>
              <a:t>репчатый лук, салат, укроп, горох.</a:t>
            </a:r>
          </a:p>
          <a:p>
            <a:pPr algn="just">
              <a:lnSpc>
                <a:spcPct val="150000"/>
              </a:lnSpc>
            </a:pPr>
            <a:r>
              <a:rPr lang="ru-RU" sz="2400" b="1" u="sng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Участники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проекта: </a:t>
            </a:r>
            <a:r>
              <a:rPr lang="ru-RU" sz="2400" dirty="0" smtClean="0">
                <a:latin typeface="Constantia" pitchFamily="18" charset="0"/>
              </a:rPr>
              <a:t>дети группы </a:t>
            </a:r>
            <a:r>
              <a:rPr lang="ru-RU" sz="2400" dirty="0" err="1" smtClean="0">
                <a:latin typeface="Constantia" pitchFamily="18" charset="0"/>
              </a:rPr>
              <a:t>общеразвивающей</a:t>
            </a:r>
            <a:r>
              <a:rPr lang="ru-RU" sz="2400" dirty="0" smtClean="0">
                <a:latin typeface="Constantia" pitchFamily="18" charset="0"/>
              </a:rPr>
              <a:t> направленности 4-5 лет №6 «Дружные ребята», родители воспитанников, воспитатели группы.</a:t>
            </a:r>
          </a:p>
          <a:p>
            <a:pPr algn="just">
              <a:lnSpc>
                <a:spcPct val="150000"/>
              </a:lnSpc>
            </a:pPr>
            <a:r>
              <a:rPr lang="ru-RU" sz="2400" b="1" u="sng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Срок реализации проекта: </a:t>
            </a:r>
            <a:r>
              <a:rPr lang="ru-RU" sz="2400" dirty="0" smtClean="0">
                <a:latin typeface="Constantia" pitchFamily="18" charset="0"/>
              </a:rPr>
              <a:t>краткосрочный (март-апрель).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500042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Дегустация 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000504"/>
            <a:ext cx="1783237" cy="221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3714752"/>
            <a:ext cx="1794912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2428868"/>
            <a:ext cx="2213438" cy="2349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928670"/>
            <a:ext cx="1796471" cy="24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000108"/>
            <a:ext cx="2014592" cy="2116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500042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Результат: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42910" y="1428736"/>
            <a:ext cx="7775575" cy="399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alt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получили представления об условиях, необходимых для роста и развития растений.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процессе ухода за растениями дети научились сравнивать, анализировать, делать выводы.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познакомились со строением растений.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детей расширился кругозор и мыслительная деятельность детей.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2214554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Спасибо за внимание!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358246" cy="61793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500042"/>
            <a:ext cx="77867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Актуальность: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357298"/>
            <a:ext cx="80010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3400" algn="just"/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Закончилась зима. Солнышко с  каждым днём всё  выше и выше, а день всё  длиннее и теплее. Пришло время посадок. Огород на подоконнике в детском саду является очень приятным занятием, особенно 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весной, когда хочется не только отведать свежие дары природы, но и посмотреть на цвета зелени. Но нет ничего приятнее, когда первая весенняя зелень поспевает прямо 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подоконнике. Это могут быть лук, горох, укроп и, даже листья салата. 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Проект направлен на расширение знаний детей об овощах, об уходе за растениями, на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познавательных и творческих способностей детей.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428605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Цель: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условий для развития познавательного интереса и экспериментальной деятельности, раскрытие творческого и интеллектуального потенциала дошкольников, вовлечение детей и их родителей в практическую деятельность по выращиванию «огорода на подоконнике».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1714488"/>
            <a:ext cx="821537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Задачи проекта:</a:t>
            </a:r>
            <a:endParaRPr lang="ru-RU" sz="1000" dirty="0" smtClean="0">
              <a:solidFill>
                <a:srgbClr val="C00000"/>
              </a:solidFill>
            </a:endParaRPr>
          </a:p>
          <a:p>
            <a:pPr algn="just">
              <a:buFont typeface="Wingdings" pitchFamily="2" charset="2"/>
              <a:buChar char="§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Воспитание бережного отношения к растениям как к живым существам, сопереживания им, понимания необходимости их охраны на собственных наблюдениях.</a:t>
            </a:r>
          </a:p>
          <a:p>
            <a:pPr algn="just">
              <a:buFont typeface="Wingdings" pitchFamily="2" charset="2"/>
              <a:buChar char="§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Закрепление представления о луке, особенностях внешнего строения, находить «донце» с корнями и верхушку.</a:t>
            </a:r>
          </a:p>
          <a:p>
            <a:pPr algn="just">
              <a:buFont typeface="Wingdings" pitchFamily="2" charset="2"/>
              <a:buChar char="§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Формирование представления об основных потребностях лука, условиях, которые необходимы для его роста (вода, земля, свет, тепло).</a:t>
            </a:r>
          </a:p>
          <a:p>
            <a:pPr algn="just">
              <a:buFont typeface="Wingdings" pitchFamily="2" charset="2"/>
              <a:buChar char="§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+mj-lt"/>
              </a:rPr>
              <a:t>Развитие трудовых навыков детей (умение ставить цель, подготавливать инструменты, рабочее место и убирать за собой).</a:t>
            </a:r>
            <a:endParaRPr lang="ru-RU" altLang="ru-RU" dirty="0" smtClean="0">
              <a:latin typeface="+mj-lt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Уточнить представления о труде взрослых, учить детей правильно называть трудовые действия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Обогащать словарный запас, развивать связную речь детей.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Получить положительные эмоции от полученных результатов.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условия для участия родителей в образовательном процессе.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358246" cy="61793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0" y="500042"/>
            <a:ext cx="77867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Предполагаемые результаты: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642910" y="1428736"/>
            <a:ext cx="7775575" cy="399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alt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Дети должны получить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представления об условиях, необходимых для роста и развития растений.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процессе ухода за растениями дети должны научиться сравнивать, анализировать, делать выводы.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Дети должны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познакомиться со строением растений.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детей должен расшириться кругозор и мыслительная деятельность детей.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571480"/>
            <a:ext cx="828680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Этапы реализации проекта: </a:t>
            </a:r>
          </a:p>
          <a:p>
            <a:pPr>
              <a:lnSpc>
                <a:spcPct val="200000"/>
              </a:lnSpc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этап </a:t>
            </a:r>
            <a:r>
              <a:rPr lang="ru-RU" sz="2400" dirty="0" smtClean="0"/>
              <a:t>– подготовительный.</a:t>
            </a:r>
          </a:p>
          <a:p>
            <a:pPr>
              <a:lnSpc>
                <a:spcPct val="200000"/>
              </a:lnSpc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II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этап </a:t>
            </a:r>
            <a:r>
              <a:rPr lang="ru-RU" sz="2400" dirty="0" smtClean="0"/>
              <a:t>– основной ( практический).</a:t>
            </a:r>
          </a:p>
          <a:p>
            <a:pPr>
              <a:lnSpc>
                <a:spcPct val="200000"/>
              </a:lnSpc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III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этап </a:t>
            </a:r>
            <a:r>
              <a:rPr lang="ru-RU" sz="2400" dirty="0" smtClean="0"/>
              <a:t>– заключительный.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571480"/>
            <a:ext cx="792961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</a:t>
            </a:r>
            <a:r>
              <a:rPr lang="ru-RU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этап –подготовительный</a:t>
            </a:r>
            <a:endParaRPr lang="ru-RU" sz="105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endParaRPr lang="ru-RU" sz="1600" b="1" i="1" dirty="0" smtClean="0">
              <a:solidFill>
                <a:srgbClr val="C0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/>
              <a:t>•  </a:t>
            </a:r>
            <a:r>
              <a:rPr lang="ru-RU" sz="2400" dirty="0" smtClean="0"/>
              <a:t>Определение цели, задач проекта.</a:t>
            </a:r>
          </a:p>
          <a:p>
            <a:pPr lvl="0" algn="just">
              <a:lnSpc>
                <a:spcPct val="150000"/>
              </a:lnSpc>
            </a:pPr>
            <a:r>
              <a:rPr lang="ru-RU" sz="2400" dirty="0" smtClean="0"/>
              <a:t>• </a:t>
            </a:r>
            <a:r>
              <a:rPr lang="ru-RU" sz="2400" dirty="0" smtClean="0">
                <a:cs typeface="Times New Roman" pitchFamily="18" charset="0"/>
              </a:rPr>
              <a:t>Подбор наглядного материала.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/>
              <a:t>• Подбор семян.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/>
              <a:t>• Разработка плана мероприятий.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642919"/>
            <a:ext cx="785818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Домашнее задание родителям</a:t>
            </a:r>
            <a:endParaRPr lang="ru-RU" sz="1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endParaRPr lang="ru-RU" sz="8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/>
              <a:t>• Обсуждение темы проекта.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/>
              <a:t>• Рекомендации по созданию мини-огорода в домашних условиях. 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/>
              <a:t>• Оказание </a:t>
            </a:r>
            <a:r>
              <a:rPr lang="ru-RU" sz="2400" dirty="0" smtClean="0"/>
              <a:t>помощи в процессе создания «Космический огород»: приобретение земли, контейнеров для посадки, посадочного материала – семян укропа, лука-севка, гороха, салата.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3tgQ_L3i1h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1793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857232"/>
            <a:ext cx="785818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II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этап –основной ( практический)</a:t>
            </a:r>
          </a:p>
          <a:p>
            <a:endParaRPr lang="ru-RU" i="1" dirty="0" smtClean="0"/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• </a:t>
            </a:r>
            <a:r>
              <a:rPr lang="ru-RU" sz="2400" dirty="0" smtClean="0">
                <a:cs typeface="Rod" pitchFamily="49" charset="-79"/>
              </a:rPr>
              <a:t>Высадка лука в грунт.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• </a:t>
            </a:r>
            <a:r>
              <a:rPr lang="ru-RU" sz="2400" dirty="0" smtClean="0">
                <a:cs typeface="Rod" pitchFamily="49" charset="-79"/>
              </a:rPr>
              <a:t>Уход за растениями.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• </a:t>
            </a:r>
            <a:r>
              <a:rPr lang="ru-RU" sz="2400" dirty="0" smtClean="0">
                <a:cs typeface="Rod" pitchFamily="49" charset="-79"/>
              </a:rPr>
              <a:t>Сбор урожая.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1005</Words>
  <Application>Microsoft Office PowerPoint</Application>
  <PresentationFormat>Экран (4:3)</PresentationFormat>
  <Paragraphs>109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69</cp:revision>
  <dcterms:created xsi:type="dcterms:W3CDTF">2018-05-13T03:28:48Z</dcterms:created>
  <dcterms:modified xsi:type="dcterms:W3CDTF">2018-05-18T15:14:47Z</dcterms:modified>
</cp:coreProperties>
</file>