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1" r:id="rId3"/>
    <p:sldId id="272" r:id="rId4"/>
    <p:sldId id="266" r:id="rId5"/>
    <p:sldId id="270" r:id="rId6"/>
    <p:sldId id="291" r:id="rId7"/>
    <p:sldId id="292" r:id="rId8"/>
    <p:sldId id="257" r:id="rId9"/>
    <p:sldId id="261" r:id="rId10"/>
    <p:sldId id="274" r:id="rId11"/>
    <p:sldId id="285" r:id="rId12"/>
    <p:sldId id="259" r:id="rId13"/>
    <p:sldId id="264" r:id="rId14"/>
    <p:sldId id="276" r:id="rId15"/>
    <p:sldId id="278" r:id="rId16"/>
    <p:sldId id="279" r:id="rId17"/>
    <p:sldId id="282" r:id="rId18"/>
    <p:sldId id="277" r:id="rId19"/>
    <p:sldId id="281" r:id="rId20"/>
    <p:sldId id="286" r:id="rId21"/>
    <p:sldId id="287" r:id="rId22"/>
    <p:sldId id="288" r:id="rId23"/>
    <p:sldId id="295" r:id="rId24"/>
    <p:sldId id="267" r:id="rId25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A6C16"/>
    <a:srgbClr val="10D610"/>
    <a:srgbClr val="190504"/>
    <a:srgbClr val="DDC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C3BD8-A9BE-4346-B276-D68AB98D4049}" type="datetimeFigureOut">
              <a:rPr lang="ru-RU" smtClean="0"/>
              <a:t>20.07.2020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057A8-8FA3-4577-8210-197666742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39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283" y="-267865"/>
            <a:ext cx="7451609" cy="2007888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9900"/>
                </a:solidFill>
                <a:latin typeface="+mn-lt"/>
              </a:rPr>
              <a:t>Проект</a:t>
            </a:r>
            <a:br>
              <a:rPr lang="ru-RU" sz="2800" b="1" dirty="0" smtClean="0">
                <a:solidFill>
                  <a:srgbClr val="FF9900"/>
                </a:solidFill>
                <a:latin typeface="+mn-lt"/>
              </a:rPr>
            </a:br>
            <a:r>
              <a:rPr lang="ru-RU" sz="2800" b="1" i="1" dirty="0" smtClean="0">
                <a:solidFill>
                  <a:srgbClr val="FF9900"/>
                </a:solidFill>
                <a:latin typeface="+mn-lt"/>
              </a:rPr>
              <a:t>(по теме углубленного опыта работы)</a:t>
            </a:r>
            <a:br>
              <a:rPr lang="ru-RU" sz="2800" b="1" i="1" dirty="0" smtClean="0">
                <a:solidFill>
                  <a:srgbClr val="FF9900"/>
                </a:solidFill>
                <a:latin typeface="+mn-lt"/>
              </a:rPr>
            </a:b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99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8023" y="1701121"/>
            <a:ext cx="6858000" cy="446886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3000" b="1" dirty="0" smtClean="0">
                <a:solidFill>
                  <a:srgbClr val="10D610"/>
                </a:solidFill>
              </a:rPr>
              <a:t>«Развитие </a:t>
            </a:r>
            <a:r>
              <a:rPr lang="ru-RU" sz="3000" b="1" dirty="0">
                <a:solidFill>
                  <a:srgbClr val="10D610"/>
                </a:solidFill>
              </a:rPr>
              <a:t>сетевого взаимодействия ДОУ  с учреждениями социума, как залог успешной реализации ФГОС </a:t>
            </a:r>
            <a:r>
              <a:rPr lang="ru-RU" sz="3000" b="1" dirty="0" smtClean="0">
                <a:solidFill>
                  <a:srgbClr val="10D610"/>
                </a:solidFill>
              </a:rPr>
              <a:t>ДО»</a:t>
            </a:r>
            <a:endParaRPr lang="ru-RU" sz="3000" b="1" dirty="0">
              <a:ln w="0">
                <a:noFill/>
              </a:ln>
              <a:solidFill>
                <a:srgbClr val="10D610"/>
              </a:solidFill>
              <a:cs typeface="Times New Roman" pitchFamily="18" charset="0"/>
            </a:endParaRPr>
          </a:p>
          <a:p>
            <a:endParaRPr lang="ru-RU" b="1" dirty="0" smtClean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itchFamily="18" charset="0"/>
            </a:endParaRPr>
          </a:p>
          <a:p>
            <a:pPr algn="r"/>
            <a:endParaRPr lang="ru-RU" sz="2200" b="1" dirty="0" smtClean="0">
              <a:ln w="0">
                <a:noFill/>
              </a:ln>
              <a:solidFill>
                <a:srgbClr val="C00000"/>
              </a:solidFill>
              <a:cs typeface="Times New Roman" pitchFamily="18" charset="0"/>
            </a:endParaRPr>
          </a:p>
          <a:p>
            <a:pPr algn="r"/>
            <a:endParaRPr lang="ru-RU" sz="2200" b="1" dirty="0" smtClean="0">
              <a:ln w="0">
                <a:noFill/>
              </a:ln>
              <a:solidFill>
                <a:srgbClr val="C00000"/>
              </a:solidFill>
              <a:cs typeface="Times New Roman" pitchFamily="18" charset="0"/>
            </a:endParaRPr>
          </a:p>
          <a:p>
            <a:pPr algn="r"/>
            <a:endParaRPr lang="ru-RU" sz="2200" b="1" dirty="0" smtClean="0">
              <a:ln w="0">
                <a:noFill/>
              </a:ln>
              <a:solidFill>
                <a:srgbClr val="C00000"/>
              </a:solidFill>
              <a:cs typeface="Times New Roman" pitchFamily="18" charset="0"/>
            </a:endParaRPr>
          </a:p>
          <a:p>
            <a:pPr algn="r"/>
            <a:r>
              <a:rPr lang="ru-RU" sz="2200" b="1" dirty="0" smtClean="0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Старший </a:t>
            </a:r>
            <a:r>
              <a:rPr lang="ru-RU" sz="2200" b="1" dirty="0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2200" b="1" dirty="0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М.А. </a:t>
            </a:r>
            <a:r>
              <a:rPr lang="ru-RU" sz="2200" b="1" dirty="0" err="1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Болотова</a:t>
            </a:r>
            <a:endParaRPr lang="ru-RU" sz="2200" b="1" dirty="0">
              <a:ln w="0">
                <a:noFill/>
              </a:ln>
              <a:solidFill>
                <a:srgbClr val="FF9900"/>
              </a:solidFill>
              <a:cs typeface="Times New Roman" pitchFamily="18" charset="0"/>
            </a:endParaRPr>
          </a:p>
          <a:p>
            <a:endParaRPr lang="ru-RU" sz="2200" b="1" dirty="0" smtClean="0">
              <a:ln w="0">
                <a:noFill/>
              </a:ln>
              <a:solidFill>
                <a:srgbClr val="FF9900"/>
              </a:solidFill>
              <a:cs typeface="Times New Roman" pitchFamily="18" charset="0"/>
            </a:endParaRPr>
          </a:p>
          <a:p>
            <a:endParaRPr lang="ru-RU" sz="2200" b="1" dirty="0">
              <a:ln w="0">
                <a:noFill/>
              </a:ln>
              <a:solidFill>
                <a:srgbClr val="FF9900"/>
              </a:solidFill>
              <a:cs typeface="Times New Roman" pitchFamily="18" charset="0"/>
            </a:endParaRPr>
          </a:p>
          <a:p>
            <a:r>
              <a:rPr lang="ru-RU" sz="2200" b="1" dirty="0" smtClean="0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МБДОУ ЦРР ДС №51 </a:t>
            </a:r>
          </a:p>
          <a:p>
            <a:r>
              <a:rPr lang="ru-RU" sz="2200" b="1" dirty="0" smtClean="0">
                <a:ln w="0">
                  <a:noFill/>
                </a:ln>
                <a:solidFill>
                  <a:srgbClr val="FF9900"/>
                </a:solidFill>
                <a:cs typeface="Times New Roman" pitchFamily="18" charset="0"/>
              </a:rPr>
              <a:t>Озерск, 2020 г.</a:t>
            </a:r>
            <a:endParaRPr lang="ru-RU" sz="2200" b="1" dirty="0">
              <a:ln w="0">
                <a:noFill/>
              </a:ln>
              <a:solidFill>
                <a:srgbClr val="FF99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290147"/>
            <a:ext cx="7029449" cy="1134208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solidFill>
                  <a:srgbClr val="FF9900"/>
                </a:solidFill>
                <a:latin typeface="+mn-lt"/>
                <a:cs typeface="Times New Roman" pitchFamily="18" charset="0"/>
              </a:rPr>
              <a:t>Защита проекта сетевого сотрудничества по преемственности ДО и НОО</a:t>
            </a:r>
            <a:endParaRPr lang="ru-RU" sz="2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Рисунок 5" descr="DSC079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782" y="1705709"/>
            <a:ext cx="7424271" cy="362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0208" y="5574322"/>
            <a:ext cx="51028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Творческая площадка МОУ СОШ №№ 21, 25, 27 и </a:t>
            </a:r>
          </a:p>
          <a:p>
            <a:pPr algn="ctr"/>
            <a:r>
              <a:rPr lang="ru-RU" dirty="0" smtClean="0"/>
              <a:t>МБДОУ №№ 51, 53, 55</a:t>
            </a:r>
          </a:p>
          <a:p>
            <a:pPr algn="ctr"/>
            <a:r>
              <a:rPr lang="ru-RU" dirty="0" smtClean="0"/>
              <a:t>2018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215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103" y="530896"/>
            <a:ext cx="3052894" cy="22896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0035" y="161564"/>
            <a:ext cx="441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ГБПОУ «Озерский технический колледж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315" y="739901"/>
            <a:ext cx="3871857" cy="21748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8049" y="2914796"/>
            <a:ext cx="738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Мастер-классы по изготовлению булочек, пиццы, хот-догов, </a:t>
            </a:r>
            <a:r>
              <a:rPr lang="ru-RU" dirty="0" err="1" smtClean="0"/>
              <a:t>слаймов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i="1" dirty="0" smtClean="0"/>
              <a:t>ежегодно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801" y="3398792"/>
            <a:ext cx="3155224" cy="23664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988" y="4174309"/>
            <a:ext cx="3602199" cy="24336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10035" y="5861989"/>
            <a:ext cx="24782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Концерт для ветеранов</a:t>
            </a:r>
          </a:p>
          <a:p>
            <a:pPr algn="ctr"/>
            <a:r>
              <a:rPr lang="ru-RU" dirty="0"/>
              <a:t>к</a:t>
            </a:r>
            <a:r>
              <a:rPr lang="ru-RU" dirty="0" smtClean="0"/>
              <a:t>о Дню 8 марта</a:t>
            </a:r>
          </a:p>
          <a:p>
            <a:pPr algn="ctr"/>
            <a:r>
              <a:rPr lang="ru-RU" dirty="0" smtClean="0"/>
              <a:t>2020 г.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815061" y="3704859"/>
            <a:ext cx="2019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Кадетский корпус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57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6238" y="29876"/>
            <a:ext cx="7253655" cy="76493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9900"/>
                </a:solidFill>
                <a:latin typeface="+mn-lt"/>
                <a:cs typeface="Times New Roman" pitchFamily="18" charset="0"/>
              </a:rPr>
              <a:t>Взаимодействие </a:t>
            </a:r>
            <a:r>
              <a:rPr lang="ru-RU" sz="2800" b="1" dirty="0" smtClean="0">
                <a:solidFill>
                  <a:srgbClr val="FF9900"/>
                </a:solidFill>
                <a:latin typeface="+mn-lt"/>
                <a:cs typeface="Times New Roman" pitchFamily="18" charset="0"/>
              </a:rPr>
              <a:t>с детскими садами города</a:t>
            </a:r>
            <a:endParaRPr lang="ru-RU" sz="2800" b="1" dirty="0">
              <a:solidFill>
                <a:srgbClr val="FF99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2870" y="737232"/>
            <a:ext cx="1687553" cy="24013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2624" y="1198897"/>
            <a:ext cx="1696915" cy="26507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98632" y="737232"/>
            <a:ext cx="4065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Участие в интеллектуально-спортивном </a:t>
            </a:r>
          </a:p>
          <a:p>
            <a:pPr algn="ctr"/>
            <a:r>
              <a:rPr lang="ru-RU" dirty="0" smtClean="0"/>
              <a:t>чемпионате  </a:t>
            </a:r>
            <a:r>
              <a:rPr lang="ru-RU" b="1" dirty="0" smtClean="0"/>
              <a:t>«Шашки +» </a:t>
            </a:r>
          </a:p>
          <a:p>
            <a:pPr algn="ctr"/>
            <a:r>
              <a:rPr lang="ru-RU" dirty="0" smtClean="0"/>
              <a:t>в МБДОУ ЦРР ДС №58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743" y="2332203"/>
            <a:ext cx="2892798" cy="21695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342" y="4227544"/>
            <a:ext cx="3240947" cy="24307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57002" y="4945487"/>
            <a:ext cx="2992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«Чудо шашки – 2019»</a:t>
            </a:r>
          </a:p>
          <a:p>
            <a:pPr algn="ctr"/>
            <a:r>
              <a:rPr lang="ru-RU" dirty="0" smtClean="0"/>
              <a:t>Командная встреча между </a:t>
            </a:r>
          </a:p>
          <a:p>
            <a:pPr algn="ctr"/>
            <a:r>
              <a:rPr lang="ru-RU" dirty="0" smtClean="0"/>
              <a:t>МБДОУ №№ 50, 51, 53, 55</a:t>
            </a:r>
          </a:p>
          <a:p>
            <a:pPr algn="ctr"/>
            <a:r>
              <a:rPr lang="ru-RU" dirty="0" smtClean="0"/>
              <a:t>на базе МБДОУ ЦРР ДС №51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09361" y="1037465"/>
            <a:ext cx="41346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cs typeface="Times New Roman" pitchFamily="18" charset="0"/>
              </a:rPr>
              <a:t>Рождественские встречи между МБДОУ №№ 50,51, 53</a:t>
            </a:r>
          </a:p>
          <a:p>
            <a:pPr algn="ctr"/>
            <a:r>
              <a:rPr lang="ru-RU" sz="2000" i="1" dirty="0" smtClean="0">
                <a:cs typeface="Times New Roman" pitchFamily="18" charset="0"/>
              </a:rPr>
              <a:t>(ежегодно)</a:t>
            </a:r>
            <a:endParaRPr lang="ru-RU" sz="2000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370" y="406212"/>
            <a:ext cx="3452167" cy="26031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116" y="3199650"/>
            <a:ext cx="3218130" cy="24135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537" y="3206352"/>
            <a:ext cx="3209194" cy="24068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17705" y="5724962"/>
            <a:ext cx="74394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оревнование </a:t>
            </a:r>
            <a:r>
              <a:rPr lang="ru-RU" dirty="0"/>
              <a:t>по конструированию и робототехнике для дошкольников </a:t>
            </a:r>
            <a:endParaRPr lang="ru-RU" dirty="0" smtClean="0"/>
          </a:p>
          <a:p>
            <a:pPr algn="ctr"/>
            <a:r>
              <a:rPr lang="ru-RU" b="1" dirty="0" smtClean="0"/>
              <a:t>«</a:t>
            </a:r>
            <a:r>
              <a:rPr lang="ru-RU" b="1" dirty="0"/>
              <a:t>Я б в пожарные пошел, пусть меня научат</a:t>
            </a:r>
            <a:r>
              <a:rPr lang="ru-RU" b="1" dirty="0" smtClean="0"/>
              <a:t>!» </a:t>
            </a:r>
            <a:r>
              <a:rPr lang="ru-RU" dirty="0" smtClean="0"/>
              <a:t>на базе МБДОУ ДС №54</a:t>
            </a:r>
          </a:p>
          <a:p>
            <a:pPr algn="ctr"/>
            <a:r>
              <a:rPr lang="ru-RU" dirty="0" smtClean="0"/>
              <a:t>2017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015761" y="6207368"/>
            <a:ext cx="5662243" cy="35169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+mn-lt"/>
              </a:rPr>
              <a:t>Матчевая встреча </a:t>
            </a:r>
            <a:r>
              <a:rPr lang="ru-RU" sz="1800" b="1" dirty="0">
                <a:latin typeface="+mn-lt"/>
              </a:rPr>
              <a:t>"Старты надежд" 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между </a:t>
            </a:r>
            <a:r>
              <a:rPr lang="ru-RU" sz="1800" dirty="0">
                <a:latin typeface="+mn-lt"/>
              </a:rPr>
              <a:t>командами </a:t>
            </a:r>
            <a:r>
              <a:rPr lang="ru-RU" sz="1800" dirty="0" smtClean="0">
                <a:latin typeface="+mn-lt"/>
              </a:rPr>
              <a:t>МБДОУ №№ 50</a:t>
            </a:r>
            <a:r>
              <a:rPr lang="ru-RU" sz="1800" dirty="0">
                <a:latin typeface="+mn-lt"/>
              </a:rPr>
              <a:t>, 51, 53</a:t>
            </a:r>
            <a:r>
              <a:rPr lang="ru-RU" sz="1800" dirty="0" smtClean="0">
                <a:latin typeface="+mn-lt"/>
              </a:rPr>
              <a:t>.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                               2018 г.</a:t>
            </a:r>
            <a:endParaRPr lang="ru-RU" sz="18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3780" y="1827964"/>
            <a:ext cx="4517902" cy="2541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252" y="381458"/>
            <a:ext cx="4517902" cy="2541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252" y="3406542"/>
            <a:ext cx="4517902" cy="25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94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730" y="413238"/>
            <a:ext cx="7064619" cy="59787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EA6C16"/>
                </a:solidFill>
                <a:latin typeface="+mn-lt"/>
              </a:rPr>
              <a:t>Взаимодействие с организациями дополнительного образования</a:t>
            </a:r>
            <a:endParaRPr lang="ru-RU" sz="2800" b="1" dirty="0">
              <a:solidFill>
                <a:srgbClr val="EA6C16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69397">
            <a:off x="1123416" y="1385401"/>
            <a:ext cx="2934251" cy="1861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82755">
            <a:off x="5249919" y="1369324"/>
            <a:ext cx="3040480" cy="18936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5468" y="4151256"/>
            <a:ext cx="30342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МБУДО «ДЭБЦ»</a:t>
            </a:r>
          </a:p>
          <a:p>
            <a:pPr algn="ctr"/>
            <a:r>
              <a:rPr lang="ru-RU" dirty="0" smtClean="0"/>
              <a:t>ежегодное участие </a:t>
            </a:r>
          </a:p>
          <a:p>
            <a:pPr algn="ctr"/>
            <a:r>
              <a:rPr lang="ru-RU" dirty="0" smtClean="0"/>
              <a:t>в муниципальных конкурсах </a:t>
            </a:r>
          </a:p>
          <a:p>
            <a:pPr algn="ctr"/>
            <a:r>
              <a:rPr lang="ru-RU" b="1" dirty="0" smtClean="0"/>
              <a:t>«Зеленая карусель»</a:t>
            </a:r>
            <a:r>
              <a:rPr lang="ru-RU" dirty="0" smtClean="0"/>
              <a:t> и</a:t>
            </a:r>
          </a:p>
          <a:p>
            <a:pPr algn="ctr"/>
            <a:r>
              <a:rPr lang="ru-RU" b="1" dirty="0" smtClean="0"/>
              <a:t> «Природа и творчество»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483" y="3190382"/>
            <a:ext cx="2911984" cy="16379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54" y="3875650"/>
            <a:ext cx="2448080" cy="19054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47"/>
          <a:stretch/>
        </p:blipFill>
        <p:spPr>
          <a:xfrm>
            <a:off x="3648136" y="4987060"/>
            <a:ext cx="2822331" cy="18093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0159" y="6145823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Катание на лошадях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009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5030" y="2844689"/>
            <a:ext cx="728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Конкурс  </a:t>
            </a:r>
            <a:r>
              <a:rPr lang="ru-RU" b="1" dirty="0" smtClean="0"/>
              <a:t>«Фабрика идей или как вырастить изобретателя»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171" y="731095"/>
            <a:ext cx="3738992" cy="2103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855" y="756207"/>
            <a:ext cx="3509208" cy="20529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9093" y="140676"/>
            <a:ext cx="406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МБУДО </a:t>
            </a:r>
            <a:r>
              <a:rPr lang="ru-RU" b="1" dirty="0" smtClean="0"/>
              <a:t>«</a:t>
            </a:r>
            <a:r>
              <a:rPr lang="ru-RU" b="1" dirty="0" err="1" smtClean="0"/>
              <a:t>ДТДиМ</a:t>
            </a:r>
            <a:r>
              <a:rPr lang="ru-RU" b="1" dirty="0" smtClean="0"/>
              <a:t>» </a:t>
            </a:r>
            <a:r>
              <a:rPr lang="ru-RU" i="1" dirty="0" smtClean="0"/>
              <a:t>(ежегодно)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334171" y="3214495"/>
            <a:ext cx="7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МБУДО </a:t>
            </a:r>
            <a:r>
              <a:rPr lang="ru-RU" b="1" dirty="0" smtClean="0"/>
              <a:t>«СЮТ» </a:t>
            </a:r>
            <a:r>
              <a:rPr lang="ru-RU" dirty="0" smtClean="0"/>
              <a:t>ежегодное участие в муниципальных конкурсах </a:t>
            </a:r>
          </a:p>
          <a:p>
            <a:pPr algn="ctr"/>
            <a:r>
              <a:rPr lang="ru-RU" b="1" dirty="0" smtClean="0"/>
              <a:t>«Фабрика Деда мороза» </a:t>
            </a:r>
            <a:r>
              <a:rPr lang="ru-RU" dirty="0" smtClean="0"/>
              <a:t>и </a:t>
            </a:r>
            <a:r>
              <a:rPr lang="ru-RU" b="1" dirty="0" smtClean="0"/>
              <a:t>«</a:t>
            </a:r>
            <a:r>
              <a:rPr lang="ru-RU" b="1" dirty="0" err="1" smtClean="0"/>
              <a:t>Технолэнд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074" y="3860826"/>
            <a:ext cx="2223593" cy="1669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137" y="4064508"/>
            <a:ext cx="2619766" cy="1964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357" y="4439944"/>
            <a:ext cx="3075344" cy="230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90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69" y="492372"/>
            <a:ext cx="7280030" cy="501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latin typeface="+mn-lt"/>
              </a:rPr>
              <a:t>Взаимодействие с организациями </a:t>
            </a:r>
            <a:r>
              <a:rPr lang="ru-RU" sz="2800" b="1" dirty="0">
                <a:solidFill>
                  <a:srgbClr val="FF9900"/>
                </a:solidFill>
                <a:latin typeface="+mn-lt"/>
              </a:rPr>
              <a:t>отдыха и развлечений, культуры и спорта</a:t>
            </a:r>
            <a:br>
              <a:rPr lang="ru-RU" sz="2800" b="1" dirty="0">
                <a:solidFill>
                  <a:srgbClr val="FF9900"/>
                </a:solidFill>
                <a:latin typeface="+mn-lt"/>
              </a:rPr>
            </a:br>
            <a:endParaRPr lang="ru-RU" sz="2800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859" y="1539980"/>
            <a:ext cx="2742432" cy="20568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692" y="1566897"/>
            <a:ext cx="2710200" cy="20326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10052" y="1071749"/>
            <a:ext cx="7426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Детский драматический  театр кукол  «Золотой петушок»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00968" y="1982390"/>
            <a:ext cx="1943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/>
              <a:t>Квест</a:t>
            </a:r>
            <a:r>
              <a:rPr lang="ru-RU" dirty="0" smtClean="0"/>
              <a:t>-игра </a:t>
            </a:r>
          </a:p>
          <a:p>
            <a:pPr algn="ctr"/>
            <a:r>
              <a:rPr lang="ru-RU" b="1" dirty="0" smtClean="0"/>
              <a:t>«Мир </a:t>
            </a:r>
            <a:r>
              <a:rPr lang="ru-RU" b="1" dirty="0" err="1" smtClean="0"/>
              <a:t>закулисья</a:t>
            </a:r>
            <a:r>
              <a:rPr lang="ru-RU" b="1" dirty="0" smtClean="0"/>
              <a:t>»</a:t>
            </a:r>
          </a:p>
          <a:p>
            <a:pPr algn="ctr"/>
            <a:r>
              <a:rPr lang="ru-RU" dirty="0" smtClean="0"/>
              <a:t>2019 г.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32" y="3859424"/>
            <a:ext cx="2821068" cy="21158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108" y="3770104"/>
            <a:ext cx="3321902" cy="24914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49843" y="6399604"/>
            <a:ext cx="4870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Мастер-класс  </a:t>
            </a:r>
            <a:r>
              <a:rPr lang="ru-RU" b="1" dirty="0" smtClean="0"/>
              <a:t>«</a:t>
            </a:r>
            <a:r>
              <a:rPr lang="ru-RU" b="1" dirty="0"/>
              <a:t>К</a:t>
            </a:r>
            <a:r>
              <a:rPr lang="ru-RU" b="1" dirty="0" smtClean="0"/>
              <a:t>ак рождается кукла»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46752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2591" y="3538692"/>
            <a:ext cx="3041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</a:t>
            </a:r>
            <a:r>
              <a:rPr lang="ru-RU" b="1" dirty="0" smtClean="0"/>
              <a:t>Чемпионат </a:t>
            </a:r>
            <a:r>
              <a:rPr lang="ru-RU" b="1" dirty="0"/>
              <a:t>«Школы </a:t>
            </a:r>
            <a:r>
              <a:rPr lang="ru-RU" b="1" dirty="0" err="1"/>
              <a:t>Росатома</a:t>
            </a:r>
            <a:r>
              <a:rPr lang="ru-RU" b="1" dirty="0"/>
              <a:t>» </a:t>
            </a:r>
            <a:endParaRPr lang="ru-RU" b="1" dirty="0" smtClean="0"/>
          </a:p>
          <a:p>
            <a:pPr algn="ctr"/>
            <a:r>
              <a:rPr lang="ru-RU" b="1" dirty="0" smtClean="0"/>
              <a:t>по </a:t>
            </a:r>
            <a:r>
              <a:rPr lang="ru-RU" b="1" dirty="0"/>
              <a:t>футболу 5+ для воспитанников дошкольных образовательных организаций</a:t>
            </a:r>
            <a:r>
              <a:rPr lang="ru-RU" b="1" dirty="0" smtClean="0"/>
              <a:t>»</a:t>
            </a:r>
            <a:endParaRPr lang="en-US" b="1" dirty="0" smtClean="0"/>
          </a:p>
          <a:p>
            <a:pPr algn="ctr"/>
            <a:r>
              <a:rPr lang="en-US" dirty="0" smtClean="0"/>
              <a:t>2018 </a:t>
            </a:r>
            <a:r>
              <a:rPr lang="ru-RU" dirty="0" smtClean="0"/>
              <a:t>г.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7225" y="250424"/>
            <a:ext cx="5016137" cy="2821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293" y="3538692"/>
            <a:ext cx="5016137" cy="28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187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553" y="742727"/>
            <a:ext cx="3916491" cy="2203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62" y="742727"/>
            <a:ext cx="2990807" cy="22431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69477" y="152123"/>
            <a:ext cx="594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Детская городская центральная библиотека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84406" y="3093989"/>
            <a:ext cx="737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Интерактивное занятие </a:t>
            </a:r>
            <a:r>
              <a:rPr lang="ru-RU" b="1" dirty="0" smtClean="0"/>
              <a:t>«Богатыри земли русской» </a:t>
            </a:r>
            <a:r>
              <a:rPr lang="ru-RU" dirty="0" smtClean="0"/>
              <a:t>2017 г.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071" y="3648809"/>
            <a:ext cx="3018697" cy="20130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3200" y="3648809"/>
            <a:ext cx="4073937" cy="22023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7289" y="5840067"/>
            <a:ext cx="2591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Мобильный планетарий</a:t>
            </a:r>
          </a:p>
          <a:p>
            <a:pPr algn="ctr"/>
            <a:r>
              <a:rPr lang="ru-RU" i="1" dirty="0" smtClean="0"/>
              <a:t>(ежегодно)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83201" y="5934670"/>
            <a:ext cx="4364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Ежегодный просмотр </a:t>
            </a:r>
          </a:p>
          <a:p>
            <a:pPr algn="ctr"/>
            <a:r>
              <a:rPr lang="ru-RU" dirty="0" smtClean="0"/>
              <a:t>мультфильмов в кинотеатре </a:t>
            </a:r>
            <a:r>
              <a:rPr lang="ru-RU" b="1" dirty="0" smtClean="0"/>
              <a:t>«Октябрь»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02078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146" y="448405"/>
            <a:ext cx="7407519" cy="58644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FF9900"/>
                </a:solidFill>
              </a:rPr>
              <a:t>Срок </a:t>
            </a:r>
            <a:r>
              <a:rPr lang="ru-RU" sz="1800" b="1" dirty="0">
                <a:solidFill>
                  <a:srgbClr val="FF9900"/>
                </a:solidFill>
              </a:rPr>
              <a:t>реализации проекта</a:t>
            </a:r>
            <a:r>
              <a:rPr lang="ru-RU" sz="1800" dirty="0">
                <a:solidFill>
                  <a:srgbClr val="FF9900"/>
                </a:solidFill>
              </a:rPr>
              <a:t>: </a:t>
            </a:r>
            <a:r>
              <a:rPr lang="ru-RU" sz="1800" dirty="0" smtClean="0"/>
              <a:t>2017 </a:t>
            </a:r>
            <a:r>
              <a:rPr lang="ru-RU" sz="1800" dirty="0"/>
              <a:t>- </a:t>
            </a:r>
            <a:r>
              <a:rPr lang="ru-RU" sz="1800" dirty="0" smtClean="0"/>
              <a:t>2019гг</a:t>
            </a:r>
            <a:r>
              <a:rPr lang="ru-RU" sz="1800" dirty="0"/>
              <a:t>.</a:t>
            </a:r>
            <a:endParaRPr lang="ru-RU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FF9900"/>
                </a:solidFill>
              </a:rPr>
              <a:t>Основная идея </a:t>
            </a:r>
            <a:r>
              <a:rPr lang="ru-RU" sz="1800" b="1" dirty="0" smtClean="0">
                <a:solidFill>
                  <a:srgbClr val="FF9900"/>
                </a:solidFill>
              </a:rPr>
              <a:t>проекта:</a:t>
            </a:r>
            <a:endParaRPr lang="ru-RU" sz="1800" dirty="0">
              <a:solidFill>
                <a:srgbClr val="FF9900"/>
              </a:solidFill>
            </a:endParaRP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 </a:t>
            </a:r>
            <a:r>
              <a:rPr lang="ru-RU" sz="1800" dirty="0"/>
              <a:t>Построение инновационной модели организации образовательного процесса, основанной на сетевом взаимодействии участников педагогического </a:t>
            </a:r>
            <a:r>
              <a:rPr lang="ru-RU" sz="1800" dirty="0" smtClean="0"/>
              <a:t>процесса.</a:t>
            </a:r>
            <a:endParaRPr lang="ru-RU" sz="1800" dirty="0"/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 </a:t>
            </a:r>
            <a:r>
              <a:rPr lang="ru-RU" sz="1800" dirty="0"/>
              <a:t>Повышение внимания к  сетевому </a:t>
            </a:r>
            <a:r>
              <a:rPr lang="ru-RU" sz="1800" dirty="0" smtClean="0"/>
              <a:t>взаимодействию</a:t>
            </a:r>
            <a:r>
              <a:rPr lang="ru-RU" sz="1800" dirty="0"/>
              <a:t> </a:t>
            </a:r>
            <a:r>
              <a:rPr lang="ru-RU" sz="1800" dirty="0" smtClean="0"/>
              <a:t>между </a:t>
            </a:r>
            <a:r>
              <a:rPr lang="ru-RU" sz="1800" dirty="0"/>
              <a:t>учреждениями, социальными партнёрами и родителями (законными представителями) в рамках повышения   качества </a:t>
            </a:r>
            <a:r>
              <a:rPr lang="ru-RU" sz="1800" dirty="0" smtClean="0"/>
              <a:t>образования.</a:t>
            </a:r>
            <a:endParaRPr lang="ru-RU" sz="1800" dirty="0"/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Установление </a:t>
            </a:r>
            <a:r>
              <a:rPr lang="ru-RU" sz="1800" dirty="0"/>
              <a:t>открытого </a:t>
            </a:r>
            <a:r>
              <a:rPr lang="ru-RU" sz="1800" dirty="0" smtClean="0"/>
              <a:t>взаимодействия между  </a:t>
            </a:r>
            <a:r>
              <a:rPr lang="ru-RU" sz="1800" dirty="0"/>
              <a:t>участниками образовательного процесса и социальными партнёрами  через систему сетевого взаимодействия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FF9900"/>
                </a:solidFill>
              </a:rPr>
              <a:t>Ожидаемый результат:</a:t>
            </a:r>
            <a:r>
              <a:rPr lang="ru-RU" sz="1800" dirty="0" smtClean="0">
                <a:solidFill>
                  <a:srgbClr val="FF9900"/>
                </a:solidFill>
              </a:rPr>
              <a:t> </a:t>
            </a:r>
            <a:endParaRPr lang="ru-RU" sz="1800" dirty="0">
              <a:solidFill>
                <a:srgbClr val="FF9900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1800" dirty="0"/>
              <a:t>Формирование положительного  имиджа дошкольного образовательного </a:t>
            </a:r>
            <a:r>
              <a:rPr lang="ru-RU" sz="1800" dirty="0" smtClean="0"/>
              <a:t>учреждения.</a:t>
            </a:r>
            <a:endParaRPr lang="ru-RU" sz="1800" dirty="0"/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1800" dirty="0"/>
              <a:t>Установление  связей  со структурами, оказывающими информационные, методические, </a:t>
            </a:r>
            <a:r>
              <a:rPr lang="ru-RU" sz="1800" dirty="0" smtClean="0"/>
              <a:t>образовательные услуги.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Создание и реализация совместных мероприятий.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95121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6578" y="184638"/>
            <a:ext cx="615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</a:rPr>
              <a:t>Взаимодействие с общественными </a:t>
            </a:r>
          </a:p>
          <a:p>
            <a:pPr algn="ctr"/>
            <a:r>
              <a:rPr lang="ru-RU" sz="2800" b="1" dirty="0" smtClean="0">
                <a:solidFill>
                  <a:srgbClr val="FF9900"/>
                </a:solidFill>
              </a:rPr>
              <a:t>организациями города</a:t>
            </a:r>
            <a:endParaRPr lang="ru-RU" sz="2800" b="1" dirty="0">
              <a:solidFill>
                <a:srgbClr val="FF99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101" y="1138745"/>
            <a:ext cx="2745153" cy="20588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8101" y="3315339"/>
            <a:ext cx="3954745" cy="23820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846" y="1170391"/>
            <a:ext cx="2013438" cy="2402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231" y="3656134"/>
            <a:ext cx="2162907" cy="28838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80677" y="5657671"/>
            <a:ext cx="3746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Экскурсия в музей ФГУП ПО «Маяк»</a:t>
            </a:r>
          </a:p>
          <a:p>
            <a:pPr algn="ctr"/>
            <a:r>
              <a:rPr lang="ru-RU" dirty="0" smtClean="0"/>
              <a:t>Игра-презентация </a:t>
            </a:r>
          </a:p>
          <a:p>
            <a:pPr algn="ctr"/>
            <a:r>
              <a:rPr lang="ru-RU" b="1" dirty="0" smtClean="0"/>
              <a:t>«Электричество»</a:t>
            </a:r>
          </a:p>
          <a:p>
            <a:pPr algn="ctr"/>
            <a:r>
              <a:rPr lang="ru-RU" dirty="0" smtClean="0"/>
              <a:t>2019 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870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250827"/>
            <a:ext cx="7886700" cy="42618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latin typeface="+mn-lt"/>
              </a:rPr>
              <a:t>Взаимодействие с семьей</a:t>
            </a:r>
            <a:endParaRPr lang="ru-RU" sz="2800" b="1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491" y="923278"/>
            <a:ext cx="3865730" cy="2174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740" y="1761106"/>
            <a:ext cx="4065974" cy="2287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476" y="3462291"/>
            <a:ext cx="1432791" cy="20267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767" y="4159646"/>
            <a:ext cx="1651805" cy="23365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31561" y="4847208"/>
            <a:ext cx="2166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Семейные старты</a:t>
            </a:r>
          </a:p>
          <a:p>
            <a:pPr algn="ctr"/>
            <a:r>
              <a:rPr lang="ru-RU" b="1" dirty="0" smtClean="0"/>
              <a:t>«Веселая эстафета»</a:t>
            </a:r>
          </a:p>
          <a:p>
            <a:pPr algn="ctr"/>
            <a:r>
              <a:rPr lang="ru-RU" dirty="0" smtClean="0"/>
              <a:t>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348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701" y="449187"/>
            <a:ext cx="3525355" cy="2644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45" y="3233531"/>
            <a:ext cx="5016137" cy="2821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669" y="598373"/>
            <a:ext cx="4170034" cy="23456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0083" y="3966433"/>
            <a:ext cx="3503917" cy="26279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69506" y="88732"/>
            <a:ext cx="456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Различные мероприятия на уровне МБДОУ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457859" y="6225039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(ежегодно)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30243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198" y="729761"/>
            <a:ext cx="6932735" cy="4312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FF9900"/>
                </a:solidFill>
              </a:rPr>
              <a:t>Результат: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Сформирован положительный имидж </a:t>
            </a:r>
            <a:r>
              <a:rPr lang="ru-RU" sz="2000" dirty="0"/>
              <a:t>дошкольного образовательного учреждения.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Установлены  связи  </a:t>
            </a:r>
            <a:r>
              <a:rPr lang="ru-RU" sz="2000" dirty="0"/>
              <a:t>со структурами, оказывающими информационные, методические, образовательные услуги.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 Реализованы совместные мероприятия.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333333"/>
                </a:solidFill>
                <a:cs typeface="Times New Roman" pitchFamily="18" charset="0"/>
              </a:rPr>
              <a:t>Улучшилось </a:t>
            </a:r>
            <a:r>
              <a:rPr lang="ru-RU" sz="2000" dirty="0">
                <a:solidFill>
                  <a:srgbClr val="333333"/>
                </a:solidFill>
                <a:cs typeface="Times New Roman" pitchFamily="18" charset="0"/>
              </a:rPr>
              <a:t>качество дошкольного образования в </a:t>
            </a:r>
            <a:r>
              <a:rPr lang="ru-RU" sz="2000" dirty="0" smtClean="0">
                <a:solidFill>
                  <a:srgbClr val="333333"/>
                </a:solidFill>
                <a:cs typeface="Times New Roman" pitchFamily="18" charset="0"/>
              </a:rPr>
              <a:t>ДОУ.</a:t>
            </a:r>
          </a:p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333333"/>
                </a:solidFill>
                <a:cs typeface="Times New Roman" pitchFamily="18" charset="0"/>
              </a:rPr>
              <a:t>Увеличился уровень профессионального </a:t>
            </a:r>
            <a:r>
              <a:rPr lang="ru-RU" sz="2000" dirty="0">
                <a:solidFill>
                  <a:srgbClr val="333333"/>
                </a:solidFill>
                <a:cs typeface="Times New Roman" pitchFamily="18" charset="0"/>
              </a:rPr>
              <a:t>мастерства всех специалистов детского сада, работающих с детьми</a:t>
            </a: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991" y="3690951"/>
            <a:ext cx="5706758" cy="263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826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7716" y="755273"/>
            <a:ext cx="6297770" cy="1584071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Times New Roman" pitchFamily="18" charset="0"/>
              </a:rPr>
              <a:t>Спасибо за внимание!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656" y="2801951"/>
            <a:ext cx="6858000" cy="2877880"/>
          </a:xfrm>
          <a:noFill/>
        </p:spPr>
        <p:txBody>
          <a:bodyPr>
            <a:normAutofit/>
          </a:bodyPr>
          <a:lstStyle/>
          <a:p>
            <a:endParaRPr lang="ru-RU" sz="2700" b="1" dirty="0" smtClean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2700" b="1" dirty="0" smtClean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2700" b="1" dirty="0" smtClean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04076" y="5644663"/>
            <a:ext cx="2249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cs typeface="Times New Roman" pitchFamily="18" charset="0"/>
              </a:rPr>
              <a:t>МБДОУ ЦРР ДС №51</a:t>
            </a:r>
          </a:p>
          <a:p>
            <a:pPr algn="ctr"/>
            <a:r>
              <a:rPr lang="ru-RU" b="1" dirty="0" smtClean="0">
                <a:solidFill>
                  <a:schemeClr val="accent2"/>
                </a:solidFill>
                <a:cs typeface="Times New Roman" pitchFamily="18" charset="0"/>
              </a:rPr>
              <a:t>г. Озерск, 2020 г.</a:t>
            </a:r>
            <a:endParaRPr lang="ru-RU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353" y="2456807"/>
            <a:ext cx="6900121" cy="318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145" y="1195754"/>
            <a:ext cx="7152543" cy="4049224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dirty="0">
                <a:solidFill>
                  <a:srgbClr val="FF9900"/>
                </a:solidFill>
              </a:rPr>
              <a:t>Актуальность </a:t>
            </a:r>
            <a:endParaRPr lang="ru-RU" sz="3000" b="1" dirty="0" smtClean="0">
              <a:solidFill>
                <a:srgbClr val="FF9900"/>
              </a:solidFill>
            </a:endParaRPr>
          </a:p>
          <a:p>
            <a:pPr marL="0" indent="0" algn="just">
              <a:buNone/>
            </a:pPr>
            <a:r>
              <a:rPr lang="ru-RU" sz="2400" dirty="0" smtClean="0"/>
              <a:t>Актуальность  </a:t>
            </a:r>
            <a:r>
              <a:rPr lang="ru-RU" sz="2400" dirty="0"/>
              <a:t>сетевого  взаимодействия </a:t>
            </a:r>
            <a:r>
              <a:rPr lang="ru-RU" sz="2400" dirty="0" smtClean="0"/>
              <a:t>заключается </a:t>
            </a:r>
            <a:r>
              <a:rPr lang="ru-RU" sz="2400" dirty="0"/>
              <a:t>в том, что </a:t>
            </a:r>
            <a:r>
              <a:rPr lang="ru-RU" sz="2400" dirty="0" smtClean="0"/>
              <a:t>оно позволяет </a:t>
            </a:r>
            <a:r>
              <a:rPr lang="ru-RU" sz="2400" dirty="0"/>
              <a:t>динамично развиваться  образовательным учреждениям. При  сетевом взаимодействии происходит не просто сотрудничество, обмен различными материалами  и  инновационными  разработками, а  идет процесс работы  образовательных  учреждений  над совместными  проектами, разработка и реализация совместных программ.</a:t>
            </a:r>
          </a:p>
          <a:p>
            <a:pPr marL="0" indent="0" algn="just">
              <a:buNone/>
            </a:pPr>
            <a:r>
              <a:rPr lang="ru-RU" sz="2400" dirty="0"/>
              <a:t>Содержание педагогической составляющей </a:t>
            </a:r>
            <a:r>
              <a:rPr lang="ru-RU" sz="2400" dirty="0" smtClean="0"/>
              <a:t> </a:t>
            </a:r>
            <a:r>
              <a:rPr lang="ru-RU" sz="2400" dirty="0"/>
              <a:t>сетевого взаимодействия по сути представляет расширение </a:t>
            </a:r>
            <a:r>
              <a:rPr lang="ru-RU" sz="2400" dirty="0" smtClean="0"/>
              <a:t>образовательного </a:t>
            </a:r>
            <a:r>
              <a:rPr lang="ru-RU" sz="2400" dirty="0"/>
              <a:t>пространства: открытие возможностей выбора, появление новых профессиональных и социальных связей, закрепление контактов участников образовательного процесса и социума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477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1938" y="465993"/>
            <a:ext cx="7218486" cy="56007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6400" b="1" u="sng" dirty="0" smtClean="0">
                <a:solidFill>
                  <a:srgbClr val="10D610"/>
                </a:solidFill>
                <a:cs typeface="Times New Roman" pitchFamily="18" charset="0"/>
              </a:rPr>
              <a:t>Цель</a:t>
            </a:r>
            <a:r>
              <a:rPr lang="ru-RU" sz="6400" b="1" dirty="0" smtClean="0">
                <a:solidFill>
                  <a:srgbClr val="10D610"/>
                </a:solidFill>
                <a:cs typeface="Times New Roman" pitchFamily="18" charset="0"/>
              </a:rPr>
              <a:t>: </a:t>
            </a:r>
            <a:r>
              <a:rPr lang="ru-RU" sz="6400" dirty="0" smtClean="0"/>
              <a:t>создание системы </a:t>
            </a:r>
            <a:r>
              <a:rPr lang="ru-RU" sz="6400" dirty="0" err="1" smtClean="0"/>
              <a:t>взаимосотрудничества</a:t>
            </a:r>
            <a:r>
              <a:rPr lang="ru-RU" sz="6400" dirty="0" smtClean="0"/>
              <a:t> ДОУ с  социальными институтами для обеспечения благоприятных условий всестороннего развития детей дошкольного возраста, их способностей и творческого потенциала.</a:t>
            </a:r>
            <a:endParaRPr lang="ru-RU" sz="6400" b="1" u="sng" dirty="0" smtClean="0">
              <a:solidFill>
                <a:srgbClr val="10D6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u="sng" dirty="0" smtClean="0">
                <a:solidFill>
                  <a:srgbClr val="10D610"/>
                </a:solidFill>
                <a:cs typeface="Times New Roman" pitchFamily="18" charset="0"/>
              </a:rPr>
              <a:t>Задачи: </a:t>
            </a:r>
          </a:p>
          <a:p>
            <a:r>
              <a:rPr lang="ru-RU" sz="6400" dirty="0" smtClean="0"/>
              <a:t>создать условия позитивного изменения  дошкольного образовательного учреждения  в соответствии с требованиями ФГОС ДО   и  общественными ожиданиями;</a:t>
            </a:r>
          </a:p>
          <a:p>
            <a:r>
              <a:rPr lang="ru-RU" sz="6400" dirty="0" smtClean="0"/>
              <a:t>установить партнёрские отношения с сообществом для поддержания благоприятного (как для дошкольного образовательного учреждения, так и сообщества) общественного окружения;</a:t>
            </a:r>
          </a:p>
          <a:p>
            <a:r>
              <a:rPr lang="ru-RU" sz="6400" dirty="0" smtClean="0"/>
              <a:t>развивать у всех участников образовательного процесса коммуникативные способности, доброжелательность к окружающим, готовность к сотрудничеству и самореализации;</a:t>
            </a:r>
          </a:p>
          <a:p>
            <a:r>
              <a:rPr lang="ru-RU" sz="6400" dirty="0" smtClean="0"/>
              <a:t> стимулировать развитие активной гражданской позиции сопричастности к судьбе детского сада, малой родины;</a:t>
            </a:r>
          </a:p>
          <a:p>
            <a:r>
              <a:rPr lang="ru-RU" sz="6400" dirty="0" smtClean="0"/>
              <a:t>формировать положительный имидж дошкольного образовательного учреждения в местном социуме.</a:t>
            </a:r>
            <a:br>
              <a:rPr lang="ru-RU" sz="6400" dirty="0" smtClean="0"/>
            </a:br>
            <a:endParaRPr lang="ru-RU" sz="6400" b="1" u="sng" dirty="0">
              <a:solidFill>
                <a:srgbClr val="10D610"/>
              </a:solidFill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6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u="sng" dirty="0">
                <a:solidFill>
                  <a:srgbClr val="10D610"/>
                </a:solidFill>
                <a:cs typeface="Times New Roman" pitchFamily="18" charset="0"/>
              </a:rPr>
              <a:t>Сетевое взаимодействие </a:t>
            </a:r>
            <a:r>
              <a:rPr lang="ru-RU" sz="6600" b="1" u="sng" dirty="0" smtClean="0">
                <a:solidFill>
                  <a:srgbClr val="10D610"/>
                </a:solidFill>
                <a:cs typeface="Times New Roman" pitchFamily="18" charset="0"/>
              </a:rPr>
              <a:t>- </a:t>
            </a:r>
            <a:r>
              <a:rPr lang="ru-RU" sz="6400" dirty="0">
                <a:solidFill>
                  <a:prstClr val="black"/>
                </a:solidFill>
              </a:rPr>
              <a:t>это сложный механизм, благодаря которому происходит вовлечение сразу нескольких организаций в образовательный процесс</a:t>
            </a:r>
          </a:p>
          <a:p>
            <a:pPr marL="0" indent="0">
              <a:buNone/>
            </a:pPr>
            <a:r>
              <a:rPr lang="ru-RU" sz="6600" b="1" u="sng" dirty="0">
                <a:solidFill>
                  <a:srgbClr val="10D610"/>
                </a:solidFill>
                <a:cs typeface="Times New Roman" pitchFamily="18" charset="0"/>
              </a:rPr>
              <a:t/>
            </a:r>
            <a:br>
              <a:rPr lang="ru-RU" sz="6600" b="1" u="sng" dirty="0">
                <a:solidFill>
                  <a:srgbClr val="10D610"/>
                </a:solidFill>
                <a:cs typeface="Times New Roman" pitchFamily="18" charset="0"/>
              </a:rPr>
            </a:br>
            <a:endParaRPr lang="ru-RU" sz="6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7422" y="5124048"/>
            <a:ext cx="3393012" cy="156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8071" y="633046"/>
            <a:ext cx="7302012" cy="63304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latin typeface="+mn-lt"/>
                <a:cs typeface="Times New Roman" pitchFamily="18" charset="0"/>
              </a:rPr>
              <a:t>Модель сетевого взаимодействия МБДОУ по включению детей и взрослых в образовательное пространство</a:t>
            </a:r>
            <a:endParaRPr lang="ru-RU" sz="2800" b="1" dirty="0">
              <a:solidFill>
                <a:srgbClr val="FF99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19140" y="3038260"/>
            <a:ext cx="1494692" cy="11166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МБДОУ ЦРР ДС №51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5514" y="1780440"/>
            <a:ext cx="1402371" cy="68140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Школы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98" y="3022355"/>
            <a:ext cx="1705706" cy="8308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Детские сады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95800" y="4431323"/>
            <a:ext cx="2118948" cy="97594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Организации дополнительного образования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1622" y="2946368"/>
            <a:ext cx="1758461" cy="85285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Общественные организации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32734" y="1780441"/>
            <a:ext cx="1419960" cy="6814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Семья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50267" y="4422530"/>
            <a:ext cx="2321170" cy="9759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Организации отдыха и развлечений, культуры и спорта</a:t>
            </a:r>
            <a:endParaRPr lang="ru-RU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025942" y="3219133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011355">
            <a:off x="5836888" y="2516078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245989">
            <a:off x="5825908" y="4268869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668317">
            <a:off x="3833447" y="4294674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3641217" y="3284130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3058320">
            <a:off x="3833446" y="2532242"/>
            <a:ext cx="703384" cy="30732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7543" y="518745"/>
            <a:ext cx="7038242" cy="495006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500" b="1" cap="all" dirty="0">
                <a:solidFill>
                  <a:srgbClr val="FF9900"/>
                </a:solidFill>
              </a:rPr>
              <a:t>Этапы реализации</a:t>
            </a:r>
            <a:endParaRPr lang="ru-RU" sz="4500" dirty="0">
              <a:solidFill>
                <a:srgbClr val="FF99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92D050"/>
                </a:solidFill>
              </a:rPr>
              <a:t>Первый </a:t>
            </a:r>
            <a:r>
              <a:rPr lang="ru-RU" b="1" dirty="0">
                <a:solidFill>
                  <a:srgbClr val="92D050"/>
                </a:solidFill>
              </a:rPr>
              <a:t>этап – </a:t>
            </a:r>
            <a:r>
              <a:rPr lang="ru-RU" b="1" dirty="0" smtClean="0">
                <a:solidFill>
                  <a:srgbClr val="92D050"/>
                </a:solidFill>
              </a:rPr>
              <a:t>подготовительный (2017г.)</a:t>
            </a:r>
            <a:endParaRPr lang="ru-RU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 </a:t>
            </a:r>
            <a:r>
              <a:rPr lang="ru-RU" dirty="0"/>
              <a:t>- определение целей и форм взаимодействия с объектами социума.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Задачи </a:t>
            </a:r>
            <a:r>
              <a:rPr lang="ru-RU" b="1" dirty="0"/>
              <a:t>данного этапа: </a:t>
            </a:r>
          </a:p>
          <a:p>
            <a:pPr lvl="0"/>
            <a:r>
              <a:rPr lang="ru-RU" dirty="0"/>
              <a:t>анализ объектов социума для определения целесообразности установления социального партнерства; </a:t>
            </a:r>
          </a:p>
          <a:p>
            <a:pPr lvl="0"/>
            <a:r>
              <a:rPr lang="ru-RU" dirty="0"/>
              <a:t>установление контактов с организациями и учреждениями </a:t>
            </a:r>
            <a:r>
              <a:rPr lang="ru-RU" dirty="0" smtClean="0"/>
              <a:t>Озерского городского округа; </a:t>
            </a:r>
            <a:endParaRPr lang="ru-RU" dirty="0"/>
          </a:p>
          <a:p>
            <a:pPr lvl="0"/>
            <a:r>
              <a:rPr lang="ru-RU" dirty="0"/>
              <a:t>формирование нормативно-правовой базы;</a:t>
            </a:r>
          </a:p>
          <a:p>
            <a:pPr lvl="0"/>
            <a:r>
              <a:rPr lang="ru-RU" dirty="0"/>
              <a:t>определение направлений  сетевого взаимодействия;</a:t>
            </a:r>
          </a:p>
          <a:p>
            <a:r>
              <a:rPr lang="ru-RU" dirty="0" smtClean="0"/>
              <a:t>заключение </a:t>
            </a:r>
            <a:r>
              <a:rPr lang="ru-RU" dirty="0"/>
              <a:t>договоров о совместной </a:t>
            </a:r>
            <a:r>
              <a:rPr lang="ru-RU" dirty="0" smtClean="0"/>
              <a:t>работе;</a:t>
            </a:r>
            <a:endParaRPr lang="ru-RU" dirty="0"/>
          </a:p>
          <a:p>
            <a:r>
              <a:rPr lang="ru-RU" dirty="0" smtClean="0"/>
              <a:t>составление </a:t>
            </a:r>
            <a:r>
              <a:rPr lang="ru-RU" dirty="0"/>
              <a:t>плана совместной </a:t>
            </a:r>
            <a:r>
              <a:rPr lang="ru-RU" dirty="0" smtClean="0"/>
              <a:t>работы;</a:t>
            </a:r>
            <a:endParaRPr lang="ru-RU" dirty="0"/>
          </a:p>
          <a:p>
            <a:r>
              <a:rPr lang="ru-RU" dirty="0" smtClean="0"/>
              <a:t>информирование </a:t>
            </a:r>
            <a:r>
              <a:rPr lang="ru-RU" dirty="0"/>
              <a:t>родителей о проводимых мероприятиях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378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0528" y="284084"/>
            <a:ext cx="7213960" cy="247687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>
                <a:solidFill>
                  <a:srgbClr val="92D050"/>
                </a:solidFill>
              </a:rPr>
              <a:t>Второй этап  – </a:t>
            </a:r>
            <a:r>
              <a:rPr lang="ru-RU" sz="6400" b="1" dirty="0" smtClean="0">
                <a:solidFill>
                  <a:srgbClr val="92D050"/>
                </a:solidFill>
              </a:rPr>
              <a:t>практический (2017-2019)</a:t>
            </a:r>
            <a:endParaRPr lang="ru-RU" sz="64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sz="6400" b="1" dirty="0" smtClean="0"/>
              <a:t>Цель</a:t>
            </a:r>
            <a:r>
              <a:rPr lang="ru-RU" sz="6400" dirty="0" smtClean="0"/>
              <a:t> </a:t>
            </a:r>
            <a:r>
              <a:rPr lang="ru-RU" sz="6400" dirty="0"/>
              <a:t>- реализация программ сотрудничества с организациями и учреждениями социума. </a:t>
            </a:r>
          </a:p>
          <a:p>
            <a:pPr marL="0" indent="0">
              <a:buNone/>
            </a:pPr>
            <a:r>
              <a:rPr lang="ru-RU" sz="6400" b="1" dirty="0"/>
              <a:t>Задачи данного этапа</a:t>
            </a:r>
            <a:r>
              <a:rPr lang="ru-RU" sz="6400" dirty="0"/>
              <a:t>:</a:t>
            </a:r>
          </a:p>
          <a:p>
            <a:r>
              <a:rPr lang="ru-RU" sz="6400" dirty="0" smtClean="0"/>
              <a:t>формирование </a:t>
            </a:r>
            <a:r>
              <a:rPr lang="ru-RU" sz="6400" dirty="0"/>
              <a:t>группы сотрудников детского сада, заинтересованных в </a:t>
            </a:r>
            <a:r>
              <a:rPr lang="ru-RU" sz="6400" dirty="0" smtClean="0"/>
              <a:t>реализации </a:t>
            </a:r>
            <a:r>
              <a:rPr lang="ru-RU" sz="6400" dirty="0"/>
              <a:t>проекта; </a:t>
            </a:r>
          </a:p>
          <a:p>
            <a:r>
              <a:rPr lang="ru-RU" sz="6400" dirty="0" smtClean="0"/>
              <a:t>разработка </a:t>
            </a:r>
            <a:r>
              <a:rPr lang="ru-RU" sz="6400" dirty="0"/>
              <a:t>социально-значимых проектов взаимодействия детского сада с объектами социума по различным направлениям деятельности детского сада; </a:t>
            </a:r>
          </a:p>
          <a:p>
            <a:r>
              <a:rPr lang="ru-RU" sz="6400" dirty="0" smtClean="0"/>
              <a:t>разработка </a:t>
            </a:r>
            <a:r>
              <a:rPr lang="ru-RU" sz="6400" dirty="0"/>
              <a:t>методических материалов для реализации данных проектов; </a:t>
            </a:r>
          </a:p>
          <a:p>
            <a:r>
              <a:rPr lang="ru-RU" sz="6400" dirty="0" smtClean="0"/>
              <a:t>разработка </a:t>
            </a:r>
            <a:r>
              <a:rPr lang="ru-RU" sz="6400" dirty="0"/>
              <a:t>системы материального поощрения для сотрудников, участвующих в реализации проекта взаимодействия с социальными партнерами. </a:t>
            </a:r>
          </a:p>
          <a:p>
            <a:pPr marL="0" indent="0">
              <a:buNone/>
            </a:pPr>
            <a:r>
              <a:rPr lang="ru-RU" sz="6400" b="1" dirty="0"/>
              <a:t> </a:t>
            </a:r>
            <a:endParaRPr lang="ru-RU" sz="6400" dirty="0"/>
          </a:p>
          <a:p>
            <a:pPr marL="0" indent="0">
              <a:buNone/>
            </a:pPr>
            <a:r>
              <a:rPr lang="ru-RU" sz="4000" b="1" dirty="0"/>
              <a:t> </a:t>
            </a:r>
            <a:endParaRPr lang="ru-RU" sz="4000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34815" y="3409024"/>
            <a:ext cx="6903157" cy="2901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700" b="1" dirty="0" smtClean="0">
                <a:solidFill>
                  <a:srgbClr val="92D050"/>
                </a:solidFill>
              </a:rPr>
              <a:t>Третий  этап - оценочно-рефлексивный (2020 г.)</a:t>
            </a:r>
            <a:endParaRPr lang="ru-RU" sz="1700" dirty="0" smtClean="0">
              <a:solidFill>
                <a:srgbClr val="92D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700" b="1" dirty="0" smtClean="0"/>
              <a:t>Цель</a:t>
            </a:r>
            <a:r>
              <a:rPr lang="ru-RU" sz="1700" dirty="0" smtClean="0"/>
              <a:t>: подведение итогов создания системы сетевого взаимодействия  между образовательными учреждениями, социальными  партнёрами и родителями.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700" b="1" dirty="0" smtClean="0"/>
              <a:t>Задачи данного этапа</a:t>
            </a:r>
            <a:r>
              <a:rPr lang="ru-RU" sz="1700" dirty="0" smtClean="0"/>
              <a:t>: </a:t>
            </a:r>
          </a:p>
          <a:p>
            <a:r>
              <a:rPr lang="ru-RU" sz="1700" dirty="0" smtClean="0"/>
              <a:t>проведение анализа проделанной работы; </a:t>
            </a:r>
          </a:p>
          <a:p>
            <a:r>
              <a:rPr lang="ru-RU" sz="1700" dirty="0" smtClean="0"/>
              <a:t>определение эффективности, целесообразности, перспектив дальнейшего  сетевого  взаимодействия  между образовательными учреждениями, социальными  партнёрами и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0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3824" y="167053"/>
            <a:ext cx="6642587" cy="43082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9900"/>
                </a:solidFill>
                <a:latin typeface="+mn-lt"/>
                <a:cs typeface="Times New Roman" pitchFamily="18" charset="0"/>
              </a:rPr>
              <a:t>Взаимодействие со школами города</a:t>
            </a:r>
            <a:endParaRPr lang="ru-RU" sz="2800" b="1" dirty="0">
              <a:solidFill>
                <a:srgbClr val="FF99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571" y="708782"/>
            <a:ext cx="2869622" cy="2152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166" y="708782"/>
            <a:ext cx="2907181" cy="21803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41166" y="3052552"/>
            <a:ext cx="3209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Беседа по ПДД с детьми старшего </a:t>
            </a:r>
          </a:p>
          <a:p>
            <a:pPr algn="ctr"/>
            <a:r>
              <a:rPr lang="ru-RU" sz="1600" dirty="0" smtClean="0"/>
              <a:t>дошкольного возраста </a:t>
            </a:r>
          </a:p>
          <a:p>
            <a:pPr algn="ctr"/>
            <a:r>
              <a:rPr lang="ru-RU" sz="1600" dirty="0" smtClean="0"/>
              <a:t>2017 г.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482571" y="2929460"/>
            <a:ext cx="29424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Показ школьниками</a:t>
            </a:r>
          </a:p>
          <a:p>
            <a:pPr algn="ctr"/>
            <a:r>
              <a:rPr lang="ru-RU" sz="1600" dirty="0" smtClean="0"/>
              <a:t>спектакля </a:t>
            </a:r>
          </a:p>
          <a:p>
            <a:pPr algn="ctr"/>
            <a:r>
              <a:rPr lang="ru-RU" sz="1600" b="1" dirty="0" smtClean="0"/>
              <a:t>«Вовка в Тридевятом царстве»</a:t>
            </a:r>
          </a:p>
          <a:p>
            <a:pPr algn="ctr"/>
            <a:r>
              <a:rPr lang="ru-RU" sz="1600" dirty="0" smtClean="0"/>
              <a:t>2017 г.</a:t>
            </a:r>
            <a:endParaRPr lang="ru-RU" sz="1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8464" y="4006678"/>
            <a:ext cx="3794606" cy="21344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54195" y="4608791"/>
            <a:ext cx="22201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Показ школьниками</a:t>
            </a:r>
          </a:p>
          <a:p>
            <a:pPr algn="ctr"/>
            <a:r>
              <a:rPr lang="ru-RU" sz="1600" dirty="0" smtClean="0"/>
              <a:t>спектакля </a:t>
            </a:r>
          </a:p>
          <a:p>
            <a:pPr algn="ctr"/>
            <a:r>
              <a:rPr lang="ru-RU" sz="1600" b="1" dirty="0" smtClean="0"/>
              <a:t>«Маленькая Баба Яга»</a:t>
            </a:r>
          </a:p>
          <a:p>
            <a:pPr algn="ctr"/>
            <a:r>
              <a:rPr lang="ru-RU" sz="1600" dirty="0" smtClean="0"/>
              <a:t>2018 г.</a:t>
            </a:r>
            <a:endParaRPr lang="ru-RU" sz="1600" dirty="0"/>
          </a:p>
        </p:txBody>
      </p:sp>
      <p:sp>
        <p:nvSpPr>
          <p:cNvPr id="11" name="Овал 10"/>
          <p:cNvSpPr/>
          <p:nvPr/>
        </p:nvSpPr>
        <p:spPr>
          <a:xfrm>
            <a:off x="4510454" y="2860998"/>
            <a:ext cx="1330711" cy="982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МОУ СОШ №38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262" y="660156"/>
            <a:ext cx="2449145" cy="18368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51806" y="211015"/>
            <a:ext cx="1729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МОУ СОШ №27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6263" y="2905935"/>
            <a:ext cx="2971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Кормушки в подарок от школьников</a:t>
            </a:r>
          </a:p>
          <a:p>
            <a:pPr algn="ctr"/>
            <a:r>
              <a:rPr lang="ru-RU" sz="1400" dirty="0" smtClean="0"/>
              <a:t>2018 г.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367146" y="2897151"/>
            <a:ext cx="4502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Детско-родительский конкурс </a:t>
            </a:r>
            <a:r>
              <a:rPr lang="ru-RU" sz="1400" b="1" dirty="0" smtClean="0"/>
              <a:t>«</a:t>
            </a:r>
            <a:r>
              <a:rPr lang="ru-RU" sz="1400" b="1" dirty="0" err="1" smtClean="0"/>
              <a:t>Мывместе</a:t>
            </a:r>
            <a:r>
              <a:rPr lang="ru-RU" sz="1400" b="1" dirty="0" smtClean="0"/>
              <a:t>!»</a:t>
            </a:r>
          </a:p>
          <a:p>
            <a:pPr algn="ctr"/>
            <a:r>
              <a:rPr lang="ru-RU" sz="1400" dirty="0" smtClean="0"/>
              <a:t>2018 г.</a:t>
            </a:r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284" y="1007387"/>
            <a:ext cx="2500003" cy="1875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638" y="657162"/>
            <a:ext cx="2324183" cy="17431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9865" y="3797992"/>
            <a:ext cx="3032423" cy="20277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4165" y="3671861"/>
            <a:ext cx="2919047" cy="21538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67146" y="6036213"/>
            <a:ext cx="2305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Экскурсия в МОУ СОШ №27</a:t>
            </a:r>
          </a:p>
          <a:p>
            <a:pPr algn="ctr"/>
            <a:r>
              <a:rPr lang="ru-RU" sz="1400" dirty="0" smtClean="0"/>
              <a:t>2018 г.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1512</TotalTime>
  <Words>877</Words>
  <Application>Microsoft Office PowerPoint</Application>
  <PresentationFormat>Экран (4:3)</PresentationFormat>
  <Paragraphs>160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Проект (по теме углубленного опыта работы) </vt:lpstr>
      <vt:lpstr>Презентация PowerPoint</vt:lpstr>
      <vt:lpstr>Презентация PowerPoint</vt:lpstr>
      <vt:lpstr>Презентация PowerPoint</vt:lpstr>
      <vt:lpstr>Модель сетевого взаимодействия МБДОУ по включению детей и взрослых в образовательное пространство</vt:lpstr>
      <vt:lpstr>Презентация PowerPoint</vt:lpstr>
      <vt:lpstr>Презентация PowerPoint</vt:lpstr>
      <vt:lpstr>Взаимодействие со школами города</vt:lpstr>
      <vt:lpstr>Презентация PowerPoint</vt:lpstr>
      <vt:lpstr>Защита проекта сетевого сотрудничества по преемственности ДО и НОО</vt:lpstr>
      <vt:lpstr>Презентация PowerPoint</vt:lpstr>
      <vt:lpstr>Взаимодействие с детскими садами города</vt:lpstr>
      <vt:lpstr>Презентация PowerPoint</vt:lpstr>
      <vt:lpstr>Матчевая встреча "Старты надежд"  между командами МБДОУ №№ 50, 51, 53.                                    2018 г.</vt:lpstr>
      <vt:lpstr>Взаимодействие с организациями дополнительного образования</vt:lpstr>
      <vt:lpstr>Презентация PowerPoint</vt:lpstr>
      <vt:lpstr>Взаимодействие с организациями отдыха и развлечений, культуры и спорта </vt:lpstr>
      <vt:lpstr>Презентация PowerPoint</vt:lpstr>
      <vt:lpstr>Презентация PowerPoint</vt:lpstr>
      <vt:lpstr>Презентация PowerPoint</vt:lpstr>
      <vt:lpstr>Взаимодействие с семьей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Пользователь Windows</cp:lastModifiedBy>
  <cp:revision>112</cp:revision>
  <cp:lastPrinted>2020-06-22T06:28:49Z</cp:lastPrinted>
  <dcterms:created xsi:type="dcterms:W3CDTF">2015-09-22T12:08:41Z</dcterms:created>
  <dcterms:modified xsi:type="dcterms:W3CDTF">2020-07-20T04:58:00Z</dcterms:modified>
</cp:coreProperties>
</file>