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22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087062-EFBD-4C99-8072-E5E71BEE5170}" type="datetimeFigureOut">
              <a:rPr lang="ru-RU"/>
              <a:pPr>
                <a:defRPr/>
              </a:pPr>
              <a:t>20.07.2020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AF388-92F6-4395-BF4E-586BD1E03C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0B8DF-D450-40A8-A1B8-8936E5B8FA0A}" type="datetimeFigureOut">
              <a:rPr lang="ru-RU"/>
              <a:pPr>
                <a:defRPr/>
              </a:pPr>
              <a:t>20.07.2020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E064CF-B959-4200-A06A-E63AC9D5A8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3B9B60-BFF9-4405-9538-74534AF9ECC8}" type="datetimeFigureOut">
              <a:rPr lang="ru-RU"/>
              <a:pPr>
                <a:defRPr/>
              </a:pPr>
              <a:t>20.07.2020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0CB1DF-6CA8-4B1D-99B8-BFCFD14744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20.07.2020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65093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20.07.2020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5480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565527-7D25-445A-8B86-6D0849A98589}" type="datetimeFigureOut">
              <a:rPr lang="ru-RU"/>
              <a:pPr>
                <a:defRPr/>
              </a:pPr>
              <a:t>20.07.2020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8B9F0C-FA91-4919-87FA-5284D46A95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963A1D-AF64-46CD-84EA-5CB9ED3E70A3}" type="datetimeFigureOut">
              <a:rPr lang="ru-RU"/>
              <a:pPr>
                <a:defRPr/>
              </a:pPr>
              <a:t>20.07.2020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76803B-DA07-4AAC-A25D-3E487302C9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2E4943-743F-43AA-B9B2-F0D16A6D3A48}" type="datetimeFigureOut">
              <a:rPr lang="ru-RU"/>
              <a:pPr>
                <a:defRPr/>
              </a:pPr>
              <a:t>20.07.2020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3C438-08AA-46B8-AF44-0BC265A3D2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846342-78A7-4052-A1F9-94A151F9019B}" type="datetimeFigureOut">
              <a:rPr lang="ru-RU"/>
              <a:pPr>
                <a:defRPr/>
              </a:pPr>
              <a:t>20.07.2020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EBBD94-E72B-4171-AD30-149187C4FA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5021B-1435-4855-A727-89202ED57913}" type="datetimeFigureOut">
              <a:rPr lang="ru-RU"/>
              <a:pPr>
                <a:defRPr/>
              </a:pPr>
              <a:t>20.07.2020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27C03B-F315-43BE-AEBE-6756451EF0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4CFA0-4BCC-404D-A65F-0B6221289819}" type="datetimeFigureOut">
              <a:rPr lang="ru-RU"/>
              <a:pPr>
                <a:defRPr/>
              </a:pPr>
              <a:t>20.07.2020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556397-30B3-4EE8-B220-2EE3A6CBD0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1BBDF0-9FCD-45B1-BCEA-18F080CB6499}" type="datetimeFigureOut">
              <a:rPr lang="ru-RU"/>
              <a:pPr>
                <a:defRPr/>
              </a:pPr>
              <a:t>20.07.2020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19D771-32FD-490C-AA9E-86712599B6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F401D7-6A48-442A-A6AE-ACFD72B554DE}" type="datetimeFigureOut">
              <a:rPr lang="ru-RU"/>
              <a:pPr>
                <a:defRPr/>
              </a:pPr>
              <a:t>20.07.2020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F43CC8-3769-48AD-89EC-DC58E40EBE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/>
            </a:gs>
            <a:gs pos="50000">
              <a:srgbClr val="9CB86E"/>
            </a:gs>
            <a:gs pos="50000">
              <a:srgbClr val="9CB86E"/>
            </a:gs>
            <a:gs pos="50000">
              <a:srgbClr val="9CB86E"/>
            </a:gs>
            <a:gs pos="50000">
              <a:srgbClr val="9CB86E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EAEF7FF-732E-4F54-AA4E-D38540ECDAE4}" type="datetimeFigureOut">
              <a:rPr lang="ru-RU"/>
              <a:pPr>
                <a:defRPr/>
              </a:pPr>
              <a:t>20.07.2020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9CF9822-5293-4763-AA15-E9CC080DB3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6642100"/>
            <a:ext cx="140335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2" name="Рисунок 21" descr="Презентация1.jp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81901" y="116632"/>
            <a:ext cx="8980198" cy="6624736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pic>
        <p:nvPicPr>
          <p:cNvPr id="1033" name="Рисунок 22" descr="005.jpg"/>
          <p:cNvPicPr>
            <a:picLocks noChangeAspect="1"/>
          </p:cNvPicPr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388" y="5589588"/>
            <a:ext cx="1587500" cy="1090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Рисунок 24" descr="1230319196_kolokolchik-7.jpg"/>
          <p:cNvPicPr>
            <a:picLocks noChangeAspect="1"/>
          </p:cNvPicPr>
          <p:nvPr/>
        </p:nvPicPr>
        <p:blipFill>
          <a:blip r:embed="rId17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956550" y="333375"/>
            <a:ext cx="895350" cy="93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7.jpeg"/><Relationship Id="rId7" Type="http://schemas.openxmlformats.org/officeDocument/2006/relationships/image" Target="../media/image6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11" Type="http://schemas.openxmlformats.org/officeDocument/2006/relationships/image" Target="../media/image34.jpeg"/><Relationship Id="rId5" Type="http://schemas.openxmlformats.org/officeDocument/2006/relationships/image" Target="../media/image29.jpeg"/><Relationship Id="rId10" Type="http://schemas.openxmlformats.org/officeDocument/2006/relationships/image" Target="../media/image33.jpeg"/><Relationship Id="rId4" Type="http://schemas.openxmlformats.org/officeDocument/2006/relationships/image" Target="../media/image28.png"/><Relationship Id="rId9" Type="http://schemas.openxmlformats.org/officeDocument/2006/relationships/image" Target="../media/image3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7.jpeg"/><Relationship Id="rId5" Type="http://schemas.openxmlformats.org/officeDocument/2006/relationships/image" Target="../media/image32.jpeg"/><Relationship Id="rId4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755576" y="764704"/>
            <a:ext cx="7704856" cy="33123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t-RU" sz="6000" dirty="0" smtClean="0">
                <a:solidFill>
                  <a:schemeClr val="accent2">
                    <a:lumMod val="75000"/>
                  </a:schemeClr>
                </a:solidFill>
                <a:ea typeface="+mj-ea"/>
                <a:cs typeface="+mj-cs"/>
              </a:rPr>
              <a:t>3 </a:t>
            </a:r>
            <a:r>
              <a:rPr lang="tt-RU" sz="5400" noProof="0" dirty="0" smtClean="0">
                <a:solidFill>
                  <a:schemeClr val="accent2">
                    <a:lumMod val="75000"/>
                  </a:schemeClr>
                </a:solidFill>
                <a:ea typeface="+mj-ea"/>
                <a:cs typeface="+mj-cs"/>
              </a:rPr>
              <a:t>НЧЕ  </a:t>
            </a:r>
            <a:r>
              <a:rPr lang="tt-RU" sz="5400" noProof="0" dirty="0" smtClean="0">
                <a:solidFill>
                  <a:schemeClr val="accent2">
                    <a:lumMod val="75000"/>
                  </a:schemeClr>
                </a:solidFill>
                <a:ea typeface="+mj-ea"/>
                <a:cs typeface="+mj-cs"/>
              </a:rPr>
              <a:t>СЫЙНЫФТА </a:t>
            </a:r>
            <a:r>
              <a:rPr lang="tt-RU" sz="5400" dirty="0" smtClean="0">
                <a:solidFill>
                  <a:schemeClr val="accent2">
                    <a:lumMod val="75000"/>
                  </a:schemeClr>
                </a:solidFill>
                <a:ea typeface="+mj-ea"/>
                <a:cs typeface="+mj-cs"/>
              </a:rPr>
              <a:t>ТУГАН ТЕЛ </a:t>
            </a:r>
            <a:r>
              <a:rPr lang="tt-RU" sz="5400" noProof="0" dirty="0" smtClean="0">
                <a:solidFill>
                  <a:schemeClr val="accent2">
                    <a:lumMod val="75000"/>
                  </a:schemeClr>
                </a:solidFill>
                <a:ea typeface="+mj-ea"/>
                <a:cs typeface="+mj-cs"/>
              </a:rPr>
              <a:t>ДӘРЕСЕ</a:t>
            </a:r>
            <a:endParaRPr kumimoji="0" lang="ru-RU" sz="540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022908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27584" y="404664"/>
            <a:ext cx="7344816" cy="720080"/>
          </a:xfrm>
        </p:spPr>
        <p:txBody>
          <a:bodyPr>
            <a:normAutofit/>
          </a:bodyPr>
          <a:lstStyle/>
          <a:p>
            <a:r>
              <a:rPr lang="tt-RU" sz="3600" dirty="0" smtClean="0">
                <a:solidFill>
                  <a:srgbClr val="FF0000"/>
                </a:solidFill>
                <a:latin typeface="+mn-lt"/>
              </a:rPr>
              <a:t>КИРӘК</a:t>
            </a:r>
            <a:r>
              <a:rPr lang="tt-RU" sz="3600" dirty="0" smtClean="0">
                <a:latin typeface="+mn-lt"/>
              </a:rPr>
              <a:t> - НАДО</a:t>
            </a:r>
            <a:endParaRPr lang="ru-RU" sz="3600" dirty="0">
              <a:latin typeface="+mn-lt"/>
            </a:endParaRPr>
          </a:p>
        </p:txBody>
      </p:sp>
      <p:pic>
        <p:nvPicPr>
          <p:cNvPr id="6" name="Содержимое 5" descr="OZON.ru - Подарки Магнит &quot;Мишки&quot;. 20753 Интернет-магазин: ку…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980728"/>
            <a:ext cx="1728192" cy="180020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Всё о фигуре здесь - Всё о фигуре здесь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2132856"/>
            <a:ext cx="1152128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bliqueBottomRight"/>
            <a:lightRig rig="threePt" dir="t"/>
          </a:scene3d>
        </p:spPr>
      </p:pic>
      <p:pic>
        <p:nvPicPr>
          <p:cNvPr id="8" name="Рисунок 7" descr="Банк Обоев.Ru - коллекция аватаров: аватары Ну погоди. Волк в цырке, скачать аватары"/>
          <p:cNvPicPr/>
          <p:nvPr/>
        </p:nvPicPr>
        <p:blipFill>
          <a:blip r:embed="rId4" cstate="print"/>
          <a:srcRect l="-3465" t="4153"/>
          <a:stretch>
            <a:fillRect/>
          </a:stretch>
        </p:blipFill>
        <p:spPr bwMode="auto">
          <a:xfrm>
            <a:off x="3707904" y="1412776"/>
            <a:ext cx="1512168" cy="2232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Фотографии товара &quot;Тетрадь 18листов клетка офсет&quot;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63888" y="1484784"/>
            <a:ext cx="809625" cy="972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Блог пользователя AnZorina - Блоги веб 3.0 на Имхонете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3568" y="1844824"/>
            <a:ext cx="2160240" cy="190309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Хайдарова Р.З., Галиева Н.Г. Татарский язык. Учебник для 1 класса четырехлетней начальной русской школы Скачать бесплатно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411760" y="2708920"/>
            <a:ext cx="959884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Как нарисовать злого ежа Учитесь рисовать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627784" y="4077072"/>
            <a:ext cx="1781175" cy="2145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Запонки cross apogee ac179-3 - Россия 123 - где купить на Alloy.ru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067944" y="4941168"/>
            <a:ext cx="857250" cy="857250"/>
          </a:xfrm>
          <a:prstGeom prst="snip2Same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Стихи для детей 5 лет - Для воспитателей детских садов - Мааам.ру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516216" y="3933056"/>
            <a:ext cx="1793751" cy="1865759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Playstation 4 - Страница 4 - Приставки - DreamLite - форумы …"/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084168" y="5013176"/>
            <a:ext cx="809625" cy="809625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14115595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100" dirty="0" smtClean="0"/>
              <a:t>Как спросишь, нужны ли ему учебные принадлежности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</a:t>
            </a:r>
            <a:r>
              <a:rPr lang="ru-RU" err="1" smtClean="0">
                <a:solidFill>
                  <a:srgbClr val="FF0000"/>
                </a:solidFill>
              </a:rPr>
              <a:t>Сиңа</a:t>
            </a:r>
            <a:r>
              <a:rPr lang="ru-RU" smtClean="0">
                <a:solidFill>
                  <a:srgbClr val="FF0000"/>
                </a:solidFill>
              </a:rPr>
              <a:t>                            </a:t>
            </a:r>
            <a:r>
              <a:rPr lang="ru-RU" dirty="0" err="1" smtClean="0">
                <a:solidFill>
                  <a:srgbClr val="FF0000"/>
                </a:solidFill>
              </a:rPr>
              <a:t>кирәкме</a:t>
            </a:r>
            <a:r>
              <a:rPr lang="ru-RU" dirty="0" smtClean="0">
                <a:solidFill>
                  <a:srgbClr val="FF0000"/>
                </a:solidFill>
              </a:rPr>
              <a:t>?  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628799"/>
            <a:ext cx="1944216" cy="1536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71662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404664"/>
            <a:ext cx="8085584" cy="5976664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dirty="0" smtClean="0">
                <a:latin typeface="+mn-lt"/>
              </a:rPr>
              <a:t>      </a:t>
            </a:r>
            <a:r>
              <a:rPr lang="tt-RU" sz="2800" dirty="0" smtClean="0">
                <a:latin typeface="+mn-lt"/>
              </a:rPr>
              <a:t>                       К </a:t>
            </a:r>
            <a:br>
              <a:rPr lang="tt-RU" sz="2800" dirty="0" smtClean="0">
                <a:latin typeface="+mn-lt"/>
              </a:rPr>
            </a:br>
            <a:r>
              <a:rPr lang="tt-RU" sz="2800" dirty="0" smtClean="0">
                <a:latin typeface="+mn-lt"/>
              </a:rPr>
              <a:t>      МИҢА                       БИР ӘЛЕ. </a:t>
            </a:r>
            <a:br>
              <a:rPr lang="tt-RU" sz="2800" dirty="0" smtClean="0">
                <a:latin typeface="+mn-lt"/>
              </a:rPr>
            </a:br>
            <a:r>
              <a:rPr lang="tt-RU" sz="2800" dirty="0" smtClean="0">
                <a:latin typeface="+mn-lt"/>
              </a:rPr>
              <a:t/>
            </a:r>
            <a:br>
              <a:rPr lang="tt-RU" sz="2800" dirty="0" smtClean="0">
                <a:latin typeface="+mn-lt"/>
              </a:rPr>
            </a:br>
            <a:r>
              <a:rPr lang="tt-RU" sz="2800" dirty="0" smtClean="0">
                <a:latin typeface="+mn-lt"/>
              </a:rPr>
              <a:t>                             </a:t>
            </a:r>
            <a:br>
              <a:rPr lang="tt-RU" sz="2800" dirty="0" smtClean="0">
                <a:latin typeface="+mn-lt"/>
              </a:rPr>
            </a:br>
            <a:r>
              <a:rPr lang="tt-RU" sz="2800" dirty="0" smtClean="0">
                <a:latin typeface="+mn-lt"/>
              </a:rPr>
              <a:t>      МИҢА                       БИР ӘЛЕ. </a:t>
            </a:r>
            <a:br>
              <a:rPr lang="tt-RU" sz="2800" dirty="0" smtClean="0">
                <a:latin typeface="+mn-lt"/>
              </a:rPr>
            </a:br>
            <a:r>
              <a:rPr lang="tt-RU" sz="2800" dirty="0" smtClean="0">
                <a:latin typeface="+mn-lt"/>
              </a:rPr>
              <a:t/>
            </a:r>
            <a:br>
              <a:rPr lang="tt-RU" sz="2800" dirty="0" smtClean="0">
                <a:latin typeface="+mn-lt"/>
              </a:rPr>
            </a:br>
            <a:r>
              <a:rPr lang="tt-RU" sz="2800" dirty="0" smtClean="0">
                <a:latin typeface="+mn-lt"/>
              </a:rPr>
              <a:t>                             </a:t>
            </a:r>
            <a:br>
              <a:rPr lang="tt-RU" sz="2800" dirty="0" smtClean="0">
                <a:latin typeface="+mn-lt"/>
              </a:rPr>
            </a:br>
            <a:r>
              <a:rPr lang="tt-RU" sz="2800" dirty="0" smtClean="0">
                <a:latin typeface="+mn-lt"/>
              </a:rPr>
              <a:t>      МИҢА                        БИР ӘЛЕ. </a:t>
            </a:r>
            <a:br>
              <a:rPr lang="tt-RU" sz="2800" dirty="0" smtClean="0">
                <a:latin typeface="+mn-lt"/>
              </a:rPr>
            </a:br>
            <a:r>
              <a:rPr lang="tt-RU" sz="2800" dirty="0" smtClean="0">
                <a:latin typeface="+mn-lt"/>
              </a:rPr>
              <a:t/>
            </a:r>
            <a:br>
              <a:rPr lang="tt-RU" sz="2800" dirty="0" smtClean="0">
                <a:latin typeface="+mn-lt"/>
              </a:rPr>
            </a:br>
            <a:r>
              <a:rPr lang="tt-RU" sz="2800" dirty="0" smtClean="0">
                <a:latin typeface="+mn-lt"/>
              </a:rPr>
              <a:t>                                               </a:t>
            </a:r>
            <a:br>
              <a:rPr lang="tt-RU" sz="2800" dirty="0" smtClean="0">
                <a:latin typeface="+mn-lt"/>
              </a:rPr>
            </a:br>
            <a:r>
              <a:rPr lang="tt-RU" sz="2800" dirty="0" smtClean="0">
                <a:latin typeface="+mn-lt"/>
              </a:rPr>
              <a:t>                       МИҢА                         БИР ӘЛЕ.   </a:t>
            </a:r>
            <a:br>
              <a:rPr lang="tt-RU" sz="2800" dirty="0" smtClean="0">
                <a:latin typeface="+mn-lt"/>
              </a:rPr>
            </a:br>
            <a:r>
              <a:rPr lang="tt-RU" sz="2800" dirty="0" smtClean="0">
                <a:latin typeface="+mn-lt"/>
              </a:rPr>
              <a:t/>
            </a:r>
            <a:br>
              <a:rPr lang="tt-RU" sz="2800" dirty="0" smtClean="0">
                <a:latin typeface="+mn-lt"/>
              </a:rPr>
            </a:br>
            <a:r>
              <a:rPr lang="tt-RU" sz="2800" dirty="0" smtClean="0">
                <a:latin typeface="+mn-lt"/>
              </a:rPr>
              <a:t>                                                </a:t>
            </a:r>
            <a:br>
              <a:rPr lang="tt-RU" sz="2800" dirty="0" smtClean="0">
                <a:latin typeface="+mn-lt"/>
              </a:rPr>
            </a:br>
            <a:r>
              <a:rPr lang="tt-RU" sz="2800" dirty="0" smtClean="0">
                <a:latin typeface="+mn-lt"/>
              </a:rPr>
              <a:t>                       МИҢА                         БИР ӘЛЕ.</a:t>
            </a:r>
            <a:endParaRPr lang="ru-RU" sz="2800" dirty="0">
              <a:latin typeface="+mn-lt"/>
            </a:endParaRPr>
          </a:p>
        </p:txBody>
      </p:sp>
      <p:pic>
        <p:nvPicPr>
          <p:cNvPr id="4" name="Рисунок 3" descr="Хайдарова Р.З., Галиева Н.Г. Татарский язык. Учебник для 1 класса четырехлетней начальной русской школы Скачать бесплатно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476672"/>
            <a:ext cx="959884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Фотографии товара &quot;Тетрадь 18листов клетка офсет&quot;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1844824"/>
            <a:ext cx="809625" cy="972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Playstation 4 - Страница 4 - Приставки - DreamLite - форумы …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99792" y="3068960"/>
            <a:ext cx="809625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Запонки cross apogee ac179-3 - Россия 123 - где купить на Alloy.ru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95936" y="4077072"/>
            <a:ext cx="85725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Всё о фигуре здесь - Всё о фигуре здесь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95936" y="5229200"/>
            <a:ext cx="847725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25700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944216"/>
          </a:xfrm>
        </p:spPr>
        <p:txBody>
          <a:bodyPr>
            <a:normAutofit fontScale="90000"/>
          </a:bodyPr>
          <a:lstStyle/>
          <a:p>
            <a:r>
              <a:rPr lang="tt-RU" sz="3200" dirty="0" smtClean="0">
                <a:latin typeface="+mn-lt"/>
              </a:rPr>
              <a:t/>
            </a:r>
            <a:br>
              <a:rPr lang="tt-RU" sz="3200" dirty="0" smtClean="0">
                <a:latin typeface="+mn-lt"/>
              </a:rPr>
            </a:br>
            <a:r>
              <a:rPr lang="tt-RU" sz="3200" dirty="0" smtClean="0">
                <a:latin typeface="+mn-lt"/>
              </a:rPr>
              <a:t/>
            </a:r>
            <a:br>
              <a:rPr lang="tt-RU" sz="3200" dirty="0" smtClean="0">
                <a:latin typeface="+mn-lt"/>
              </a:rPr>
            </a:br>
            <a:r>
              <a:rPr lang="tt-RU" sz="3200" dirty="0" smtClean="0">
                <a:latin typeface="+mn-lt"/>
              </a:rPr>
              <a:t> </a:t>
            </a:r>
            <a:br>
              <a:rPr lang="tt-RU" sz="3200" dirty="0" smtClean="0">
                <a:latin typeface="+mn-lt"/>
              </a:rPr>
            </a:br>
            <a:r>
              <a:rPr lang="tt-RU" sz="3200" dirty="0" smtClean="0">
                <a:latin typeface="+mn-lt"/>
              </a:rPr>
              <a:t/>
            </a:r>
            <a:br>
              <a:rPr lang="tt-RU" sz="3200" dirty="0" smtClean="0">
                <a:latin typeface="+mn-lt"/>
              </a:rPr>
            </a:br>
            <a:r>
              <a:rPr lang="tt-RU" sz="3200" dirty="0" smtClean="0">
                <a:latin typeface="+mn-lt"/>
              </a:rPr>
              <a:t/>
            </a:r>
            <a:br>
              <a:rPr lang="tt-RU" sz="3200" dirty="0" smtClean="0">
                <a:latin typeface="+mn-lt"/>
              </a:rPr>
            </a:br>
            <a:r>
              <a:rPr lang="tt-RU" sz="3200" dirty="0" smtClean="0">
                <a:latin typeface="+mn-lt"/>
              </a:rPr>
              <a:t/>
            </a:r>
            <a:br>
              <a:rPr lang="tt-RU" sz="3200" dirty="0" smtClean="0">
                <a:latin typeface="+mn-lt"/>
              </a:rPr>
            </a:br>
            <a:r>
              <a:rPr lang="tt-RU" sz="3200" dirty="0" smtClean="0">
                <a:latin typeface="+mn-lt"/>
              </a:rPr>
              <a:t/>
            </a:r>
            <a:br>
              <a:rPr lang="tt-RU" sz="3200" dirty="0" smtClean="0">
                <a:latin typeface="+mn-lt"/>
              </a:rPr>
            </a:br>
            <a:r>
              <a:rPr lang="tt-RU" sz="3200" dirty="0" smtClean="0">
                <a:latin typeface="+mn-lt"/>
              </a:rPr>
              <a:t/>
            </a:r>
            <a:br>
              <a:rPr lang="tt-RU" sz="3200" dirty="0" smtClean="0">
                <a:latin typeface="+mn-lt"/>
              </a:rPr>
            </a:br>
            <a:r>
              <a:rPr lang="tt-RU" sz="3200" dirty="0" smtClean="0">
                <a:latin typeface="+mn-lt"/>
              </a:rPr>
              <a:t/>
            </a:r>
            <a:br>
              <a:rPr lang="tt-RU" sz="3200" dirty="0" smtClean="0">
                <a:latin typeface="+mn-lt"/>
              </a:rPr>
            </a:br>
            <a:r>
              <a:rPr lang="tt-RU" sz="3200" dirty="0" smtClean="0">
                <a:latin typeface="+mn-lt"/>
              </a:rPr>
              <a:t/>
            </a:r>
            <a:br>
              <a:rPr lang="tt-RU" sz="3200" dirty="0" smtClean="0">
                <a:latin typeface="+mn-lt"/>
              </a:rPr>
            </a:br>
            <a:r>
              <a:rPr lang="tt-RU" sz="3200" dirty="0" smtClean="0">
                <a:latin typeface="+mn-lt"/>
              </a:rPr>
              <a:t/>
            </a:r>
            <a:br>
              <a:rPr lang="tt-RU" sz="3200" dirty="0" smtClean="0">
                <a:latin typeface="+mn-lt"/>
              </a:rPr>
            </a:br>
            <a:r>
              <a:rPr lang="tt-RU" sz="3200" dirty="0" smtClean="0">
                <a:latin typeface="+mn-lt"/>
              </a:rPr>
              <a:t/>
            </a:r>
            <a:br>
              <a:rPr lang="tt-RU" sz="3200" dirty="0" smtClean="0">
                <a:latin typeface="+mn-lt"/>
              </a:rPr>
            </a:br>
            <a:r>
              <a:rPr lang="tt-RU" sz="3200" dirty="0" smtClean="0">
                <a:latin typeface="+mn-lt"/>
              </a:rPr>
              <a:t>ИСӘНМЕ! </a:t>
            </a:r>
            <a:br>
              <a:rPr lang="tt-RU" sz="3200" dirty="0" smtClean="0">
                <a:latin typeface="+mn-lt"/>
              </a:rPr>
            </a:br>
            <a:r>
              <a:rPr lang="tt-RU" sz="3200" dirty="0" smtClean="0">
                <a:latin typeface="+mn-lt"/>
              </a:rPr>
              <a:t>СӘЛАМ! </a:t>
            </a:r>
            <a:br>
              <a:rPr lang="tt-RU" sz="3200" dirty="0" smtClean="0">
                <a:latin typeface="+mn-lt"/>
              </a:rPr>
            </a:br>
            <a:r>
              <a:rPr lang="tt-RU" sz="3200" dirty="0" smtClean="0">
                <a:latin typeface="+mn-lt"/>
              </a:rPr>
              <a:t>ХӘЕРЛЕ КӨН! </a:t>
            </a:r>
            <a:br>
              <a:rPr lang="tt-RU" sz="3200" dirty="0" smtClean="0">
                <a:latin typeface="+mn-lt"/>
              </a:rPr>
            </a:br>
            <a:r>
              <a:rPr lang="tt-RU" sz="3200" dirty="0" smtClean="0">
                <a:latin typeface="+mn-lt"/>
              </a:rPr>
              <a:t/>
            </a:r>
            <a:br>
              <a:rPr lang="tt-RU" sz="3200" dirty="0" smtClean="0">
                <a:latin typeface="+mn-lt"/>
              </a:rPr>
            </a:br>
            <a:r>
              <a:rPr lang="tt-RU" sz="3200" dirty="0" smtClean="0">
                <a:latin typeface="+mn-lt"/>
              </a:rPr>
              <a:t> </a:t>
            </a:r>
            <a:br>
              <a:rPr lang="tt-RU" sz="3200" dirty="0" smtClean="0">
                <a:latin typeface="+mn-lt"/>
              </a:rPr>
            </a:br>
            <a:r>
              <a:rPr lang="tt-RU" sz="3200" dirty="0" smtClean="0">
                <a:latin typeface="+mn-lt"/>
              </a:rPr>
              <a:t/>
            </a:r>
            <a:br>
              <a:rPr lang="tt-RU" sz="3200" dirty="0" smtClean="0">
                <a:latin typeface="+mn-lt"/>
              </a:rPr>
            </a:br>
            <a:r>
              <a:rPr lang="tt-RU" sz="3200" dirty="0" smtClean="0">
                <a:latin typeface="+mn-lt"/>
              </a:rPr>
              <a:t/>
            </a:r>
            <a:br>
              <a:rPr lang="tt-RU" sz="3200" dirty="0" smtClean="0">
                <a:latin typeface="+mn-lt"/>
              </a:rPr>
            </a:br>
            <a:r>
              <a:rPr lang="tt-RU" sz="3200" dirty="0" smtClean="0">
                <a:latin typeface="+mn-lt"/>
              </a:rPr>
              <a:t/>
            </a:r>
            <a:br>
              <a:rPr lang="tt-RU" sz="3200" dirty="0" smtClean="0">
                <a:latin typeface="+mn-lt"/>
              </a:rPr>
            </a:br>
            <a:r>
              <a:rPr lang="tt-RU" sz="3200" dirty="0" smtClean="0">
                <a:latin typeface="+mn-lt"/>
              </a:rPr>
              <a:t/>
            </a:r>
            <a:br>
              <a:rPr lang="tt-RU" sz="3200" dirty="0" smtClean="0">
                <a:latin typeface="+mn-lt"/>
              </a:rPr>
            </a:br>
            <a:r>
              <a:rPr lang="tt-RU" sz="3200" dirty="0" smtClean="0">
                <a:latin typeface="+mn-lt"/>
              </a:rPr>
              <a:t/>
            </a:r>
            <a:br>
              <a:rPr lang="tt-RU" sz="3200" dirty="0" smtClean="0">
                <a:latin typeface="+mn-lt"/>
              </a:rPr>
            </a:br>
            <a:r>
              <a:rPr lang="tt-RU" sz="3200" dirty="0" smtClean="0">
                <a:latin typeface="+mn-lt"/>
              </a:rPr>
              <a:t/>
            </a:r>
            <a:br>
              <a:rPr lang="tt-RU" sz="3200" dirty="0" smtClean="0">
                <a:latin typeface="+mn-lt"/>
              </a:rPr>
            </a:br>
            <a:r>
              <a:rPr lang="tt-RU" sz="3200" dirty="0" smtClean="0">
                <a:latin typeface="+mn-lt"/>
              </a:rPr>
              <a:t/>
            </a:r>
            <a:br>
              <a:rPr lang="tt-RU" sz="3200" dirty="0" smtClean="0">
                <a:latin typeface="+mn-lt"/>
              </a:rPr>
            </a:br>
            <a:endParaRPr lang="ru-RU" sz="3200" dirty="0">
              <a:latin typeface="+mn-lt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4005065"/>
            <a:ext cx="8229600" cy="1368152"/>
          </a:xfrm>
        </p:spPr>
        <p:txBody>
          <a:bodyPr/>
          <a:lstStyle/>
          <a:p>
            <a:pPr algn="ctr">
              <a:buNone/>
            </a:pPr>
            <a:r>
              <a:rPr lang="tt-RU" dirty="0" smtClean="0"/>
              <a:t>МИН СИҢА УҢЫШ ТЕЛИМ!</a:t>
            </a:r>
            <a:endParaRPr lang="ru-RU" dirty="0"/>
          </a:p>
        </p:txBody>
      </p:sp>
      <p:pic>
        <p:nvPicPr>
          <p:cNvPr id="3" name="Рисунок 2" descr="Картинки на телефон смайлики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8304" y="3861048"/>
            <a:ext cx="1095375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bliqueTopRight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269372210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40966"/>
          </a:xfrm>
        </p:spPr>
        <p:txBody>
          <a:bodyPr>
            <a:normAutofit/>
          </a:bodyPr>
          <a:lstStyle/>
          <a:p>
            <a:r>
              <a:rPr lang="tt-RU" sz="3600" dirty="0" smtClean="0">
                <a:latin typeface="+mn-lt"/>
              </a:rPr>
              <a:t>УКУ-ЯЗУ ӘСБАПЛАРЫ</a:t>
            </a:r>
            <a:endParaRPr lang="ru-RU" sz="3600" dirty="0">
              <a:latin typeface="+mn-lt"/>
            </a:endParaRPr>
          </a:p>
        </p:txBody>
      </p:sp>
      <p:pic>
        <p:nvPicPr>
          <p:cNvPr id="7" name="Содержимое 6" descr="Хайдарова Р.З., Галиева Н.Г. Татарский язык. Учебник для 1 класса четырехлетней начальной русской школы Скачать бесплатно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484784"/>
            <a:ext cx="1728192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angle"/>
          </a:sp3d>
        </p:spPr>
      </p:pic>
      <p:pic>
        <p:nvPicPr>
          <p:cNvPr id="8" name="Рисунок 7" descr="Фотографии товара &quot;Тетрадь 18листов клетка офсет&quot;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1844824"/>
            <a:ext cx="1296144" cy="1692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angle"/>
          </a:sp3d>
        </p:spPr>
      </p:pic>
      <p:pic>
        <p:nvPicPr>
          <p:cNvPr id="9" name="Рисунок 8" descr="Playstation 4 - Страница 4 - Приставки - DreamLite - форумы …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0232" y="2060848"/>
            <a:ext cx="1512168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" name="Рисунок 9" descr="Запонки cross apogee ac179-3 - Россия 123 - где купить на Alloy.ru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5856" y="4293096"/>
            <a:ext cx="1584176" cy="1361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01600" prst="riblet"/>
          </a:sp3d>
        </p:spPr>
      </p:pic>
      <p:pic>
        <p:nvPicPr>
          <p:cNvPr id="11" name="Рисунок 10" descr="Всё о фигуре здесь - Всё о фигуре здесь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60232" y="4077072"/>
            <a:ext cx="1368152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</p:pic>
    </p:spTree>
    <p:extLst>
      <p:ext uri="{BB962C8B-B14F-4D97-AF65-F5344CB8AC3E}">
        <p14:creationId xmlns:p14="http://schemas.microsoft.com/office/powerpoint/2010/main" val="1736247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12974"/>
          </a:xfrm>
        </p:spPr>
        <p:txBody>
          <a:bodyPr>
            <a:normAutofit/>
          </a:bodyPr>
          <a:lstStyle/>
          <a:p>
            <a:r>
              <a:rPr lang="tt-RU" sz="3600" dirty="0" smtClean="0">
                <a:latin typeface="+mn-lt"/>
              </a:rPr>
              <a:t>НӘРСӘЛӘР?</a:t>
            </a:r>
            <a:endParaRPr lang="ru-RU" sz="3600" dirty="0">
              <a:latin typeface="+mn-lt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endParaRPr lang="ru-RU" sz="2600" dirty="0" smtClean="0"/>
          </a:p>
          <a:p>
            <a:pPr>
              <a:buNone/>
            </a:pPr>
            <a:r>
              <a:rPr lang="tt-RU" dirty="0" smtClean="0"/>
              <a:t>                               </a:t>
            </a:r>
            <a:r>
              <a:rPr lang="ru-RU" dirty="0" smtClean="0"/>
              <a:t>  </a:t>
            </a:r>
            <a:r>
              <a:rPr lang="tt-RU" dirty="0" smtClean="0"/>
              <a:t>                                                   </a:t>
            </a:r>
            <a:r>
              <a:rPr lang="ru-RU" dirty="0" smtClean="0"/>
              <a:t> </a:t>
            </a:r>
            <a:r>
              <a:rPr lang="tt-RU" dirty="0" smtClean="0"/>
              <a:t>       </a:t>
            </a:r>
            <a:endParaRPr lang="ru-RU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    </a:t>
            </a:r>
            <a:r>
              <a:rPr lang="ru-RU" sz="2200" dirty="0" smtClean="0"/>
              <a:t>Д</a:t>
            </a:r>
            <a:r>
              <a:rPr lang="tt-RU" sz="2200" dirty="0" smtClean="0"/>
              <a:t>ӘФТӘР</a:t>
            </a:r>
            <a:r>
              <a:rPr lang="tt-RU" sz="2200" dirty="0" smtClean="0">
                <a:solidFill>
                  <a:srgbClr val="FF0000"/>
                </a:solidFill>
              </a:rPr>
              <a:t>ЛӘР </a:t>
            </a:r>
            <a:r>
              <a:rPr lang="tt-RU" sz="2200" dirty="0" smtClean="0"/>
              <a:t>                         КИТАП</a:t>
            </a:r>
            <a:r>
              <a:rPr lang="tt-RU" sz="2200" dirty="0" smtClean="0">
                <a:solidFill>
                  <a:srgbClr val="FF0000"/>
                </a:solidFill>
              </a:rPr>
              <a:t>ЛАР </a:t>
            </a:r>
            <a:r>
              <a:rPr lang="tt-RU" sz="2200" dirty="0" smtClean="0"/>
              <a:t>             КАРАНДАШ</a:t>
            </a:r>
            <a:r>
              <a:rPr lang="tt-RU" sz="2200" dirty="0" smtClean="0">
                <a:solidFill>
                  <a:srgbClr val="FF0000"/>
                </a:solidFill>
              </a:rPr>
              <a:t>ЛАР</a:t>
            </a:r>
            <a:endParaRPr lang="ru-RU" sz="22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tt-RU" dirty="0" smtClean="0"/>
              <a:t>                                                                                                         </a:t>
            </a:r>
            <a:endParaRPr lang="ru-RU" dirty="0" smtClean="0"/>
          </a:p>
          <a:p>
            <a:pPr>
              <a:buNone/>
            </a:pPr>
            <a:r>
              <a:rPr lang="tt-RU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tt-RU" sz="2000" dirty="0" smtClean="0"/>
              <a:t>                         </a:t>
            </a:r>
          </a:p>
          <a:p>
            <a:pPr>
              <a:buNone/>
            </a:pPr>
            <a:r>
              <a:rPr lang="tt-RU" sz="2000" dirty="0" smtClean="0"/>
              <a:t>                         </a:t>
            </a:r>
          </a:p>
          <a:p>
            <a:pPr>
              <a:buNone/>
            </a:pPr>
            <a:r>
              <a:rPr lang="tt-RU" sz="2000" dirty="0" smtClean="0"/>
              <a:t>                                      </a:t>
            </a:r>
            <a:r>
              <a:rPr lang="tt-RU" sz="2200" dirty="0" smtClean="0"/>
              <a:t>БЕТЕРГЕЧ</a:t>
            </a:r>
            <a:r>
              <a:rPr lang="tt-RU" sz="2200" dirty="0" smtClean="0">
                <a:solidFill>
                  <a:srgbClr val="FF0000"/>
                </a:solidFill>
              </a:rPr>
              <a:t>ЛӘР </a:t>
            </a:r>
            <a:r>
              <a:rPr lang="tt-RU" sz="2200" dirty="0" smtClean="0"/>
              <a:t>                            КАЛӘМ</a:t>
            </a:r>
            <a:r>
              <a:rPr lang="tt-RU" sz="2200" dirty="0" smtClean="0">
                <a:solidFill>
                  <a:srgbClr val="FF0000"/>
                </a:solidFill>
              </a:rPr>
              <a:t>НӘР</a:t>
            </a:r>
            <a:endParaRPr lang="ru-RU" sz="22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 descr="Тотоша и солнышко золотое Катюш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916832"/>
            <a:ext cx="1571625" cy="1253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Просмотр изображения 3582485 Сервис публикации и хранения изображений : хостинг картинок : размещение фоток : место для фотограф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1988840"/>
            <a:ext cx="1485900" cy="1412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Pencils - Stock Illustration - freeimages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216" y="1916832"/>
            <a:ext cx="1276350" cy="143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Стёрка Канцелярская ВКонтакте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31840" y="4293096"/>
            <a:ext cx="1228725" cy="94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Интернет-магазин сувенирной продукции ручек Parker Waterman , продажа бизнеса на BusinessesForSale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72200" y="4077072"/>
            <a:ext cx="1334745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96663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tt-RU" sz="4000" dirty="0" smtClean="0">
                <a:latin typeface="+mn-lt"/>
              </a:rPr>
              <a:t>НӘРСӘЛӘР?</a:t>
            </a:r>
            <a:endParaRPr lang="ru-RU" sz="4000" dirty="0">
              <a:latin typeface="+mn-lt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683568" y="1124744"/>
            <a:ext cx="7776864" cy="5184576"/>
          </a:xfrm>
        </p:spPr>
        <p:txBody>
          <a:bodyPr/>
          <a:lstStyle/>
          <a:p>
            <a:pPr algn="ctr">
              <a:buNone/>
            </a:pPr>
            <a:endParaRPr lang="ru-RU" dirty="0" smtClean="0"/>
          </a:p>
          <a:p>
            <a:pPr>
              <a:buNone/>
            </a:pPr>
            <a:endParaRPr lang="tt-RU" sz="2000" dirty="0" smtClean="0"/>
          </a:p>
          <a:p>
            <a:pPr>
              <a:buNone/>
            </a:pPr>
            <a:endParaRPr lang="tt-RU" sz="2000" dirty="0" smtClean="0"/>
          </a:p>
          <a:p>
            <a:pPr>
              <a:buNone/>
            </a:pPr>
            <a:endParaRPr lang="tt-RU" sz="2000" dirty="0" smtClean="0"/>
          </a:p>
          <a:p>
            <a:pPr>
              <a:buNone/>
            </a:pPr>
            <a:endParaRPr lang="tt-RU" sz="2000" dirty="0" smtClean="0"/>
          </a:p>
          <a:p>
            <a:pPr>
              <a:buNone/>
            </a:pPr>
            <a:r>
              <a:rPr lang="tt-RU" sz="2000" dirty="0" smtClean="0"/>
              <a:t>ДӘФТӘР</a:t>
            </a:r>
            <a:r>
              <a:rPr lang="tt-RU" sz="2000" dirty="0" smtClean="0">
                <a:solidFill>
                  <a:srgbClr val="FF0000"/>
                </a:solidFill>
              </a:rPr>
              <a:t>ЛӘР</a:t>
            </a:r>
            <a:r>
              <a:rPr lang="tt-RU" dirty="0" smtClean="0"/>
              <a:t>             </a:t>
            </a:r>
            <a:r>
              <a:rPr lang="tt-RU" sz="2000" dirty="0" smtClean="0"/>
              <a:t>КИТАП</a:t>
            </a:r>
            <a:r>
              <a:rPr lang="tt-RU" sz="2000" dirty="0" smtClean="0">
                <a:solidFill>
                  <a:srgbClr val="FF0000"/>
                </a:solidFill>
              </a:rPr>
              <a:t>ЛАР</a:t>
            </a:r>
            <a:r>
              <a:rPr lang="tt-RU" dirty="0" smtClean="0"/>
              <a:t>             </a:t>
            </a:r>
            <a:r>
              <a:rPr lang="tt-RU" sz="2000" dirty="0" smtClean="0"/>
              <a:t>КАЛӘМ</a:t>
            </a:r>
            <a:r>
              <a:rPr lang="tt-RU" sz="2000" dirty="0" smtClean="0">
                <a:solidFill>
                  <a:srgbClr val="FF0000"/>
                </a:solidFill>
              </a:rPr>
              <a:t>НӘР</a:t>
            </a:r>
            <a:endParaRPr lang="ru-RU" sz="20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tt-RU" dirty="0" smtClean="0"/>
              <a:t>                                                                   </a:t>
            </a:r>
            <a:r>
              <a:rPr lang="ru-RU" dirty="0" smtClean="0"/>
              <a:t> </a:t>
            </a:r>
          </a:p>
          <a:p>
            <a:pPr>
              <a:buNone/>
            </a:pPr>
            <a:r>
              <a:rPr lang="tt-RU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tt-RU" sz="2000" dirty="0" smtClean="0"/>
              <a:t>    </a:t>
            </a:r>
          </a:p>
          <a:p>
            <a:pPr>
              <a:buNone/>
            </a:pPr>
            <a:r>
              <a:rPr lang="tt-RU" sz="2000" dirty="0" smtClean="0"/>
              <a:t>                           КАРАНДАШ</a:t>
            </a:r>
            <a:r>
              <a:rPr lang="tt-RU" sz="2000" dirty="0" smtClean="0">
                <a:solidFill>
                  <a:srgbClr val="FF0000"/>
                </a:solidFill>
              </a:rPr>
              <a:t>ЛАР</a:t>
            </a:r>
            <a:r>
              <a:rPr lang="tt-RU" sz="2000" dirty="0" smtClean="0"/>
              <a:t> </a:t>
            </a:r>
            <a:r>
              <a:rPr lang="tt-RU" dirty="0" smtClean="0"/>
              <a:t>                 </a:t>
            </a:r>
            <a:r>
              <a:rPr lang="tt-RU" sz="2000" dirty="0" smtClean="0"/>
              <a:t>БЕТЕРГЕЧ</a:t>
            </a:r>
            <a:r>
              <a:rPr lang="tt-RU" sz="2000" dirty="0" smtClean="0">
                <a:solidFill>
                  <a:srgbClr val="FF0000"/>
                </a:solidFill>
              </a:rPr>
              <a:t>ЛӘР</a:t>
            </a:r>
            <a:r>
              <a:rPr lang="tt-RU" sz="2000" dirty="0" smtClean="0"/>
              <a:t>  </a:t>
            </a:r>
            <a:endParaRPr lang="ru-RU" sz="2000" dirty="0"/>
          </a:p>
        </p:txBody>
      </p:sp>
      <p:pic>
        <p:nvPicPr>
          <p:cNvPr id="5" name="Рисунок 4" descr="Интересная идея бизнеса: реклама на тетрадях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628800"/>
            <a:ext cx="1685925" cy="1685925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bliqueBottomRight"/>
            <a:lightRig rig="threePt" dir="t"/>
          </a:scene3d>
          <a:sp3d>
            <a:bevelT/>
          </a:sp3d>
        </p:spPr>
      </p:pic>
      <p:pic>
        <p:nvPicPr>
          <p:cNvPr id="6" name="Рисунок 5" descr="Книги купить заказать - типография BespaloffPRINT Украина, Киев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1628800"/>
            <a:ext cx="1800225" cy="1800225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bliqueBottomRight"/>
            <a:lightRig rig="threePt" dir="t"/>
          </a:scene3d>
        </p:spPr>
      </p:pic>
      <p:pic>
        <p:nvPicPr>
          <p:cNvPr id="7" name="Рисунок 6" descr="История происхождения ручки - Фирма &quot;АЛАН&quot; канцтовары, полиграфия, наружная реклама, сувенирка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1700808"/>
            <a:ext cx="2209800" cy="165735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bliqueBottomRight"/>
            <a:lightRig rig="threePt" dir="t"/>
          </a:scene3d>
        </p:spPr>
      </p:pic>
      <p:pic>
        <p:nvPicPr>
          <p:cNvPr id="8" name="Рисунок 7" descr="подари радость: Волшебство цвета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67744" y="3933056"/>
            <a:ext cx="2443163" cy="1628775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bliqueBottomRight"/>
            <a:lightRig rig="threePt" dir="t"/>
          </a:scene3d>
        </p:spPr>
      </p:pic>
      <p:pic>
        <p:nvPicPr>
          <p:cNvPr id="9" name="Рисунок 8" descr="Разработано приложение &quot;цифровой ластик&quot; для социальных сетей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84168" y="4221088"/>
            <a:ext cx="1924050" cy="1324007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bliqueBottomRight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1004213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476672"/>
            <a:ext cx="7704856" cy="576064"/>
          </a:xfrm>
        </p:spPr>
        <p:txBody>
          <a:bodyPr>
            <a:noAutofit/>
          </a:bodyPr>
          <a:lstStyle/>
          <a:p>
            <a:r>
              <a:rPr lang="tt-RU" sz="3600" dirty="0" smtClean="0">
                <a:latin typeface="+mn-lt"/>
              </a:rPr>
              <a:t>НӘРСӘЛӘР?</a:t>
            </a:r>
            <a:endParaRPr lang="ru-RU" sz="3600" dirty="0">
              <a:latin typeface="+mn-lt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539552" y="1340768"/>
            <a:ext cx="8085584" cy="489654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tt-RU" dirty="0" smtClean="0"/>
              <a:t> </a:t>
            </a:r>
            <a:endParaRPr lang="tt-RU" dirty="0" smtClean="0"/>
          </a:p>
          <a:p>
            <a:pPr>
              <a:buNone/>
            </a:pPr>
            <a:r>
              <a:rPr lang="tt-RU" dirty="0" smtClean="0"/>
              <a:t> </a:t>
            </a:r>
            <a:endParaRPr lang="ru-RU" dirty="0" smtClean="0"/>
          </a:p>
          <a:p>
            <a:pPr>
              <a:buNone/>
            </a:pPr>
            <a:r>
              <a:rPr lang="tt-RU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tt-RU" sz="2000" dirty="0" smtClean="0"/>
              <a:t>  БЕТЕРГЕЧ</a:t>
            </a:r>
            <a:r>
              <a:rPr lang="tt-RU" sz="2000" dirty="0" smtClean="0">
                <a:solidFill>
                  <a:srgbClr val="FF0000"/>
                </a:solidFill>
              </a:rPr>
              <a:t>ЛӘР</a:t>
            </a:r>
            <a:r>
              <a:rPr lang="tt-RU" dirty="0" smtClean="0"/>
              <a:t>             </a:t>
            </a:r>
            <a:r>
              <a:rPr lang="tt-RU" sz="2000" dirty="0" smtClean="0"/>
              <a:t>КИТАП</a:t>
            </a:r>
            <a:r>
              <a:rPr lang="tt-RU" sz="2000" dirty="0" smtClean="0">
                <a:solidFill>
                  <a:srgbClr val="FF0000"/>
                </a:solidFill>
              </a:rPr>
              <a:t>ЛАР  </a:t>
            </a:r>
            <a:r>
              <a:rPr lang="tt-RU" sz="2000" dirty="0" smtClean="0"/>
              <a:t>                 КАЛӘМ</a:t>
            </a:r>
            <a:r>
              <a:rPr lang="tt-RU" sz="2000" dirty="0" smtClean="0">
                <a:solidFill>
                  <a:srgbClr val="FF0000"/>
                </a:solidFill>
              </a:rPr>
              <a:t>НӘР</a:t>
            </a:r>
            <a:endParaRPr lang="ru-RU" sz="20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tt-RU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tt-RU" dirty="0" smtClean="0"/>
              <a:t>                                                                                                                 </a:t>
            </a:r>
            <a:endParaRPr lang="ru-RU" dirty="0" smtClean="0"/>
          </a:p>
          <a:p>
            <a:pPr>
              <a:buNone/>
            </a:pPr>
            <a:r>
              <a:rPr lang="tt-RU" sz="2000" dirty="0" smtClean="0"/>
              <a:t>                      </a:t>
            </a:r>
          </a:p>
          <a:p>
            <a:pPr>
              <a:buNone/>
            </a:pPr>
            <a:r>
              <a:rPr lang="tt-RU" sz="2000" dirty="0" smtClean="0"/>
              <a:t>                        </a:t>
            </a:r>
          </a:p>
          <a:p>
            <a:pPr>
              <a:buNone/>
            </a:pPr>
            <a:r>
              <a:rPr lang="tt-RU" sz="2000" dirty="0" smtClean="0"/>
              <a:t>                              КАРАНДАШ</a:t>
            </a:r>
            <a:r>
              <a:rPr lang="tt-RU" sz="2000" dirty="0" smtClean="0">
                <a:solidFill>
                  <a:srgbClr val="FF0000"/>
                </a:solidFill>
              </a:rPr>
              <a:t>ЛАР</a:t>
            </a:r>
            <a:r>
              <a:rPr lang="tt-RU" dirty="0" smtClean="0"/>
              <a:t>                 </a:t>
            </a:r>
            <a:r>
              <a:rPr lang="tt-RU" sz="2000" dirty="0" smtClean="0"/>
              <a:t>ДӘФТӘР</a:t>
            </a:r>
            <a:r>
              <a:rPr lang="tt-RU" sz="2000" dirty="0" smtClean="0">
                <a:solidFill>
                  <a:srgbClr val="FF0000"/>
                </a:solidFill>
              </a:rPr>
              <a:t>ЛӘР</a:t>
            </a:r>
            <a:endParaRPr lang="ru-RU" sz="2000" dirty="0">
              <a:solidFill>
                <a:srgbClr val="FF0000"/>
              </a:solidFill>
            </a:endParaRPr>
          </a:p>
        </p:txBody>
      </p:sp>
      <p:pic>
        <p:nvPicPr>
          <p:cNvPr id="16" name="Рисунок 15" descr="Чертежные инструменты - Геометрия - Статьи - Чертежи на заказ по России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988840"/>
            <a:ext cx="207153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7" name="Рисунок 16" descr="Бумажные книги могут приносить вред здоровью Новости Харькова и Украины - АТН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1844824"/>
            <a:ext cx="2143125" cy="1449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8" name="Рисунок 17" descr="Бизнес - Другое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8184" y="1844824"/>
            <a:ext cx="1905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9" name="Рисунок 18" descr="Берем на карандаш. Обзор самых креативных каранд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11760" y="4293096"/>
            <a:ext cx="151498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0" name="Рисунок 19" descr="Обновление дизайнов тонких и общих тетрадей - новинки от Hatber, ПЗБФ и &quot;Полиграфика&quot; в ассортименте &quot;Рельеф-Центра&quot;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96136" y="3933056"/>
            <a:ext cx="2304256" cy="1795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552318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Аффикс принадлежности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r>
              <a:rPr lang="ru-RU" dirty="0" smtClean="0"/>
              <a:t>Минем  </a:t>
            </a:r>
            <a:r>
              <a:rPr lang="ru-RU" dirty="0" err="1" smtClean="0"/>
              <a:t>китаб</a:t>
            </a:r>
            <a:r>
              <a:rPr lang="ru-RU" dirty="0" smtClean="0"/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ым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</a:p>
          <a:p>
            <a:pPr lvl="0"/>
            <a:r>
              <a:rPr lang="ru-RU" dirty="0" smtClean="0"/>
              <a:t>Сине</a:t>
            </a:r>
            <a:r>
              <a:rPr lang="tt-RU" dirty="0" smtClean="0"/>
              <a:t>ң  </a:t>
            </a:r>
            <a:r>
              <a:rPr lang="ru-RU" dirty="0" err="1" smtClean="0">
                <a:solidFill>
                  <a:prstClr val="black"/>
                </a:solidFill>
              </a:rPr>
              <a:t>китаб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ың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endParaRPr lang="tt-RU" dirty="0"/>
          </a:p>
          <a:p>
            <a:pPr lvl="0"/>
            <a:r>
              <a:rPr lang="tt-RU" dirty="0" smtClean="0"/>
              <a:t>Аның  </a:t>
            </a:r>
            <a:r>
              <a:rPr lang="ru-RU" dirty="0" err="1">
                <a:solidFill>
                  <a:prstClr val="black"/>
                </a:solidFill>
              </a:rPr>
              <a:t>китаб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ы</a:t>
            </a:r>
            <a:endParaRPr lang="ru-RU" dirty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9298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368152"/>
          </a:xfrm>
        </p:spPr>
        <p:txBody>
          <a:bodyPr>
            <a:normAutofit fontScale="90000"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ru-RU" sz="3200" dirty="0">
                <a:solidFill>
                  <a:prstClr val="black"/>
                </a:solidFill>
                <a:latin typeface="Times New Roman"/>
                <a:ea typeface="+mn-ea"/>
                <a:cs typeface="+mn-cs"/>
              </a:rPr>
              <a:t>Слова, оканчивающиеся на согласные, берут себе следующие аффиксы:</a:t>
            </a:r>
            <a:br>
              <a:rPr lang="ru-RU" sz="3200" dirty="0">
                <a:solidFill>
                  <a:prstClr val="black"/>
                </a:solidFill>
                <a:latin typeface="Times New Roman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>
            <a:normAutofit/>
          </a:bodyPr>
          <a:lstStyle/>
          <a:p>
            <a:r>
              <a:rPr lang="ru-RU" dirty="0" smtClean="0"/>
              <a:t>Минем </a:t>
            </a:r>
            <a:r>
              <a:rPr lang="ru-RU" dirty="0" err="1" smtClean="0"/>
              <a:t>китаб</a:t>
            </a:r>
            <a:r>
              <a:rPr lang="ru-RU" b="1" u="sng" dirty="0" err="1" smtClean="0"/>
              <a:t>ым</a:t>
            </a:r>
            <a:r>
              <a:rPr lang="ru-RU" dirty="0"/>
              <a:t> </a:t>
            </a:r>
            <a:r>
              <a:rPr lang="ru-RU" dirty="0" smtClean="0"/>
              <a:t> </a:t>
            </a:r>
            <a:r>
              <a:rPr lang="ru-RU" dirty="0" err="1"/>
              <a:t>дәфтәр</a:t>
            </a:r>
            <a:r>
              <a:rPr lang="ru-RU" b="1" u="sng" dirty="0" err="1"/>
              <a:t>ем</a:t>
            </a:r>
            <a:r>
              <a:rPr lang="ru-RU" dirty="0"/>
              <a:t> ( моя тетрадь )</a:t>
            </a:r>
            <a:endParaRPr lang="ru-RU" dirty="0"/>
          </a:p>
          <a:p>
            <a:r>
              <a:rPr lang="ru-RU" dirty="0" err="1"/>
              <a:t>Синең</a:t>
            </a:r>
            <a:r>
              <a:rPr lang="ru-RU" dirty="0"/>
              <a:t> </a:t>
            </a:r>
            <a:r>
              <a:rPr lang="ru-RU" dirty="0" err="1" smtClean="0"/>
              <a:t>китаб</a:t>
            </a:r>
            <a:r>
              <a:rPr lang="ru-RU" b="1" u="sng" dirty="0" err="1" smtClean="0"/>
              <a:t>ың</a:t>
            </a:r>
            <a:r>
              <a:rPr lang="ru-RU" dirty="0"/>
              <a:t> </a:t>
            </a:r>
            <a:r>
              <a:rPr lang="ru-RU" dirty="0" err="1"/>
              <a:t>дәфтәр</a:t>
            </a:r>
            <a:r>
              <a:rPr lang="ru-RU" b="1" u="sng" dirty="0" err="1"/>
              <a:t>ең</a:t>
            </a:r>
            <a:endParaRPr lang="ru-RU" dirty="0"/>
          </a:p>
          <a:p>
            <a:r>
              <a:rPr lang="ru-RU" dirty="0" err="1"/>
              <a:t>Аның</a:t>
            </a:r>
            <a:r>
              <a:rPr lang="ru-RU" dirty="0"/>
              <a:t> </a:t>
            </a:r>
            <a:r>
              <a:rPr lang="ru-RU" dirty="0" err="1" smtClean="0"/>
              <a:t>китаб</a:t>
            </a:r>
            <a:r>
              <a:rPr lang="ru-RU" b="1" u="sng" dirty="0" err="1" smtClean="0"/>
              <a:t>ы</a:t>
            </a:r>
            <a:r>
              <a:rPr lang="ru-RU" dirty="0"/>
              <a:t> </a:t>
            </a:r>
            <a:r>
              <a:rPr lang="ru-RU" dirty="0" err="1"/>
              <a:t>дәфтәр</a:t>
            </a:r>
            <a:r>
              <a:rPr lang="ru-RU" b="1" u="sng" dirty="0" err="1"/>
              <a:t>е</a:t>
            </a:r>
            <a:endParaRPr lang="ru-RU" dirty="0"/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2542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Слова, оканчивающиеся на глухие согласные п, к , чередуются со звонкими согласными </a:t>
            </a:r>
            <a:r>
              <a:rPr lang="ru-RU" dirty="0" smtClean="0"/>
              <a:t>   </a:t>
            </a:r>
            <a:r>
              <a:rPr lang="ru-RU" dirty="0" smtClean="0">
                <a:solidFill>
                  <a:srgbClr val="FF0000"/>
                </a:solidFill>
              </a:rPr>
              <a:t>б –п 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кита</a:t>
            </a:r>
            <a:r>
              <a:rPr lang="ru-RU" dirty="0" err="1" smtClean="0">
                <a:solidFill>
                  <a:srgbClr val="FF0000"/>
                </a:solidFill>
              </a:rPr>
              <a:t>п</a:t>
            </a:r>
            <a:r>
              <a:rPr lang="ru-RU" dirty="0" smtClean="0"/>
              <a:t>- </a:t>
            </a:r>
            <a:r>
              <a:rPr lang="ru-RU" dirty="0" err="1" smtClean="0"/>
              <a:t>кита</a:t>
            </a:r>
            <a:r>
              <a:rPr lang="ru-RU" dirty="0" err="1" smtClean="0">
                <a:solidFill>
                  <a:srgbClr val="FF0000"/>
                </a:solidFill>
              </a:rPr>
              <a:t>б</a:t>
            </a:r>
            <a:r>
              <a:rPr lang="ru-RU" dirty="0" err="1" smtClean="0"/>
              <a:t>ым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0274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Фокина Л. П. Шаблон школьны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Фокина Л. П. Шаблон школьный</Template>
  <TotalTime>3</TotalTime>
  <Words>94</Words>
  <Application>Microsoft Office PowerPoint</Application>
  <PresentationFormat>Экран (4:3)</PresentationFormat>
  <Paragraphs>52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Фокина Л. П. Шаблон школьный</vt:lpstr>
      <vt:lpstr>Презентация PowerPoint</vt:lpstr>
      <vt:lpstr>             ИСӘНМЕ!  СӘЛАМ!  ХӘЕРЛЕ КӨН!            </vt:lpstr>
      <vt:lpstr>УКУ-ЯЗУ ӘСБАПЛАРЫ</vt:lpstr>
      <vt:lpstr>НӘРСӘЛӘР?</vt:lpstr>
      <vt:lpstr>НӘРСӘЛӘР?</vt:lpstr>
      <vt:lpstr>НӘРСӘЛӘР?</vt:lpstr>
      <vt:lpstr>Аффикс принадлежности</vt:lpstr>
      <vt:lpstr>Слова, оканчивающиеся на согласные, берут себе следующие аффиксы: </vt:lpstr>
      <vt:lpstr>Презентация PowerPoint</vt:lpstr>
      <vt:lpstr>КИРӘК - НАДО</vt:lpstr>
      <vt:lpstr>Как спросишь, нужны ли ему учебные принадлежности</vt:lpstr>
      <vt:lpstr>                             К        МИҢА                       БИР ӘЛЕ.                                       МИҢА                       БИР ӘЛЕ.                                       МИҢА                        БИР ӘЛЕ.                                                                          МИҢА                         БИР ӘЛЕ.                                                                             МИҢА                         БИР ӘЛЕ.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Администратор</cp:lastModifiedBy>
  <cp:revision>1</cp:revision>
  <dcterms:created xsi:type="dcterms:W3CDTF">2020-07-20T07:34:23Z</dcterms:created>
  <dcterms:modified xsi:type="dcterms:W3CDTF">2020-07-20T07:38:18Z</dcterms:modified>
</cp:coreProperties>
</file>