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60" r:id="rId4"/>
    <p:sldId id="261" r:id="rId5"/>
    <p:sldId id="262" r:id="rId6"/>
    <p:sldId id="266" r:id="rId7"/>
    <p:sldId id="273" r:id="rId8"/>
    <p:sldId id="276" r:id="rId9"/>
    <p:sldId id="263" r:id="rId10"/>
    <p:sldId id="264" r:id="rId11"/>
    <p:sldId id="280" r:id="rId12"/>
    <p:sldId id="281" r:id="rId13"/>
    <p:sldId id="270" r:id="rId14"/>
    <p:sldId id="271" r:id="rId15"/>
    <p:sldId id="268" r:id="rId16"/>
    <p:sldId id="272" r:id="rId17"/>
    <p:sldId id="275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FF66"/>
    <a:srgbClr val="CCFFFF"/>
    <a:srgbClr val="663300"/>
    <a:srgbClr val="FFCCCC"/>
    <a:srgbClr val="800000"/>
    <a:srgbClr val="99FF99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1" autoAdjust="0"/>
    <p:restoredTop sz="94720" autoAdjust="0"/>
  </p:normalViewPr>
  <p:slideViewPr>
    <p:cSldViewPr>
      <p:cViewPr>
        <p:scale>
          <a:sx n="60" d="100"/>
          <a:sy n="60" d="100"/>
        </p:scale>
        <p:origin x="-165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47969-ACC7-400E-B0AA-946B66174DDA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1E7E-C990-4E49-AC65-BE1BB42CA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E47DD-5413-4A81-9694-73C3C8D4020E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6183C-4736-4744-AB4A-494FF36D5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2E531-C8B6-491F-AD88-8FDF425643C9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60962-8805-4787-8C67-703521094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D18A-2FFF-433E-AC60-5D12BF45C080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2CB9-3659-4CB4-83E9-5558CC59A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12AD1-570E-49EB-B132-CA061FAECB7F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D8769-E4FD-4A5B-8403-5B1AEB7DA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D7854-4784-44AD-BF82-AEEDE745FABD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8CE9C-4996-4D5E-81B6-7019AB334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0D654-68C1-4564-8334-035A5B153FCC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34C82-4747-42E7-905F-475484F8C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4019B-B775-4891-9883-3B840E4BFD9F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CD74F-0941-4798-B102-02A155A05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8C17-76F9-49DA-BEE2-90D7D0350AA7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F8C7E-3787-4163-9A6B-78727DE88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FE2E9-45D3-49B2-99C9-A338ED5626C3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E58C6-2BA3-4DF0-A1B0-6E7CD68B6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9E9A2-D1B2-47C5-AD67-A86EEDC51690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D72AD-CE06-412C-A5E9-0EDD677EE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E4D9EF3-897E-4949-A242-72A7BC178421}" type="datetimeFigureOut">
              <a:rPr lang="ru-RU"/>
              <a:pPr>
                <a:defRPr/>
              </a:pPr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4A03FF0-1774-431D-86F4-8F5B4D173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1" r:id="rId2"/>
    <p:sldLayoutId id="2147483828" r:id="rId3"/>
    <p:sldLayoutId id="2147483822" r:id="rId4"/>
    <p:sldLayoutId id="2147483823" r:id="rId5"/>
    <p:sldLayoutId id="2147483824" r:id="rId6"/>
    <p:sldLayoutId id="2147483825" r:id="rId7"/>
    <p:sldLayoutId id="2147483829" r:id="rId8"/>
    <p:sldLayoutId id="2147483830" r:id="rId9"/>
    <p:sldLayoutId id="2147483826" r:id="rId10"/>
    <p:sldLayoutId id="2147483831" r:id="rId11"/>
  </p:sldLayoutIdLst>
  <p:transition>
    <p:push dir="u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500" b="1" kern="1200">
          <a:solidFill>
            <a:srgbClr val="1CA2C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1CA2C3"/>
          </a:solidFill>
          <a:latin typeface="Corbel" pitchFamily="34" charset="0"/>
        </a:defRPr>
      </a:lvl9pPr>
      <a:extLst/>
    </p:titleStyle>
    <p:bodyStyle>
      <a:lvl1pPr marL="438150" indent="-319088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1" fontAlgn="base" hangingPunct="1">
        <a:spcBef>
          <a:spcPct val="20000"/>
        </a:spcBef>
        <a:spcAft>
          <a:spcPct val="0"/>
        </a:spcAft>
        <a:buClr>
          <a:srgbClr val="964305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Conditionals</a:t>
            </a:r>
            <a:endParaRPr lang="ru-RU" sz="6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endParaRPr lang="ru-RU" sz="6000" b="1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Give the right form of the verb in brackets.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Unreal Condition</a:t>
            </a:r>
            <a:endParaRPr lang="ru-RU" sz="32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 bwMode="auto">
          <a:xfrm>
            <a:off x="3071813" y="1728788"/>
            <a:ext cx="5786437" cy="484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If I knew his address I (give) it to you.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If he worked more slowly he (not make) so many mistakes.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could tell you what this means if I (know) Greek.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He might get fat if he (stop) smoking.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If he knew that it was dangerous he (not come).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(keep) a horse if I could afford it.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What would you do if the lift (get) stuck between two floors.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(not go) there if I were you.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You couldn’t have so much trouble with your car if you (have) it served regularly.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f I (live) near my work I (be) never late</a:t>
            </a:r>
            <a:endParaRPr lang="ru-RU" sz="2100" b="1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13" name="Текст 3"/>
          <p:cNvSpPr txBox="1">
            <a:spLocks/>
          </p:cNvSpPr>
          <p:nvPr/>
        </p:nvSpPr>
        <p:spPr bwMode="auto">
          <a:xfrm>
            <a:off x="3071813" y="1643063"/>
            <a:ext cx="5786437" cy="484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If I knew his address I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would give 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it to you.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If he worked more slowly he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wouldn’t make 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so many mistakes.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could tell you what this means if I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knew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 Greek.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He might get fat if he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stopped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 smoking.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If he knew that it was dangerous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he wouldn’t come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would keep 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a horse if I could afford it.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What would you do if the lift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got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 stuck between two floors.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wouldn’t go 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there if I were you.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You couldn’t have so much trouble with your car if you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had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 it served regularly.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I f I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lived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 near my work I </a:t>
            </a:r>
            <a:r>
              <a:rPr lang="en-US" sz="2100" b="1" i="1" u="sng">
                <a:solidFill>
                  <a:srgbClr val="66FF33"/>
                </a:solidFill>
                <a:latin typeface="Corbel" pitchFamily="34" charset="0"/>
              </a:rPr>
              <a:t>would be </a:t>
            </a:r>
            <a:r>
              <a:rPr lang="en-US" sz="2100" b="1">
                <a:solidFill>
                  <a:srgbClr val="FFFFFF"/>
                </a:solidFill>
                <a:latin typeface="Corbel" pitchFamily="34" charset="0"/>
              </a:rPr>
              <a:t>never late</a:t>
            </a:r>
            <a:endParaRPr lang="ru-RU" sz="2100" b="1">
              <a:solidFill>
                <a:srgbClr val="FFFFFF"/>
              </a:solidFill>
              <a:latin typeface="Corbel" pitchFamily="34" charset="0"/>
            </a:endParaRPr>
          </a:p>
        </p:txBody>
      </p:sp>
      <p:pic>
        <p:nvPicPr>
          <p:cNvPr id="8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/>
      <p:bldP spid="12" grpId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endParaRPr lang="ru-RU" sz="6000" b="1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>
              <a:defRPr/>
            </a:pPr>
            <a:r>
              <a:rPr lang="en-US" sz="2600" b="1" dirty="0" smtClean="0"/>
              <a:t>Write sentences using the second conditional</a:t>
            </a:r>
            <a:r>
              <a:rPr lang="en-US" sz="2400" b="1" dirty="0" smtClean="0"/>
              <a:t>.</a:t>
            </a:r>
            <a:r>
              <a:rPr lang="en-US" sz="2400" dirty="0" smtClean="0"/>
              <a:t> </a:t>
            </a:r>
            <a:r>
              <a:rPr lang="en-US" sz="1800" b="1" u="sng" dirty="0" smtClean="0">
                <a:solidFill>
                  <a:srgbClr val="66FF66"/>
                </a:solidFill>
              </a:rPr>
              <a:t>Example:</a:t>
            </a:r>
            <a:endParaRPr lang="ru-RU" sz="1800" b="1" u="sng" dirty="0" smtClean="0">
              <a:solidFill>
                <a:srgbClr val="66FF66"/>
              </a:solidFill>
            </a:endParaRPr>
          </a:p>
          <a:p>
            <a:pPr>
              <a:defRPr/>
            </a:pPr>
            <a:r>
              <a:rPr lang="en-US" sz="1800" b="1" dirty="0" smtClean="0"/>
              <a:t>I don’t want to buy that CD, so I’m not going to. - </a:t>
            </a:r>
            <a:endParaRPr lang="ru-RU" sz="1800" b="1" dirty="0" smtClean="0"/>
          </a:p>
          <a:p>
            <a:pPr>
              <a:defRPr/>
            </a:pPr>
            <a:r>
              <a:rPr lang="en-US" sz="1800" b="1" i="1" u="sng" dirty="0" smtClean="0">
                <a:solidFill>
                  <a:srgbClr val="0033CC"/>
                </a:solidFill>
              </a:rPr>
              <a:t>If I wanted to buy that CD, I would.</a:t>
            </a:r>
            <a:endParaRPr lang="ru-RU" sz="1800" b="1" i="1" u="sng" dirty="0" smtClean="0">
              <a:solidFill>
                <a:srgbClr val="0033CC"/>
              </a:solidFill>
            </a:endParaRPr>
          </a:p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  <a:defRPr/>
            </a:pPr>
            <a:endParaRPr lang="en-US" sz="2800" b="1" dirty="0" smtClean="0"/>
          </a:p>
          <a:p>
            <a:pPr marL="274638" indent="-274638" eaLnBrk="1" hangingPunct="1">
              <a:defRPr/>
            </a:pPr>
            <a:endParaRPr lang="en-US" sz="2800" b="1" dirty="0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Unreal Condition</a:t>
            </a:r>
            <a:endParaRPr lang="ru-RU" sz="32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1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928938" y="1500188"/>
            <a:ext cx="6215062" cy="531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I don’t live alone, so I don’t get lonely.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Don’s got such a lot of homework that he’s not going to play football tonight.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I can’t swim, so I’m not going scuba diving with Terry.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We’re not going to order a pizza because we don’t have enough money.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We’re not staying in the same hotel, so we can’t share a room.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I’m not you, but I think you should call Anthony right now!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I can’t come because I have to help my dad with something.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200">
                <a:solidFill>
                  <a:srgbClr val="FFFFFF"/>
                </a:solidFill>
              </a:rPr>
              <a:t>I don’t go to bed as late as you, so I’m able to get up early in the morning.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000375" y="1544638"/>
            <a:ext cx="6143625" cy="531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If I lived alone, I’d get lonely.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If Don’s got such a lot of homework, he’s not going to play football tonight.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If I could swim, I’d go scuba diving with Terry.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We’d order pizza if we had enough money.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If we were staying in the same hotel, we could share a room.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If I was/were you, I’d call Anthony right now!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I’d come if I didn’t have to help my dad with something.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200" b="1">
                <a:solidFill>
                  <a:srgbClr val="FFFF00"/>
                </a:solidFill>
              </a:rPr>
              <a:t>If I went to bed as late as you, I wouldn’t be able to get up early in the morning.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/>
      <p:bldP spid="12" grpId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</a:t>
            </a:r>
            <a:r>
              <a:rPr lang="en-US" sz="32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32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32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endParaRPr lang="ru-RU" sz="3200" b="1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Complete each sentence. Use either I or II Conditional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000" b="1" dirty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</a:t>
            </a:r>
            <a:r>
              <a:rPr lang="en-US" sz="30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or</a:t>
            </a:r>
            <a:r>
              <a:rPr lang="en-US" sz="30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Unreal Condition</a:t>
            </a:r>
            <a:endParaRPr lang="ru-RU" sz="30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928938" y="1571625"/>
            <a:ext cx="621506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Sue doesn’t ride a bike to school, because she doesn’t have one. If Sue...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Chris will pass his exams, but he has to work hard. If Chris...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John isn’t fat, because he doesn’t eat a lot. If John...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Ellen doesn’t have a car, so she walks to work. If Ellen...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Ali’s English will improve, but he has to practise. If Ali...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Pat won’t be late but she has to hurry. If Pat...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Rita doesn’t like swimming so she doesn’t go to the beach. If Rita...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Paulo will get better, but he ahs to take his medicine. If Paulo...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David doesn’t get up early because he lives near the school. If David...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b="1">
                <a:solidFill>
                  <a:srgbClr val="FFFFFF"/>
                </a:solidFill>
              </a:rPr>
              <a:t>Carol will catch the bus but she has to leave now. If Carol...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000375" y="1785938"/>
            <a:ext cx="6143625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Sue had a bike, she would ride to school.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Chris works hard, he’ll pass his exam.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John ate a lot, he would be fat.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Ellen had a car, she wouldn’t walk to work.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Ali practises, his English will improve.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Pat hurries, she won’t be late.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Rita liked swimming, she would go to the beach.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Paulo takes his medicine, he will get better.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David didn’t live near the school, he would get up early.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 b="1">
                <a:solidFill>
                  <a:srgbClr val="CCFF66"/>
                </a:solidFill>
              </a:rPr>
              <a:t>If Carol leaves now, she will catch the bus.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9" grpId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</a:t>
            </a:r>
            <a:r>
              <a:rPr lang="en-US" sz="32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32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32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endParaRPr lang="ru-RU" sz="3200" b="1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Complete each sentence. Use </a:t>
            </a:r>
            <a:r>
              <a:rPr lang="en-US" sz="2800" b="1" i="1" smtClean="0">
                <a:solidFill>
                  <a:srgbClr val="C00000"/>
                </a:solidFill>
              </a:rPr>
              <a:t>will</a:t>
            </a:r>
            <a:r>
              <a:rPr lang="en-US" sz="2800" b="1" smtClean="0"/>
              <a:t> or </a:t>
            </a:r>
            <a:r>
              <a:rPr lang="en-US" sz="2800" b="1" i="1" smtClean="0">
                <a:solidFill>
                  <a:srgbClr val="C00000"/>
                </a:solidFill>
              </a:rPr>
              <a:t>would</a:t>
            </a:r>
            <a:r>
              <a:rPr lang="en-US" sz="2800" b="1" smtClean="0"/>
              <a:t> and the present or past simple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000" b="1" dirty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</a:t>
            </a:r>
            <a:r>
              <a:rPr lang="en-US" sz="30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or</a:t>
            </a:r>
            <a:r>
              <a:rPr lang="en-US" sz="30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Unreal </a:t>
            </a:r>
            <a:r>
              <a:rPr lang="en-US" sz="30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Condition</a:t>
            </a:r>
            <a:endParaRPr lang="ru-RU" sz="30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1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928938" y="1643063"/>
            <a:ext cx="621506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We’re going to the beach after school. If you </a:t>
            </a:r>
            <a:r>
              <a:rPr lang="en-GB" sz="2000" b="1" i="1">
                <a:solidFill>
                  <a:srgbClr val="FFFF00"/>
                </a:solidFill>
              </a:rPr>
              <a:t>(want)</a:t>
            </a:r>
            <a:r>
              <a:rPr lang="en-GB" sz="2000" b="1">
                <a:solidFill>
                  <a:srgbClr val="FFFFFF"/>
                </a:solidFill>
              </a:rPr>
              <a:t> to come with us, I </a:t>
            </a:r>
            <a:r>
              <a:rPr lang="en-GB" sz="2000" b="1" i="1">
                <a:solidFill>
                  <a:srgbClr val="FFFF00"/>
                </a:solidFill>
              </a:rPr>
              <a:t>(ask)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my mum if it’s OK.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 always ride my bicycle to work. If I </a:t>
            </a:r>
            <a:r>
              <a:rPr lang="en-GB" sz="2000" b="1" i="1">
                <a:solidFill>
                  <a:srgbClr val="FFFF00"/>
                </a:solidFill>
              </a:rPr>
              <a:t>(win)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the lottery, I </a:t>
            </a:r>
            <a:r>
              <a:rPr lang="en-GB" sz="2000" b="1" i="1">
                <a:solidFill>
                  <a:srgbClr val="FFFF00"/>
                </a:solidFill>
              </a:rPr>
              <a:t>(get)</a:t>
            </a:r>
            <a:r>
              <a:rPr lang="en-GB" sz="2000" b="1">
                <a:solidFill>
                  <a:srgbClr val="FFFFFF"/>
                </a:solidFill>
              </a:rPr>
              <a:t> a taxi every day instead!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It’s amazing! Everyone in the class passed the exam! If I </a:t>
            </a:r>
            <a:r>
              <a:rPr lang="en-GB" sz="2000" b="1" i="1">
                <a:solidFill>
                  <a:srgbClr val="FFFF00"/>
                </a:solidFill>
              </a:rPr>
              <a:t>(be)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the teacher, I </a:t>
            </a:r>
            <a:r>
              <a:rPr lang="en-GB" sz="2000" b="1" i="1">
                <a:solidFill>
                  <a:srgbClr val="FFFF00"/>
                </a:solidFill>
              </a:rPr>
              <a:t>(be)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really pleased.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It is a very easy machine to use. If you </a:t>
            </a:r>
            <a:r>
              <a:rPr lang="en-GB" sz="2000" b="1" i="1">
                <a:solidFill>
                  <a:srgbClr val="FFFF00"/>
                </a:solidFill>
              </a:rPr>
              <a:t>(place)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the fruit in the top, the juice </a:t>
            </a:r>
            <a:r>
              <a:rPr lang="en-GB" sz="2000" b="1" i="1">
                <a:solidFill>
                  <a:srgbClr val="FFFF00"/>
                </a:solidFill>
              </a:rPr>
              <a:t>(appear)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at the bottom ready to drink.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We’ve been waiting for almost an hour now. If they </a:t>
            </a:r>
            <a:r>
              <a:rPr lang="en-GB" sz="2000" b="1" i="1">
                <a:solidFill>
                  <a:srgbClr val="FFFF00"/>
                </a:solidFill>
              </a:rPr>
              <a:t>(not come)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soon, we </a:t>
            </a:r>
            <a:r>
              <a:rPr lang="en-GB" sz="2000" b="1" i="1">
                <a:solidFill>
                  <a:srgbClr val="FFFF00"/>
                </a:solidFill>
              </a:rPr>
              <a:t>(not see)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the start of the concert.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Look at the sky! If it </a:t>
            </a:r>
            <a:r>
              <a:rPr lang="en-GB" sz="2000" b="1" i="1">
                <a:solidFill>
                  <a:srgbClr val="FFFF00"/>
                </a:solidFill>
              </a:rPr>
              <a:t>(start)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raining, the race </a:t>
            </a:r>
            <a:r>
              <a:rPr lang="en-GB" sz="2000" b="1" i="1">
                <a:solidFill>
                  <a:srgbClr val="FFFF00"/>
                </a:solidFill>
              </a:rPr>
              <a:t>(finish)</a:t>
            </a:r>
            <a:r>
              <a:rPr lang="en-GB" sz="2000" b="1">
                <a:solidFill>
                  <a:srgbClr val="FFFF00"/>
                </a:solidFill>
              </a:rPr>
              <a:t> </a:t>
            </a:r>
            <a:r>
              <a:rPr lang="en-GB" sz="2000" b="1">
                <a:solidFill>
                  <a:srgbClr val="FFFFFF"/>
                </a:solidFill>
              </a:rPr>
              <a:t>early.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286125" y="257175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want, will ask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won, would get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were/was, would be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place, appears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don’t come, will not see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starts, will finish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/>
      <p:bldP spid="12" grpId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endParaRPr lang="ru-RU" sz="60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Rewrite each comment beginning as shown. Do not change the meaning.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Unreal Condition</a:t>
            </a:r>
            <a:endParaRPr lang="ru-RU" sz="32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00375" y="1571625"/>
            <a:ext cx="61436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Supposing you had wings, what would you do? – </a:t>
            </a:r>
            <a:r>
              <a:rPr lang="en-GB" sz="2000" b="1">
                <a:solidFill>
                  <a:srgbClr val="FFFF00"/>
                </a:solidFill>
              </a:rPr>
              <a:t>What </a:t>
            </a:r>
            <a:r>
              <a:rPr lang="en-GB" sz="2000" b="1" i="1" u="sng">
                <a:solidFill>
                  <a:srgbClr val="FFFF00"/>
                </a:solidFill>
              </a:rPr>
              <a:t>would you do if you had wings</a:t>
            </a:r>
            <a:r>
              <a:rPr lang="en-GB" sz="2000" b="1">
                <a:solidFill>
                  <a:srgbClr val="FFFF00"/>
                </a:solidFill>
              </a:rPr>
              <a:t>?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Why don’t you leave now. That’s what I’d do. - If __________________________________.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Imagine you lived on Mars. How would you feel? – How __________________________?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 think you should buy a bike. That’s what I’d do. – If _______________________________.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Imagine you were rich. What would you do? - ____________________________________?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Supposing Jim came with us, what would you say? – What______________________?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Why don’t you take the bus. That’s what I’d do. – If_______________________________.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000" b="1">
                <a:solidFill>
                  <a:srgbClr val="FFFFFF"/>
                </a:solidFill>
              </a:rPr>
              <a:t>Imagine you owned a robot. What would you do? – What__________________________?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000375" y="1714500"/>
            <a:ext cx="59293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What would you do if you had wings?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If I were you, I’d leave now.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How would you feel if you lived on Mars?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If I were you, I’d buy a bike.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What would you do if you were rich?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What would you say if Jim came with us?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If I were you, I’d take the bus.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What would you do if you owned a robot?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9" grpId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III</a:t>
            </a:r>
            <a:endParaRPr lang="ru-RU" sz="6000" b="1" dirty="0">
              <a:ln w="11430"/>
              <a:solidFill>
                <a:srgbClr val="99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Hypothetical conditions in the past and their results in the past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29322" y="1785926"/>
            <a:ext cx="3071834" cy="1357322"/>
          </a:xfrm>
          <a:prstGeom prst="roundRect">
            <a:avLst/>
          </a:prstGeom>
          <a:solidFill>
            <a:srgbClr val="99FF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0033CC"/>
                </a:solidFill>
              </a:rPr>
              <a:t>Main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would/could/should + have + Participle II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1785926"/>
            <a:ext cx="2571768" cy="1357322"/>
          </a:xfrm>
          <a:prstGeom prst="roundRect">
            <a:avLst/>
          </a:prstGeom>
          <a:solidFill>
            <a:srgbClr val="99FF33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rgbClr val="0033CC"/>
                </a:solidFill>
              </a:rPr>
              <a:t>Subordinate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If + Past Perfect/Perfect Continuous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Unreal Condition</a:t>
            </a:r>
            <a:endParaRPr lang="ru-RU" sz="32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143240" y="4000504"/>
            <a:ext cx="5786478" cy="2571768"/>
          </a:xfrm>
          <a:prstGeom prst="snip2DiagRect">
            <a:avLst/>
          </a:prstGeom>
          <a:solidFill>
            <a:srgbClr val="99FF3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chemeClr val="tx1"/>
                </a:solidFill>
              </a:rPr>
              <a:t>If you </a:t>
            </a:r>
            <a:r>
              <a:rPr lang="en-US" sz="2800" b="1" i="1" u="sng" dirty="0">
                <a:solidFill>
                  <a:srgbClr val="C00000"/>
                </a:solidFill>
              </a:rPr>
              <a:t>had asked </a:t>
            </a:r>
            <a:r>
              <a:rPr lang="en-US" sz="2800" b="1" dirty="0">
                <a:solidFill>
                  <a:schemeClr val="tx1"/>
                </a:solidFill>
              </a:rPr>
              <a:t>me, I </a:t>
            </a:r>
            <a:r>
              <a:rPr lang="en-US" sz="2800" b="1" i="1" u="sng" dirty="0">
                <a:solidFill>
                  <a:srgbClr val="C00000"/>
                </a:solidFill>
              </a:rPr>
              <a:t>would have helped </a:t>
            </a:r>
            <a:r>
              <a:rPr lang="en-US" sz="2800" b="1" dirty="0">
                <a:solidFill>
                  <a:schemeClr val="tx1"/>
                </a:solidFill>
              </a:rPr>
              <a:t>you.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200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chemeClr val="tx1"/>
                </a:solidFill>
              </a:rPr>
              <a:t>If she</a:t>
            </a:r>
            <a:r>
              <a:rPr lang="en-US" sz="2800" b="1" i="1" u="sng" dirty="0">
                <a:solidFill>
                  <a:srgbClr val="C00000"/>
                </a:solidFill>
              </a:rPr>
              <a:t>’d been wearing</a:t>
            </a:r>
            <a:r>
              <a:rPr lang="en-US" sz="2800" b="1" dirty="0">
                <a:solidFill>
                  <a:schemeClr val="tx1"/>
                </a:solidFill>
              </a:rPr>
              <a:t> her new glasses, I </a:t>
            </a:r>
            <a:r>
              <a:rPr lang="en-US" sz="2800" b="1" i="1" u="sng" dirty="0">
                <a:solidFill>
                  <a:srgbClr val="C00000"/>
                </a:solidFill>
              </a:rPr>
              <a:t>would have noticed </a:t>
            </a:r>
            <a:r>
              <a:rPr lang="en-US" sz="2800" b="1" dirty="0">
                <a:solidFill>
                  <a:schemeClr val="tx1"/>
                </a:solidFill>
              </a:rPr>
              <a:t>them.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r>
              <a:rPr lang="en-US" sz="3200" b="1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3200" b="1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3200" b="1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III</a:t>
            </a:r>
            <a:endParaRPr lang="ru-RU" sz="3200" b="1" dirty="0">
              <a:ln w="11430"/>
              <a:solidFill>
                <a:srgbClr val="99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Choose the correct word or phrase in each sentence.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Unreal Condition</a:t>
            </a:r>
            <a:endParaRPr lang="ru-RU" sz="32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2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857500" y="1503363"/>
            <a:ext cx="6286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you </a:t>
            </a:r>
            <a:r>
              <a:rPr lang="en-GB" sz="2100" b="1" i="1">
                <a:solidFill>
                  <a:srgbClr val="FFFF00"/>
                </a:solidFill>
              </a:rPr>
              <a:t>phoned/had phoned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me yesterday, I had </a:t>
            </a:r>
            <a:r>
              <a:rPr lang="en-GB" sz="2100" b="1" i="1">
                <a:solidFill>
                  <a:srgbClr val="FFFF00"/>
                </a:solidFill>
              </a:rPr>
              <a:t>given/would have given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you the news.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you </a:t>
            </a:r>
            <a:r>
              <a:rPr lang="en-GB" sz="2100" b="1" i="1">
                <a:solidFill>
                  <a:srgbClr val="00FF00"/>
                </a:solidFill>
              </a:rPr>
              <a:t>took/would have taken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more exercise, you </a:t>
            </a:r>
            <a:r>
              <a:rPr lang="en-GB" sz="2100" b="1" i="1">
                <a:solidFill>
                  <a:srgbClr val="00FF00"/>
                </a:solidFill>
              </a:rPr>
              <a:t>might feel/felt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better.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Tim </a:t>
            </a:r>
            <a:r>
              <a:rPr lang="en-GB" sz="2100" b="1" i="1">
                <a:solidFill>
                  <a:srgbClr val="FFFF00"/>
                </a:solidFill>
              </a:rPr>
              <a:t>drove/had driven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more carefully, he </a:t>
            </a:r>
            <a:r>
              <a:rPr lang="en-GB" sz="2100" b="1" i="1">
                <a:solidFill>
                  <a:srgbClr val="FFFF00"/>
                </a:solidFill>
              </a:rPr>
              <a:t>wouldn’t have crashed/didn’t </a:t>
            </a:r>
            <a:r>
              <a:rPr lang="en-GB" sz="2100" b="1" i="1">
                <a:solidFill>
                  <a:srgbClr val="FFFFFF"/>
                </a:solidFill>
              </a:rPr>
              <a:t>crash</a:t>
            </a:r>
            <a:r>
              <a:rPr lang="en-GB" sz="2100">
                <a:solidFill>
                  <a:srgbClr val="FFFFFF"/>
                </a:solidFill>
              </a:rPr>
              <a:t>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you </a:t>
            </a:r>
            <a:r>
              <a:rPr lang="en-GB" sz="2100" b="1" i="1">
                <a:solidFill>
                  <a:srgbClr val="00FF00"/>
                </a:solidFill>
              </a:rPr>
              <a:t>had come/came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to see the film, you </a:t>
            </a:r>
            <a:r>
              <a:rPr lang="en-GB" sz="2100" b="1" i="1">
                <a:solidFill>
                  <a:srgbClr val="00FF00"/>
                </a:solidFill>
              </a:rPr>
              <a:t>had enjoyed/would have enjoyed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it.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</a:t>
            </a:r>
            <a:r>
              <a:rPr lang="en-GB" sz="2100" b="1" i="1">
                <a:solidFill>
                  <a:srgbClr val="FFFF00"/>
                </a:solidFill>
              </a:rPr>
              <a:t>I’d known/I would know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it was your birthday, I </a:t>
            </a:r>
            <a:r>
              <a:rPr lang="en-GB" sz="2100" b="1" i="1">
                <a:solidFill>
                  <a:srgbClr val="FFFF00"/>
                </a:solidFill>
              </a:rPr>
              <a:t>would send/would have sent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you a card.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people </a:t>
            </a:r>
            <a:r>
              <a:rPr lang="en-GB" sz="2100" b="1" i="1">
                <a:solidFill>
                  <a:srgbClr val="00FF00"/>
                </a:solidFill>
              </a:rPr>
              <a:t>had helped/helped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one another more often, the world </a:t>
            </a:r>
            <a:r>
              <a:rPr lang="en-GB" sz="2100" b="1" i="1">
                <a:solidFill>
                  <a:srgbClr val="00FF00"/>
                </a:solidFill>
              </a:rPr>
              <a:t>might be/</a:t>
            </a:r>
            <a:r>
              <a:rPr lang="en-GB" sz="2100" b="1" i="1">
                <a:solidFill>
                  <a:srgbClr val="FFFF00"/>
                </a:solidFill>
              </a:rPr>
              <a:t>was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a better place.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our team </a:t>
            </a:r>
            <a:r>
              <a:rPr lang="en-GB" sz="2100" b="1" i="1">
                <a:solidFill>
                  <a:srgbClr val="FFFF00"/>
                </a:solidFill>
              </a:rPr>
              <a:t>had scored/scored</a:t>
            </a:r>
            <a:r>
              <a:rPr lang="en-GB" sz="2100">
                <a:solidFill>
                  <a:srgbClr val="FF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more goals, we </a:t>
            </a:r>
            <a:r>
              <a:rPr lang="en-GB" sz="2100" b="1" i="1">
                <a:solidFill>
                  <a:srgbClr val="FFFF00"/>
                </a:solidFill>
              </a:rPr>
              <a:t>had won/could have won</a:t>
            </a:r>
            <a:r>
              <a:rPr lang="en-GB" sz="2100">
                <a:solidFill>
                  <a:srgbClr val="FFFFFF"/>
                </a:solidFill>
              </a:rPr>
              <a:t>.</a:t>
            </a:r>
          </a:p>
          <a:p>
            <a:pPr marL="457200" indent="-457200">
              <a:buFont typeface="Corbel" pitchFamily="34" charset="0"/>
              <a:buAutoNum type="arabicPeriod"/>
            </a:pPr>
            <a:r>
              <a:rPr lang="en-GB" sz="2100">
                <a:solidFill>
                  <a:srgbClr val="FFFFFF"/>
                </a:solidFill>
              </a:rPr>
              <a:t>If you </a:t>
            </a:r>
            <a:r>
              <a:rPr lang="en-GB" sz="2100" b="1" i="1">
                <a:solidFill>
                  <a:srgbClr val="00FF00"/>
                </a:solidFill>
              </a:rPr>
              <a:t>would have worn/wore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a coat, you </a:t>
            </a:r>
            <a:r>
              <a:rPr lang="en-GB" sz="2100" b="1" i="1">
                <a:solidFill>
                  <a:srgbClr val="00FF00"/>
                </a:solidFill>
              </a:rPr>
              <a:t>wouldn’t get/didn’t get</a:t>
            </a:r>
            <a:r>
              <a:rPr lang="en-GB" sz="2100">
                <a:solidFill>
                  <a:srgbClr val="00FF00"/>
                </a:solidFill>
              </a:rPr>
              <a:t> </a:t>
            </a:r>
            <a:r>
              <a:rPr lang="en-GB" sz="2100">
                <a:solidFill>
                  <a:srgbClr val="FFFFFF"/>
                </a:solidFill>
              </a:rPr>
              <a:t>wet.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000375" y="2214563"/>
            <a:ext cx="61436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had phoned, would have given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took, might feel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had driven, wouldn’t have crashed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had come, would have enjoyed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I’d known, would have sent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helped, might be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had scored, could have won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GB" sz="2400" b="1">
                <a:solidFill>
                  <a:srgbClr val="FFFF00"/>
                </a:solidFill>
              </a:rPr>
              <a:t>wore, wouldn’t get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/>
      <p:bldP spid="13" grpId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Revision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Real/Unreal Condition</a:t>
            </a:r>
            <a:endParaRPr lang="ru-RU" sz="3200" b="1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2" name="Рисунок 11" descr="F:\Scanner\img819.jpg"/>
          <p:cNvPicPr/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907" r="1129" b="1542"/>
          <a:stretch>
            <a:fillRect/>
          </a:stretch>
        </p:blipFill>
        <p:spPr bwMode="auto">
          <a:xfrm>
            <a:off x="3000364" y="1714488"/>
            <a:ext cx="6072230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Текст 5"/>
          <p:cNvSpPr txBox="1">
            <a:spLocks/>
          </p:cNvSpPr>
          <p:nvPr/>
        </p:nvSpPr>
        <p:spPr bwMode="auto">
          <a:xfrm>
            <a:off x="142875" y="1714500"/>
            <a:ext cx="246856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274638" indent="-274638">
              <a:buClr>
                <a:schemeClr val="accent1"/>
              </a:buClr>
              <a:buSzPct val="80000"/>
              <a:buFont typeface="Wingdings 2" pitchFamily="18" charset="2"/>
              <a:buBlip>
                <a:blip r:embed="rId3"/>
              </a:buBlip>
            </a:pPr>
            <a:r>
              <a:rPr lang="en-US" sz="2400" b="1">
                <a:latin typeface="Corbel" pitchFamily="34" charset="0"/>
              </a:rPr>
              <a:t>Conditional sentences may express real or unreal condition.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Revision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Real/Unreal Condition</a:t>
            </a:r>
            <a:endParaRPr lang="ru-RU" sz="3200" b="1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Текст 5"/>
          <p:cNvSpPr txBox="1">
            <a:spLocks/>
          </p:cNvSpPr>
          <p:nvPr/>
        </p:nvSpPr>
        <p:spPr bwMode="auto">
          <a:xfrm>
            <a:off x="142875" y="1714500"/>
            <a:ext cx="246856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274638" indent="-274638">
              <a:buClr>
                <a:schemeClr val="accent1"/>
              </a:buClr>
              <a:buSzPct val="80000"/>
              <a:buFont typeface="Wingdings 2" pitchFamily="18" charset="2"/>
              <a:buBlip>
                <a:blip r:embed="rId2"/>
              </a:buBlip>
            </a:pPr>
            <a:r>
              <a:rPr lang="en-US" sz="2400" b="1">
                <a:latin typeface="Corbel" pitchFamily="34" charset="0"/>
              </a:rPr>
              <a:t>Choose the correct variant.</a:t>
            </a:r>
          </a:p>
        </p:txBody>
      </p:sp>
      <p:pic>
        <p:nvPicPr>
          <p:cNvPr id="7" name="Рисунок 6" descr="F:\ENGLISH\Grammar and Vocabulary\Student's Book\img756.jpg"/>
          <p:cNvPicPr/>
          <p:nvPr/>
        </p:nvPicPr>
        <p:blipFill>
          <a:blip r:embed="rId3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2844" y="1643050"/>
            <a:ext cx="8858312" cy="50720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Блок-схема: узел 7"/>
          <p:cNvSpPr/>
          <p:nvPr/>
        </p:nvSpPr>
        <p:spPr>
          <a:xfrm>
            <a:off x="2571750" y="4143375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500813" y="4429125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429125" y="4643438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42938" y="4929188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500813" y="5143500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42938" y="5429250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357688" y="5643563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357688" y="5929313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642938" y="6143625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6500813" y="6429375"/>
            <a:ext cx="285750" cy="28575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" name="Picture 4" descr="F:\ART+\Anima-A\n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285750"/>
            <a:ext cx="14335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 animBg="1"/>
      <p:bldP spid="9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00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Well done!</a:t>
            </a:r>
            <a:endParaRPr lang="ru-RU" sz="6000" b="1" dirty="0">
              <a:ln w="11430"/>
              <a:solidFill>
                <a:srgbClr val="00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Составила:</a:t>
            </a:r>
          </a:p>
        </p:txBody>
      </p:sp>
      <p:pic>
        <p:nvPicPr>
          <p:cNvPr id="2050" name="Picture 2" descr="F:\ART+\Anima-A\key_to_success_md_wh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656773"/>
            <a:ext cx="4357718" cy="2481879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  <a:scene3d>
            <a:camera prst="perspectiveContrastingRightFacing"/>
            <a:lightRig rig="threePt" dir="t"/>
          </a:scene3d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3071802" y="285728"/>
            <a:ext cx="5857916" cy="978408"/>
          </a:xfrm>
          <a:prstGeom prst="rect">
            <a:avLst/>
          </a:prstGeom>
        </p:spPr>
        <p:txBody>
          <a:bodyPr lIns="73152" rIns="45720" bIns="0"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66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Источники</a:t>
            </a:r>
          </a:p>
        </p:txBody>
      </p:sp>
      <p:pic>
        <p:nvPicPr>
          <p:cNvPr id="11" name="Picture 3" descr="F:\ART+\Anima-A\Украшения\book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429125"/>
            <a:ext cx="2524125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Текст 5"/>
          <p:cNvSpPr>
            <a:spLocks noGrp="1"/>
          </p:cNvSpPr>
          <p:nvPr>
            <p:ph type="body" sz="half" idx="2"/>
          </p:nvPr>
        </p:nvSpPr>
        <p:spPr>
          <a:xfrm>
            <a:off x="3000375" y="1643063"/>
            <a:ext cx="6143625" cy="4843462"/>
          </a:xfrm>
        </p:spPr>
        <p:txBody>
          <a:bodyPr/>
          <a:lstStyle/>
          <a:p>
            <a:pPr marL="274638" indent="-274638" eaLnBrk="1" hangingPunct="1">
              <a:spcAft>
                <a:spcPts val="1200"/>
              </a:spcAft>
              <a:buFont typeface="Wingdings 2" pitchFamily="18" charset="2"/>
              <a:buBlip>
                <a:blip r:embed="rId4"/>
              </a:buBlip>
            </a:pPr>
            <a:r>
              <a:rPr lang="en-US" sz="2400" b="1" smtClean="0">
                <a:solidFill>
                  <a:srgbClr val="FFFFFF"/>
                </a:solidFill>
              </a:rPr>
              <a:t>English Grammar, Drozdova T., Mailova M.</a:t>
            </a:r>
            <a:r>
              <a:rPr lang="ru-RU" sz="2400" b="1" smtClean="0">
                <a:solidFill>
                  <a:srgbClr val="FFFFFF"/>
                </a:solidFill>
              </a:rPr>
              <a:t>, СПб, Триада, 1997</a:t>
            </a:r>
          </a:p>
          <a:p>
            <a:pPr marL="274638" indent="-274638" eaLnBrk="1" hangingPunct="1">
              <a:spcAft>
                <a:spcPts val="1200"/>
              </a:spcAft>
              <a:buFont typeface="Wingdings 2" pitchFamily="18" charset="2"/>
              <a:buBlip>
                <a:blip r:embed="rId4"/>
              </a:buBlip>
            </a:pPr>
            <a:r>
              <a:rPr lang="en-US" sz="2400" b="1" smtClean="0">
                <a:solidFill>
                  <a:srgbClr val="FFFFFF"/>
                </a:solidFill>
              </a:rPr>
              <a:t>Grammar and Vocabulary, Exam skills for Russia, Mann M., Taylore-Knowles S., Macmillan, 2009</a:t>
            </a:r>
          </a:p>
          <a:p>
            <a:pPr marL="274638" indent="-274638" eaLnBrk="1" hangingPunct="1">
              <a:spcAft>
                <a:spcPts val="1200"/>
              </a:spcAft>
              <a:buFont typeface="Wingdings 2" pitchFamily="18" charset="2"/>
              <a:buBlip>
                <a:blip r:embed="rId4"/>
              </a:buBlip>
            </a:pPr>
            <a:r>
              <a:rPr lang="en-US" sz="2400" b="1" smtClean="0">
                <a:solidFill>
                  <a:srgbClr val="FFFFFF"/>
                </a:solidFill>
              </a:rPr>
              <a:t>Language Practice Elementary, Vince M., Macmillan, 2008</a:t>
            </a:r>
          </a:p>
          <a:p>
            <a:pPr marL="274638" indent="-274638" eaLnBrk="1" hangingPunct="1">
              <a:spcAft>
                <a:spcPts val="1200"/>
              </a:spcAft>
              <a:buFont typeface="Wingdings 2" pitchFamily="18" charset="2"/>
              <a:buBlip>
                <a:blip r:embed="rId4"/>
              </a:buBlip>
            </a:pPr>
            <a:r>
              <a:rPr lang="en-US" sz="2400" b="1" smtClean="0">
                <a:solidFill>
                  <a:srgbClr val="FFFFFF"/>
                </a:solidFill>
              </a:rPr>
              <a:t>Language Practice Intermediate, Vince M., Macmillan, 2008</a:t>
            </a:r>
            <a:endParaRPr lang="ru-RU" sz="2400" b="1" smtClean="0">
              <a:solidFill>
                <a:srgbClr val="FFFFFF"/>
              </a:solidFill>
            </a:endParaRPr>
          </a:p>
          <a:p>
            <a:pPr marL="274638" indent="-274638" eaLnBrk="1" hangingPunct="1">
              <a:spcAft>
                <a:spcPts val="1200"/>
              </a:spcAft>
              <a:buFont typeface="Wingdings 2" pitchFamily="18" charset="2"/>
              <a:buBlip>
                <a:blip r:embed="rId4"/>
              </a:buBlip>
            </a:pPr>
            <a:r>
              <a:rPr lang="ru-RU" sz="2400" b="1" smtClean="0">
                <a:solidFill>
                  <a:srgbClr val="FFFFFF"/>
                </a:solidFill>
              </a:rPr>
              <a:t>Анимированные картинки - </a:t>
            </a:r>
            <a:r>
              <a:rPr lang="en-GB" sz="2400" b="1" smtClean="0">
                <a:solidFill>
                  <a:srgbClr val="FFFFFF"/>
                </a:solidFill>
              </a:rPr>
              <a:t>http://www.gifpark.su/OBJ.htm (</a:t>
            </a:r>
            <a:r>
              <a:rPr lang="ru-RU" sz="2400" b="1" smtClean="0">
                <a:solidFill>
                  <a:srgbClr val="FFFFFF"/>
                </a:solidFill>
              </a:rPr>
              <a:t>раздел «Разное», 10 страница)</a:t>
            </a:r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714488"/>
            <a:ext cx="2857488" cy="2286016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100" b="1" dirty="0" smtClean="0">
                <a:ln w="50800"/>
                <a:solidFill>
                  <a:srgbClr val="800000"/>
                </a:solidFill>
                <a:latin typeface="+mj-lt"/>
                <a:ea typeface="+mj-ea"/>
                <a:cs typeface="+mj-cs"/>
              </a:rPr>
              <a:t>Яровая Н.А., </a:t>
            </a:r>
            <a:r>
              <a:rPr lang="ru-RU" sz="2100" b="1" dirty="0">
                <a:ln w="50800"/>
                <a:solidFill>
                  <a:srgbClr val="800000"/>
                </a:solidFill>
                <a:latin typeface="+mj-lt"/>
                <a:ea typeface="+mj-ea"/>
                <a:cs typeface="+mj-cs"/>
              </a:rPr>
              <a:t>учитель английского языка </a:t>
            </a:r>
            <a:endParaRPr lang="en-US" sz="2100" b="1" dirty="0">
              <a:ln w="50800"/>
              <a:solidFill>
                <a:srgbClr val="800000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100" b="1" dirty="0">
                <a:ln w="50800"/>
                <a:solidFill>
                  <a:srgbClr val="800000"/>
                </a:solidFill>
                <a:latin typeface="+mj-lt"/>
                <a:ea typeface="+mj-ea"/>
                <a:cs typeface="+mj-cs"/>
              </a:rPr>
              <a:t>МОУ «Гимназия </a:t>
            </a:r>
            <a:r>
              <a:rPr lang="en-US" sz="2100" b="1" dirty="0" smtClean="0">
                <a:ln w="50800"/>
                <a:solidFill>
                  <a:srgbClr val="800000"/>
                </a:solidFill>
                <a:latin typeface="+mj-lt"/>
                <a:ea typeface="+mj-ea"/>
                <a:cs typeface="+mj-cs"/>
              </a:rPr>
              <a:t>70</a:t>
            </a:r>
            <a:r>
              <a:rPr lang="ru-RU" sz="2100" b="1" dirty="0" smtClean="0">
                <a:ln w="50800"/>
                <a:solidFill>
                  <a:srgbClr val="800000"/>
                </a:solidFill>
                <a:latin typeface="+mj-lt"/>
                <a:ea typeface="+mj-ea"/>
                <a:cs typeface="+mj-cs"/>
              </a:rPr>
              <a:t>» г.Донецк</a:t>
            </a:r>
            <a:endParaRPr lang="ru-RU" sz="2100" b="1" dirty="0">
              <a:ln w="50800"/>
              <a:solidFill>
                <a:srgbClr val="800000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100" b="1" dirty="0">
                <a:ln w="50800"/>
                <a:solidFill>
                  <a:srgbClr val="800000"/>
                </a:solidFill>
                <a:latin typeface="+mj-lt"/>
                <a:ea typeface="+mj-ea"/>
                <a:cs typeface="+mj-cs"/>
              </a:rPr>
              <a:t>2010г.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If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Sentences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 rtlCol="0">
            <a:normAutofit fontScale="92500" lnSpcReduction="10000"/>
          </a:bodyPr>
          <a:lstStyle/>
          <a:p>
            <a:pPr marL="274638" indent="-27463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Blip>
                <a:blip r:embed="rId2"/>
              </a:buBlip>
              <a:defRPr/>
            </a:pPr>
            <a:r>
              <a:rPr lang="en-US" sz="2800" b="1" dirty="0" smtClean="0"/>
              <a:t>Things that usually or always happen</a:t>
            </a:r>
          </a:p>
          <a:p>
            <a:pPr marL="274638" indent="-27463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/>
          </a:p>
          <a:p>
            <a:pPr marL="274638" indent="-27463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Blip>
                <a:blip r:embed="rId2"/>
              </a:buBlip>
              <a:defRPr/>
            </a:pPr>
            <a:r>
              <a:rPr lang="en-US" sz="2800" b="1" dirty="0" smtClean="0"/>
              <a:t>General or scientific facts and definitions</a:t>
            </a:r>
          </a:p>
          <a:p>
            <a:pPr marL="274638" indent="-27463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/>
          </a:p>
          <a:p>
            <a:pPr marL="274638" indent="-27463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Blip>
                <a:blip r:embed="rId2"/>
              </a:buBlip>
              <a:defRPr/>
            </a:pPr>
            <a:r>
              <a:rPr lang="en-US" sz="2800" b="1" dirty="0" smtClean="0"/>
              <a:t>Instructions in situations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785926"/>
            <a:ext cx="2786082" cy="1357322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0033CC"/>
                </a:solidFill>
              </a:rPr>
              <a:t>Main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Present Simple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1785926"/>
            <a:ext cx="2857520" cy="1357322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rgbClr val="0033CC"/>
                </a:solidFill>
              </a:rPr>
              <a:t>Subordinate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u="sng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If + Present Simple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 Condition</a:t>
            </a:r>
            <a:endParaRPr lang="ru-RU" sz="32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143240" y="4000504"/>
            <a:ext cx="5786478" cy="2428892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have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a cold, I (usually/always) </a:t>
            </a:r>
            <a:r>
              <a:rPr lang="en-US" sz="2800" b="1" i="1" u="sng" dirty="0">
                <a:solidFill>
                  <a:srgbClr val="C00000"/>
                </a:solidFill>
              </a:rPr>
              <a:t>stay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at home.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>
              <a:solidFill>
                <a:srgbClr val="FFFFFF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you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feel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tired,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have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a rest.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FF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</a:t>
            </a:r>
            <a:endParaRPr lang="ru-RU" sz="6000" b="1" dirty="0">
              <a:ln w="11430"/>
              <a:solidFill>
                <a:srgbClr val="FF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Possible situations in present or future and their results in present or future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785926"/>
            <a:ext cx="2786082" cy="1714512"/>
          </a:xfrm>
          <a:prstGeom prst="roundRect">
            <a:avLst/>
          </a:prstGeom>
          <a:solidFill>
            <a:srgbClr val="FFCC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660033"/>
                </a:solidFill>
              </a:rPr>
              <a:t>Main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Future Simple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1785926"/>
            <a:ext cx="3071834" cy="1714512"/>
          </a:xfrm>
          <a:prstGeom prst="roundRect">
            <a:avLst/>
          </a:prstGeom>
          <a:solidFill>
            <a:srgbClr val="FFCC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660033"/>
                </a:solidFill>
              </a:rPr>
              <a:t>Subordinate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If + Present Simple/ Continuous/Perfect/Perfect Continuous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 Condition</a:t>
            </a:r>
            <a:endParaRPr lang="ru-RU" sz="32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143240" y="3786190"/>
            <a:ext cx="5786478" cy="2857520"/>
          </a:xfrm>
          <a:prstGeom prst="snip2DiagRect">
            <a:avLst/>
          </a:prstGeom>
          <a:solidFill>
            <a:srgbClr val="FFCC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we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miss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a bus, we </a:t>
            </a:r>
            <a:r>
              <a:rPr lang="en-US" sz="2800" b="1" i="1" u="sng" dirty="0">
                <a:solidFill>
                  <a:srgbClr val="C00000"/>
                </a:solidFill>
              </a:rPr>
              <a:t>will be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late.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you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ride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your bike like that,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you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will fall </a:t>
            </a:r>
            <a:r>
              <a:rPr lang="en-US" sz="2800" b="1" dirty="0">
                <a:solidFill>
                  <a:schemeClr val="tx1"/>
                </a:solidFill>
              </a:rPr>
              <a:t>off!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chemeClr val="tx1"/>
                </a:solidFill>
              </a:rPr>
              <a:t> you </a:t>
            </a:r>
            <a:r>
              <a:rPr lang="en-US" sz="2800" b="1" i="1" u="sng" dirty="0">
                <a:solidFill>
                  <a:srgbClr val="C00000"/>
                </a:solidFill>
              </a:rPr>
              <a:t>have revised </a:t>
            </a:r>
            <a:r>
              <a:rPr lang="en-US" sz="2800" b="1" dirty="0">
                <a:solidFill>
                  <a:schemeClr val="tx1"/>
                </a:solidFill>
              </a:rPr>
              <a:t>properly, you </a:t>
            </a:r>
            <a:r>
              <a:rPr lang="en-US" sz="2800" b="1" i="1" u="sng" dirty="0">
                <a:solidFill>
                  <a:srgbClr val="C00000"/>
                </a:solidFill>
              </a:rPr>
              <a:t>won’t have </a:t>
            </a:r>
            <a:r>
              <a:rPr lang="en-US" sz="2800" b="1" dirty="0">
                <a:solidFill>
                  <a:schemeClr val="tx1"/>
                </a:solidFill>
              </a:rPr>
              <a:t>any problems in the test tomorrow.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If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Sentences</a:t>
            </a:r>
            <a:b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Make sentences. Choose from the boxes.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 Condition</a:t>
            </a:r>
            <a:endParaRPr lang="ru-RU" sz="32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Рисунок 4"/>
          <p:cNvGraphicFramePr>
            <a:graphicFrameLocks/>
          </p:cNvGraphicFramePr>
          <p:nvPr/>
        </p:nvGraphicFramePr>
        <p:xfrm>
          <a:off x="2928926" y="2071678"/>
          <a:ext cx="6215074" cy="1463040"/>
        </p:xfrm>
        <a:graphic>
          <a:graphicData uri="http://schemas.openxmlformats.org/drawingml/2006/table">
            <a:tbl>
              <a:tblPr firstRow="1" firstCol="1" lastCol="1" bandRow="1" bandCol="1">
                <a:tableStyleId>{638B1855-1B75-4FBE-930C-398BA8C253C6}</a:tableStyleId>
              </a:tblPr>
              <a:tblGrid>
                <a:gridCol w="500066"/>
                <a:gridCol w="2571768"/>
                <a:gridCol w="3143240"/>
              </a:tblGrid>
              <a:tr h="143669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If+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don’t hurry</a:t>
                      </a:r>
                    </a:p>
                    <a:p>
                      <a:r>
                        <a:rPr lang="en-US" dirty="0" smtClean="0"/>
                        <a:t>I can’t get a flight</a:t>
                      </a:r>
                    </a:p>
                    <a:p>
                      <a:r>
                        <a:rPr lang="en-US" dirty="0" smtClean="0"/>
                        <a:t>you come home late</a:t>
                      </a:r>
                    </a:p>
                    <a:p>
                      <a:r>
                        <a:rPr lang="en-US" dirty="0" smtClean="0"/>
                        <a:t>I don’t feel well</a:t>
                      </a:r>
                    </a:p>
                    <a:p>
                      <a:r>
                        <a:rPr lang="en-US" dirty="0" smtClean="0"/>
                        <a:t>you have any problems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please come in quietly</a:t>
                      </a:r>
                    </a:p>
                    <a:p>
                      <a:r>
                        <a:rPr lang="en-US" dirty="0" smtClean="0"/>
                        <a:t>I’m not going to work</a:t>
                      </a:r>
                    </a:p>
                    <a:p>
                      <a:r>
                        <a:rPr lang="en-US" dirty="0" smtClean="0"/>
                        <a:t>we‘ll be late</a:t>
                      </a:r>
                    </a:p>
                    <a:p>
                      <a:r>
                        <a:rPr lang="en-US" dirty="0" smtClean="0"/>
                        <a:t>I’ll try to help you</a:t>
                      </a:r>
                    </a:p>
                    <a:p>
                      <a:r>
                        <a:rPr lang="en-US" dirty="0" smtClean="0"/>
                        <a:t>I’ll fly home on Sunday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Рисунок 4"/>
          <p:cNvGraphicFramePr>
            <a:graphicFrameLocks/>
          </p:cNvGraphicFramePr>
          <p:nvPr/>
        </p:nvGraphicFramePr>
        <p:xfrm>
          <a:off x="2928926" y="4572008"/>
          <a:ext cx="6215074" cy="1463040"/>
        </p:xfrm>
        <a:graphic>
          <a:graphicData uri="http://schemas.openxmlformats.org/drawingml/2006/table">
            <a:tbl>
              <a:tblPr firstRow="1" firstCol="1" lastCol="1" bandRow="1" bandCol="1">
                <a:tableStyleId>{638B1855-1B75-4FBE-930C-398BA8C253C6}</a:tableStyleId>
              </a:tblPr>
              <a:tblGrid>
                <a:gridCol w="2857520"/>
                <a:gridCol w="553210"/>
                <a:gridCol w="2804344"/>
              </a:tblGrid>
              <a:tr h="1436691">
                <a:tc>
                  <a:txBody>
                    <a:bodyPr/>
                    <a:lstStyle/>
                    <a:p>
                      <a:r>
                        <a:rPr lang="en-US" dirty="0" smtClean="0"/>
                        <a:t>I can understand you</a:t>
                      </a:r>
                    </a:p>
                    <a:p>
                      <a:r>
                        <a:rPr lang="en-US" dirty="0" smtClean="0"/>
                        <a:t>It will be nice</a:t>
                      </a:r>
                    </a:p>
                    <a:p>
                      <a:r>
                        <a:rPr lang="en-US" dirty="0" smtClean="0"/>
                        <a:t>You’ll be cold</a:t>
                      </a:r>
                    </a:p>
                    <a:p>
                      <a:r>
                        <a:rPr lang="en-US" dirty="0" smtClean="0"/>
                        <a:t>What are you going to do</a:t>
                      </a:r>
                    </a:p>
                    <a:p>
                      <a:r>
                        <a:rPr lang="en-US" dirty="0" smtClean="0"/>
                        <a:t>I’m sure they’ll understand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if+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don’t wear a coat</a:t>
                      </a:r>
                    </a:p>
                    <a:p>
                      <a:r>
                        <a:rPr lang="en-US" dirty="0" smtClean="0"/>
                        <a:t>you don’t pass you exam</a:t>
                      </a:r>
                    </a:p>
                    <a:p>
                      <a:r>
                        <a:rPr lang="en-US" dirty="0" smtClean="0"/>
                        <a:t>you explain you problem</a:t>
                      </a:r>
                    </a:p>
                    <a:p>
                      <a:r>
                        <a:rPr lang="en-US" dirty="0" smtClean="0"/>
                        <a:t>you speak slowly</a:t>
                      </a:r>
                    </a:p>
                    <a:p>
                      <a:r>
                        <a:rPr lang="en-US" dirty="0" smtClean="0"/>
                        <a:t>you can come to the party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Choose the correct form of the verb.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 Condition</a:t>
            </a:r>
            <a:endParaRPr lang="ru-RU" sz="32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Текст 3"/>
          <p:cNvSpPr txBox="1">
            <a:spLocks/>
          </p:cNvSpPr>
          <p:nvPr/>
        </p:nvSpPr>
        <p:spPr>
          <a:xfrm>
            <a:off x="2928938" y="1571625"/>
            <a:ext cx="6072187" cy="5072063"/>
          </a:xfrm>
          <a:prstGeom prst="rect">
            <a:avLst/>
          </a:prstGeom>
        </p:spPr>
        <p:txBody>
          <a:bodyPr lIns="54864" tIns="91440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If I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don’t feel/won’t feel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well tomorrow, I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stay/I’ll stay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at home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If the weather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is/will be</a:t>
            </a:r>
            <a:r>
              <a:rPr lang="en-US" sz="1900" b="1" i="1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nice tomorrow, we can go to the beach.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It will be hard to find a hotel if we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arrive/will arrive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late.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The alarm will ring if there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is/will be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a fire.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 am/will be surprised if they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get/will get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married.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Do you go/Will you go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to the party if they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invite/will invite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 you?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If I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am/will be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 late this evening, don’t wait for me.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What shall we do, if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it rains/will rain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I’ll be able to understand you, if you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speak/will speak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slowly.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80000"/>
              <a:buFont typeface="+mj-lt"/>
              <a:buAutoNum type="arabicPeriod"/>
              <a:defRPr/>
            </a:pPr>
            <a:r>
              <a:rPr lang="en-US" sz="1900" b="1" dirty="0">
                <a:solidFill>
                  <a:srgbClr val="FFFFFF"/>
                </a:solidFill>
                <a:latin typeface="+mn-lt"/>
              </a:rPr>
              <a:t>If he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will be working/is working 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on Friday, </a:t>
            </a:r>
            <a:r>
              <a:rPr lang="en-US" sz="1900" b="1" i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he isn’t be able /won’t be able</a:t>
            </a:r>
            <a:r>
              <a:rPr lang="en-US" sz="1900" b="1" dirty="0">
                <a:solidFill>
                  <a:srgbClr val="FFFFFF"/>
                </a:solidFill>
                <a:latin typeface="+mn-lt"/>
              </a:rPr>
              <a:t> to go with us.</a:t>
            </a:r>
            <a:endParaRPr lang="ru-RU" sz="1900" b="1" dirty="0">
              <a:solidFill>
                <a:srgbClr val="FFFFFF"/>
              </a:solidFill>
              <a:latin typeface="+mn-lt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Complete using the correct form of the verb in the box: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rgbClr val="66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 Condition</a:t>
            </a:r>
            <a:endParaRPr lang="ru-RU" sz="3200" b="1" dirty="0">
              <a:ln w="11430"/>
              <a:solidFill>
                <a:srgbClr val="66FF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Текст 3"/>
          <p:cNvSpPr txBox="1">
            <a:spLocks/>
          </p:cNvSpPr>
          <p:nvPr/>
        </p:nvSpPr>
        <p:spPr bwMode="auto">
          <a:xfrm>
            <a:off x="3071813" y="1571625"/>
            <a:ext cx="5786437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If she ___ at five o’clock, she’ll be there by half past seven.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We___ you if we have any problems.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It might not be a good idea to go out tonight if you ___ an important test in the morning.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If you ___ ill all day, you shouldn’t come to the club tonight.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If you ___ my wallet, call me on my mobile immediately!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Let’s get a different DVD if you ___ that one already.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If Sean ___ so hard lately, he’ll welcome the chance to have a few days off.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If you’re going into town, ___ a video for tonight while you’re there!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If you see Carol tonight, ___ to say hello from me!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1900" b="1">
                <a:solidFill>
                  <a:srgbClr val="FFFFFF"/>
                </a:solidFill>
                <a:latin typeface="Corbel" pitchFamily="34" charset="0"/>
              </a:rPr>
              <a:t>Don’t feel you have to come if you ___ to.</a:t>
            </a:r>
            <a:endParaRPr lang="ru-RU" sz="1900" b="1">
              <a:solidFill>
                <a:srgbClr val="FFFFFF"/>
              </a:solidFill>
              <a:latin typeface="Corbel" pitchFamily="34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 bwMode="auto">
          <a:xfrm>
            <a:off x="3143250" y="1643063"/>
            <a:ext cx="578643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leaves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will call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are taking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have been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find/see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have seen/got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has been working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get/you could get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don‘t forget</a:t>
            </a:r>
          </a:p>
          <a:p>
            <a:pPr marL="342900" indent="-342900">
              <a:buClr>
                <a:srgbClr val="FFFFFF"/>
              </a:buClr>
              <a:buSzPct val="80000"/>
              <a:buFont typeface="Corbel" pitchFamily="34" charset="0"/>
              <a:buAutoNum type="arabicPeriod"/>
            </a:pPr>
            <a:r>
              <a:rPr lang="en-US" sz="2400" b="1">
                <a:solidFill>
                  <a:srgbClr val="FFFF00"/>
                </a:solidFill>
                <a:latin typeface="Corbel" pitchFamily="34" charset="0"/>
              </a:rPr>
              <a:t>don‘t want</a:t>
            </a:r>
          </a:p>
        </p:txBody>
      </p:sp>
      <p:pic>
        <p:nvPicPr>
          <p:cNvPr id="11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142844" y="4143380"/>
            <a:ext cx="2500330" cy="171451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be   call   find forget   get leave   see   take want   work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9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8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CC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Conjunctions</a:t>
            </a:r>
            <a:endParaRPr lang="ru-RU" sz="6000" b="1" dirty="0">
              <a:ln w="11430"/>
              <a:solidFill>
                <a:srgbClr val="CC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Real/Unreal Condition</a:t>
            </a:r>
            <a:endParaRPr lang="ru-RU" sz="3200" b="1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Текст 5"/>
          <p:cNvSpPr txBox="1">
            <a:spLocks/>
          </p:cNvSpPr>
          <p:nvPr/>
        </p:nvSpPr>
        <p:spPr bwMode="auto">
          <a:xfrm>
            <a:off x="142875" y="1714500"/>
            <a:ext cx="246856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274638" indent="-274638">
              <a:buClr>
                <a:schemeClr val="accent1"/>
              </a:buClr>
              <a:buSzPct val="80000"/>
              <a:buFont typeface="Wingdings 2" pitchFamily="18" charset="2"/>
              <a:buBlip>
                <a:blip r:embed="rId2"/>
              </a:buBlip>
              <a:defRPr/>
            </a:pPr>
            <a:r>
              <a:rPr lang="en-US" sz="2400" b="1" dirty="0">
                <a:latin typeface="Corbel" pitchFamily="34" charset="0"/>
              </a:rPr>
              <a:t>Conditional sentences may be introduced by the conjunctions:</a:t>
            </a:r>
          </a:p>
          <a:p>
            <a:pPr marL="274638" indent="-274638">
              <a:buClr>
                <a:schemeClr val="accent1"/>
              </a:buClr>
              <a:buSzPct val="80000"/>
              <a:defRPr/>
            </a:pPr>
            <a:endParaRPr lang="en-US" sz="2400" b="1" dirty="0">
              <a:latin typeface="Corbel" pitchFamily="34" charset="0"/>
            </a:endParaRPr>
          </a:p>
          <a:p>
            <a:pPr marL="274638" indent="-6350">
              <a:buClr>
                <a:schemeClr val="accent1"/>
              </a:buClr>
              <a:buSzPct val="80000"/>
              <a:defRPr/>
            </a:pPr>
            <a:r>
              <a:rPr lang="en-US" sz="2400" b="1" dirty="0">
                <a:latin typeface="Corbel" pitchFamily="34" charset="0"/>
              </a:rPr>
              <a:t> </a:t>
            </a:r>
            <a:r>
              <a:rPr lang="en-US" sz="2400" b="1" i="1" dirty="0">
                <a:solidFill>
                  <a:srgbClr val="0033CC"/>
                </a:solidFill>
                <a:latin typeface="Corbel" pitchFamily="34" charset="0"/>
              </a:rPr>
              <a:t>if, </a:t>
            </a:r>
          </a:p>
          <a:p>
            <a:pPr marL="274638" indent="-6350">
              <a:buClr>
                <a:schemeClr val="accent1"/>
              </a:buClr>
              <a:buSzPct val="80000"/>
              <a:defRPr/>
            </a:pPr>
            <a:r>
              <a:rPr lang="en-US" sz="2400" b="1" i="1" dirty="0">
                <a:solidFill>
                  <a:srgbClr val="0033CC"/>
                </a:solidFill>
                <a:latin typeface="Corbel" pitchFamily="34" charset="0"/>
              </a:rPr>
              <a:t>in case, </a:t>
            </a:r>
          </a:p>
          <a:p>
            <a:pPr marL="274638" indent="-6350">
              <a:buClr>
                <a:schemeClr val="accent1"/>
              </a:buClr>
              <a:buSzPct val="80000"/>
              <a:defRPr/>
            </a:pPr>
            <a:r>
              <a:rPr lang="en-US" sz="2400" b="1" i="1" dirty="0">
                <a:solidFill>
                  <a:srgbClr val="0033CC"/>
                </a:solidFill>
                <a:latin typeface="Corbel" pitchFamily="34" charset="0"/>
              </a:rPr>
              <a:t>as/so long as,</a:t>
            </a:r>
          </a:p>
          <a:p>
            <a:pPr marL="274638" indent="-6350">
              <a:buClr>
                <a:schemeClr val="accent1"/>
              </a:buClr>
              <a:buSzPct val="80000"/>
              <a:defRPr/>
            </a:pPr>
            <a:r>
              <a:rPr lang="en-US" sz="2400" b="1" i="1" dirty="0">
                <a:solidFill>
                  <a:srgbClr val="0033CC"/>
                </a:solidFill>
                <a:latin typeface="Corbel" pitchFamily="34" charset="0"/>
              </a:rPr>
              <a:t>provided (that),</a:t>
            </a:r>
          </a:p>
          <a:p>
            <a:pPr marL="274638" indent="-6350">
              <a:buClr>
                <a:schemeClr val="accent1"/>
              </a:buClr>
              <a:buSzPct val="80000"/>
              <a:defRPr/>
            </a:pPr>
            <a:r>
              <a:rPr lang="en-US" sz="2400" b="1" i="1" dirty="0">
                <a:solidFill>
                  <a:srgbClr val="0033CC"/>
                </a:solidFill>
                <a:latin typeface="Corbel" pitchFamily="34" charset="0"/>
              </a:rPr>
              <a:t>unless, </a:t>
            </a:r>
          </a:p>
          <a:p>
            <a:pPr marL="274638" indent="-6350">
              <a:buClr>
                <a:schemeClr val="accent1"/>
              </a:buClr>
              <a:buSzPct val="80000"/>
              <a:defRPr/>
            </a:pPr>
            <a:r>
              <a:rPr lang="en-US" sz="2400" b="1" i="1" dirty="0">
                <a:solidFill>
                  <a:srgbClr val="0033CC"/>
                </a:solidFill>
                <a:latin typeface="Corbel" pitchFamily="34" charset="0"/>
              </a:rPr>
              <a:t>suppose</a:t>
            </a:r>
            <a:r>
              <a:rPr lang="en-US" sz="2400" b="1" dirty="0">
                <a:latin typeface="Corbel" pitchFamily="34" charset="0"/>
              </a:rPr>
              <a:t>.</a:t>
            </a:r>
          </a:p>
        </p:txBody>
      </p:sp>
      <p:pic>
        <p:nvPicPr>
          <p:cNvPr id="22536" name="Picture 8" descr="F:\ENGLISH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43063"/>
            <a:ext cx="52149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F:\ENGLISH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500438"/>
            <a:ext cx="5214938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CC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Conjunctions</a:t>
            </a:r>
            <a:endParaRPr lang="ru-RU" sz="6000" b="1" dirty="0">
              <a:ln w="11430"/>
              <a:solidFill>
                <a:srgbClr val="CC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895600" y="1484313"/>
            <a:ext cx="6248400" cy="5373687"/>
          </a:xfrm>
        </p:spPr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Real/Unreal Condition</a:t>
            </a:r>
            <a:endParaRPr lang="ru-RU" sz="3200" b="1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Текст 5"/>
          <p:cNvSpPr txBox="1">
            <a:spLocks/>
          </p:cNvSpPr>
          <p:nvPr/>
        </p:nvSpPr>
        <p:spPr bwMode="auto">
          <a:xfrm>
            <a:off x="142875" y="1714500"/>
            <a:ext cx="246856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274638" indent="-274638">
              <a:buClr>
                <a:schemeClr val="accent1"/>
              </a:buClr>
              <a:buSzPct val="80000"/>
              <a:buFont typeface="Wingdings 2" pitchFamily="18" charset="2"/>
              <a:buBlip>
                <a:blip r:embed="rId2"/>
              </a:buBlip>
            </a:pPr>
            <a:r>
              <a:rPr lang="en-US" sz="2400" b="1">
                <a:latin typeface="Corbel" pitchFamily="34" charset="0"/>
              </a:rPr>
              <a:t>Choose the correct word or phrase.</a:t>
            </a:r>
          </a:p>
        </p:txBody>
      </p:sp>
      <p:pic>
        <p:nvPicPr>
          <p:cNvPr id="15" name="Picture 4" descr="F:\ART+\Anima-A\n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072063"/>
            <a:ext cx="250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857500" y="1571625"/>
            <a:ext cx="61436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Six month from now I’ll be at university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unless/ if</a:t>
            </a:r>
            <a:r>
              <a:rPr lang="en-US" sz="2000" b="1" i="1">
                <a:solidFill>
                  <a:srgbClr val="CCFFFF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I decide to take a year off first.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We’d better leave early tomorrow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unless/ in case</a:t>
            </a:r>
            <a:r>
              <a:rPr lang="en-US" sz="2000">
                <a:solidFill>
                  <a:srgbClr val="FFFF00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there’s a lot of traffic when we get to Doncaster.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You can watch the film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as long as/ in case</a:t>
            </a:r>
            <a:r>
              <a:rPr lang="en-US" sz="2000">
                <a:solidFill>
                  <a:srgbClr val="FFFF00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you promise to go straight to bed when it finishes.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Let’s go to Mirabella’s tonight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unless/ if</a:t>
            </a:r>
            <a:r>
              <a:rPr lang="en-US" sz="2000">
                <a:solidFill>
                  <a:srgbClr val="FFFF00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you haven’t been there before.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Unless/ So long as</a:t>
            </a:r>
            <a:r>
              <a:rPr lang="en-US" sz="2000">
                <a:solidFill>
                  <a:srgbClr val="FFFF00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I’ve still got my health, I don’t mind how poor I am!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You’d better take a sweater with you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if/ in case</a:t>
            </a:r>
            <a:r>
              <a:rPr lang="en-US" sz="2000">
                <a:solidFill>
                  <a:srgbClr val="FFFF00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it gets cold tonight.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Do what you like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provided/ unless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 you don’t make any noise.</a:t>
            </a:r>
            <a:endParaRPr lang="ru-RU" sz="2000">
              <a:solidFill>
                <a:srgbClr val="CCFFFF"/>
              </a:solidFill>
              <a:ea typeface="Calibri" pitchFamily="34" charset="0"/>
              <a:cs typeface="Arial" charset="0"/>
            </a:endParaRPr>
          </a:p>
          <a:p>
            <a:pPr marL="342900" indent="-342900" eaLnBrk="0" hangingPunct="0">
              <a:buFont typeface="Corbel" pitchFamily="34" charset="0"/>
              <a:buAutoNum type="arabicPeriod"/>
            </a:pP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I’m not going to worry </a:t>
            </a:r>
            <a:r>
              <a:rPr lang="en-US" sz="2000" b="1" i="1">
                <a:solidFill>
                  <a:srgbClr val="FFFF00"/>
                </a:solidFill>
                <a:ea typeface="Calibri" pitchFamily="34" charset="0"/>
                <a:cs typeface="Arial" charset="0"/>
              </a:rPr>
              <a:t>unless/ as long as</a:t>
            </a:r>
            <a:r>
              <a:rPr lang="en-US" sz="2000">
                <a:solidFill>
                  <a:srgbClr val="FFFF00"/>
                </a:solidFill>
                <a:ea typeface="Calibri" pitchFamily="34" charset="0"/>
                <a:cs typeface="Arial" charset="0"/>
              </a:rPr>
              <a:t> </a:t>
            </a:r>
            <a:r>
              <a:rPr lang="en-US" sz="2000">
                <a:solidFill>
                  <a:srgbClr val="CCFFFF"/>
                </a:solidFill>
                <a:ea typeface="Calibri" pitchFamily="34" charset="0"/>
                <a:cs typeface="Arial" charset="0"/>
              </a:rPr>
              <a:t>she hasn’t called by midnight.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7643813" y="1928813"/>
            <a:ext cx="785812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072438" y="2571750"/>
            <a:ext cx="8572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857875" y="3143250"/>
            <a:ext cx="121443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500938" y="3786188"/>
            <a:ext cx="214312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286250" y="4357688"/>
            <a:ext cx="1285875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715250" y="5000625"/>
            <a:ext cx="8572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214938" y="5643563"/>
            <a:ext cx="1000125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715000" y="6215063"/>
            <a:ext cx="857250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3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857916" cy="9784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00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Conditional II</a:t>
            </a:r>
            <a:endParaRPr lang="ru-RU" sz="6000" b="1" dirty="0">
              <a:ln w="11430"/>
              <a:solidFill>
                <a:srgbClr val="00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843462"/>
          </a:xfrm>
        </p:spPr>
        <p:txBody>
          <a:bodyPr/>
          <a:lstStyle/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Impossible, unlikely or hypothetical conditions in the present or future and their result in the present or future</a:t>
            </a:r>
          </a:p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endParaRPr lang="en-US" sz="2800" b="1" smtClean="0"/>
          </a:p>
          <a:p>
            <a:pPr marL="274638" indent="-274638" eaLnBrk="1" hangingPunct="1">
              <a:buFont typeface="Wingdings 2" pitchFamily="18" charset="2"/>
              <a:buBlip>
                <a:blip r:embed="rId2"/>
              </a:buBlip>
            </a:pPr>
            <a:r>
              <a:rPr lang="en-US" sz="2800" b="1" smtClean="0"/>
              <a:t>Advice</a:t>
            </a:r>
          </a:p>
          <a:p>
            <a:pPr marL="274638" indent="-274638" eaLnBrk="1" hangingPunct="1"/>
            <a:endParaRPr lang="en-US" sz="2800" b="1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785926"/>
            <a:ext cx="2786082" cy="1357322"/>
          </a:xfrm>
          <a:prstGeom prst="roundRect">
            <a:avLst/>
          </a:prstGeom>
          <a:solidFill>
            <a:srgbClr val="00FF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FFFF00"/>
                </a:solidFill>
              </a:rPr>
              <a:t>Main Clouse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would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could     + Infinitive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should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1785926"/>
            <a:ext cx="2857520" cy="1357322"/>
          </a:xfrm>
          <a:prstGeom prst="roundRect">
            <a:avLst/>
          </a:prstGeom>
          <a:solidFill>
            <a:srgbClr val="00FF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rgbClr val="FFFF00"/>
                </a:solidFill>
              </a:rPr>
              <a:t>Subordinate Clouse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u="sng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If + Past Simple or Past Continuous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592" y="155448"/>
            <a:ext cx="2525150" cy="978408"/>
          </a:xfrm>
          <a:prstGeom prst="rect">
            <a:avLst/>
          </a:prstGeom>
        </p:spPr>
        <p:txBody>
          <a:bodyPr lIns="73152" rIns="45720" bIns="0"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Unreal Condition</a:t>
            </a:r>
            <a:endParaRPr lang="ru-RU" sz="3200" b="1" dirty="0">
              <a:ln w="11430"/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143240" y="4000504"/>
            <a:ext cx="5786478" cy="2428892"/>
          </a:xfrm>
          <a:prstGeom prst="snip2DiagRect">
            <a:avLst/>
          </a:prstGeom>
          <a:solidFill>
            <a:srgbClr val="00FF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</a:rPr>
              <a:t>knew</a:t>
            </a:r>
            <a:r>
              <a:rPr lang="en-US" sz="2800" b="1" dirty="0">
                <a:solidFill>
                  <a:schemeClr val="tx1"/>
                </a:solidFill>
              </a:rPr>
              <a:t> the answer, I </a:t>
            </a:r>
            <a:r>
              <a:rPr lang="en-US" sz="2800" b="1" i="1" u="sng" dirty="0">
                <a:solidFill>
                  <a:srgbClr val="C00000"/>
                </a:solidFill>
              </a:rPr>
              <a:t>would tell </a:t>
            </a:r>
            <a:r>
              <a:rPr lang="en-US" sz="2800" b="1" dirty="0">
                <a:solidFill>
                  <a:schemeClr val="tx1"/>
                </a:solidFill>
              </a:rPr>
              <a:t>you.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If</a:t>
            </a:r>
            <a:r>
              <a:rPr lang="en-US" sz="2800" b="1" dirty="0">
                <a:solidFill>
                  <a:srgbClr val="FFFFFF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 I </a:t>
            </a:r>
            <a:r>
              <a:rPr lang="en-US" sz="2800" b="1" i="1" u="sng" dirty="0">
                <a:solidFill>
                  <a:srgbClr val="C00000"/>
                </a:solidFill>
              </a:rPr>
              <a:t>were</a:t>
            </a:r>
            <a:r>
              <a:rPr lang="en-US" sz="2800" b="1" dirty="0">
                <a:solidFill>
                  <a:schemeClr val="tx1"/>
                </a:solidFill>
              </a:rPr>
              <a:t> a rock star, </a:t>
            </a:r>
            <a:r>
              <a:rPr lang="en-US" sz="2800" b="1" i="1" u="sng" dirty="0">
                <a:solidFill>
                  <a:srgbClr val="C00000"/>
                </a:solidFill>
              </a:rPr>
              <a:t>I would (I’d) live</a:t>
            </a:r>
            <a:r>
              <a:rPr lang="en-US" sz="2800" b="1" dirty="0">
                <a:solidFill>
                  <a:schemeClr val="tx1"/>
                </a:solidFill>
              </a:rPr>
              <a:t> in New York.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ditionals">
  <a:themeElements>
    <a:clrScheme name="Другая 16">
      <a:dk1>
        <a:sysClr val="windowText" lastClr="000000"/>
      </a:dk1>
      <a:lt1>
        <a:srgbClr val="FFCC99"/>
      </a:lt1>
      <a:dk2>
        <a:srgbClr val="4F271C"/>
      </a:dk2>
      <a:lt2>
        <a:srgbClr val="800000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6">
    <a:dk1>
      <a:sysClr val="windowText" lastClr="000000"/>
    </a:dk1>
    <a:lt1>
      <a:srgbClr val="FFCC99"/>
    </a:lt1>
    <a:dk2>
      <a:srgbClr val="4F271C"/>
    </a:dk2>
    <a:lt2>
      <a:srgbClr val="800000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Другая 16">
    <a:dk1>
      <a:sysClr val="windowText" lastClr="000000"/>
    </a:dk1>
    <a:lt1>
      <a:srgbClr val="FFCC99"/>
    </a:lt1>
    <a:dk2>
      <a:srgbClr val="4F271C"/>
    </a:dk2>
    <a:lt2>
      <a:srgbClr val="800000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Conditionals</Template>
  <TotalTime>1</TotalTime>
  <Words>2373</Words>
  <Application>Microsoft Office PowerPoint</Application>
  <PresentationFormat>Экран (4:3)</PresentationFormat>
  <Paragraphs>273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Corbel</vt:lpstr>
      <vt:lpstr>Wingdings 2</vt:lpstr>
      <vt:lpstr>Wingdings</vt:lpstr>
      <vt:lpstr>Wingdings 3</vt:lpstr>
      <vt:lpstr>Calibri</vt:lpstr>
      <vt:lpstr>Conditionals</vt:lpstr>
      <vt:lpstr>Conditionals</vt:lpstr>
      <vt:lpstr>If   Sentences</vt:lpstr>
      <vt:lpstr>Conditional I</vt:lpstr>
      <vt:lpstr>If Sentences Conditional I</vt:lpstr>
      <vt:lpstr>Conditional I</vt:lpstr>
      <vt:lpstr>Conditional I</vt:lpstr>
      <vt:lpstr>Conjunctions</vt:lpstr>
      <vt:lpstr>Conjunctions</vt:lpstr>
      <vt:lpstr>Conditional II</vt:lpstr>
      <vt:lpstr>Conditional II</vt:lpstr>
      <vt:lpstr>Conditional II</vt:lpstr>
      <vt:lpstr>Conditional I Conditional II</vt:lpstr>
      <vt:lpstr>Conditional I Conditional II</vt:lpstr>
      <vt:lpstr>Conditional II</vt:lpstr>
      <vt:lpstr>Conditional III</vt:lpstr>
      <vt:lpstr>Conditional II Conditional III</vt:lpstr>
      <vt:lpstr>Revision</vt:lpstr>
      <vt:lpstr>Revision</vt:lpstr>
      <vt:lpstr>Well done!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Natali</dc:creator>
  <cp:lastModifiedBy>Natali</cp:lastModifiedBy>
  <cp:revision>1</cp:revision>
  <dcterms:created xsi:type="dcterms:W3CDTF">2020-07-21T07:20:47Z</dcterms:created>
  <dcterms:modified xsi:type="dcterms:W3CDTF">2020-07-21T07:22:35Z</dcterms:modified>
</cp:coreProperties>
</file>