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sldIdLst>
    <p:sldId id="263" r:id="rId2"/>
    <p:sldId id="279" r:id="rId3"/>
    <p:sldId id="266" r:id="rId4"/>
    <p:sldId id="296" r:id="rId5"/>
    <p:sldId id="299" r:id="rId6"/>
    <p:sldId id="300" r:id="rId7"/>
    <p:sldId id="298" r:id="rId8"/>
    <p:sldId id="301" r:id="rId9"/>
    <p:sldId id="297" r:id="rId10"/>
    <p:sldId id="302" r:id="rId11"/>
    <p:sldId id="303" r:id="rId12"/>
    <p:sldId id="305" r:id="rId13"/>
    <p:sldId id="306" r:id="rId14"/>
    <p:sldId id="274" r:id="rId15"/>
    <p:sldId id="271" r:id="rId16"/>
    <p:sldId id="286" r:id="rId17"/>
    <p:sldId id="287" r:id="rId18"/>
    <p:sldId id="289" r:id="rId19"/>
    <p:sldId id="290" r:id="rId20"/>
    <p:sldId id="291" r:id="rId21"/>
    <p:sldId id="292" r:id="rId22"/>
    <p:sldId id="278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914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465729"/>
            <a:ext cx="786989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906" y="1"/>
            <a:ext cx="7839635" cy="1337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5589240"/>
            <a:ext cx="3816424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solidFill>
                  <a:srgbClr val="C00000"/>
                </a:solidFill>
              </a:rPr>
              <a:t>Воспитатель:</a:t>
            </a:r>
            <a:br>
              <a:rPr lang="ru-RU" sz="1800" b="1" dirty="0" smtClean="0">
                <a:solidFill>
                  <a:srgbClr val="C00000"/>
                </a:solidFill>
              </a:rPr>
            </a:br>
            <a:r>
              <a:rPr lang="ru-RU" sz="1800" b="1" dirty="0" smtClean="0">
                <a:solidFill>
                  <a:srgbClr val="C00000"/>
                </a:solidFill>
              </a:rPr>
              <a:t>Шубина Екатерина Александровна</a:t>
            </a:r>
            <a:endParaRPr lang="ru-RU" sz="1800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88641"/>
            <a:ext cx="8496944" cy="792087"/>
          </a:xfrm>
        </p:spPr>
        <p:txBody>
          <a:bodyPr>
            <a:normAutofit fontScale="25000" lnSpcReduction="20000"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</a:pPr>
            <a:r>
              <a:rPr lang="ru-RU" sz="7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Муниципальное бюджетное дошкольное образовательное учреждение детский сад №14 «Красная шапочка» </a:t>
            </a:r>
            <a:r>
              <a:rPr lang="ru-RU" sz="74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г.Котовска</a:t>
            </a:r>
            <a:r>
              <a:rPr lang="ru-RU" sz="7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 Тамбовской области</a:t>
            </a:r>
          </a:p>
          <a:p>
            <a:endParaRPr lang="ru-RU" sz="74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196753"/>
            <a:ext cx="7776864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i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r>
              <a:rPr lang="ru-RU" sz="4800" b="1" i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спользование </a:t>
            </a:r>
          </a:p>
          <a:p>
            <a:pPr algn="ctr"/>
            <a:r>
              <a:rPr lang="ru-RU" sz="4800" b="1" i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r>
              <a:rPr lang="ru-RU" sz="4800" b="1" i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гровых </a:t>
            </a:r>
            <a:r>
              <a:rPr lang="ru-RU" sz="4800" b="1" i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технологий </a:t>
            </a:r>
          </a:p>
          <a:p>
            <a:pPr algn="ctr"/>
            <a:r>
              <a:rPr lang="ru-RU" sz="4800" b="1" i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</a:t>
            </a:r>
            <a:r>
              <a:rPr lang="ru-RU" sz="4800" b="1" i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ДОО для формирования языковой картины мира детей. Методы </a:t>
            </a:r>
            <a:r>
              <a:rPr lang="ru-RU" sz="4800" b="1" i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работы.</a:t>
            </a:r>
            <a:endParaRPr lang="ru-RU" sz="4800" b="1" i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Особенности игровых технологий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124744"/>
            <a:ext cx="813690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Игровые технологии тесно связаны со всеми сторонами воспитательной и образовательной работы детского сада и решением его основных задач.</a:t>
            </a:r>
          </a:p>
          <a:p>
            <a:r>
              <a:rPr lang="ru-RU" sz="2800" b="1" dirty="0">
                <a:solidFill>
                  <a:srgbClr val="C00000"/>
                </a:solidFill>
              </a:rPr>
              <a:t>Игровые технологии, дают ребёнку: возможность «примерить» на себя важнейшие социальные роли; быть лично причастным к изучаемому явлению (мотивация ориентирована на удовлетворение познавательных интересов и радость творчества); прожить некоторое время в «реальных жизненных условиях».</a:t>
            </a:r>
          </a:p>
        </p:txBody>
      </p:sp>
    </p:spTree>
    <p:extLst>
      <p:ext uri="{BB962C8B-B14F-4D97-AF65-F5344CB8AC3E}">
        <p14:creationId xmlns:p14="http://schemas.microsoft.com/office/powerpoint/2010/main" val="664124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9644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Значение игровой технологии не в том, что она является развлечением и отдыхом, а в том, что при правильном руководстве становится: способом обучения; деятельностью для реализации творчества; методом терапии; первым шагом социализации ребёнка в обществе.</a:t>
            </a:r>
          </a:p>
          <a:p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Воспитательное и обучающее значение игры зависит от:</a:t>
            </a:r>
          </a:p>
          <a:p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знания методики игровой деятельности;</a:t>
            </a:r>
          </a:p>
          <a:p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профессионального мастерства педагога при организации и руководства различными видами игр;</a:t>
            </a:r>
          </a:p>
          <a:p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учёта возрастных и индивидуальных возможностей.</a:t>
            </a:r>
          </a:p>
        </p:txBody>
      </p:sp>
    </p:spTree>
    <p:extLst>
      <p:ext uri="{BB962C8B-B14F-4D97-AF65-F5344CB8AC3E}">
        <p14:creationId xmlns:p14="http://schemas.microsoft.com/office/powerpoint/2010/main" val="937292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b="1" u="sng" dirty="0">
                <a:solidFill>
                  <a:srgbClr val="C00000"/>
                </a:solidFill>
                <a:latin typeface="+mn-lt"/>
              </a:rPr>
              <a:t>Целевые ориентации игровых       технологий: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268760"/>
            <a:ext cx="871296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</a:rPr>
              <a:t>Дидактические</a:t>
            </a:r>
            <a:r>
              <a:rPr lang="ru-RU" sz="2400" b="1" dirty="0">
                <a:solidFill>
                  <a:srgbClr val="C00000"/>
                </a:solidFill>
              </a:rPr>
              <a:t>: расширение кругозора, познавательная деятельность, формирование определённых умений и навыков, развитие трудовых навыков. 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Воспитывающие: воспитание самостоятельности, воли, сотрудничества ,коллективизма, </a:t>
            </a:r>
            <a:r>
              <a:rPr lang="ru-RU" sz="2400" b="1" dirty="0" err="1">
                <a:solidFill>
                  <a:srgbClr val="C00000"/>
                </a:solidFill>
              </a:rPr>
              <a:t>коммуникативности</a:t>
            </a:r>
            <a:r>
              <a:rPr lang="ru-RU" sz="2400" b="1" dirty="0">
                <a:solidFill>
                  <a:srgbClr val="C00000"/>
                </a:solidFill>
              </a:rPr>
              <a:t>.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i="1" dirty="0">
                <a:solidFill>
                  <a:srgbClr val="C00000"/>
                </a:solidFill>
              </a:rPr>
              <a:t>Развивающие: </a:t>
            </a:r>
            <a:r>
              <a:rPr lang="ru-RU" sz="2400" b="1" dirty="0">
                <a:solidFill>
                  <a:srgbClr val="C00000"/>
                </a:solidFill>
              </a:rPr>
              <a:t>развитие внимания, памяти, речи, мышления, умения сравнивать, сопоставлять, находить аналогии, воображения, фантазии, творческих способностей, развитие мотивации учебной деятельности.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i="1" dirty="0">
                <a:solidFill>
                  <a:srgbClr val="C00000"/>
                </a:solidFill>
              </a:rPr>
              <a:t>Социализирующие: </a:t>
            </a:r>
            <a:r>
              <a:rPr lang="ru-RU" sz="2400" b="1" dirty="0">
                <a:solidFill>
                  <a:srgbClr val="C00000"/>
                </a:solidFill>
              </a:rPr>
              <a:t>приобщение к нормам и ценностям общества, адаптация к условиям среды, </a:t>
            </a:r>
            <a:r>
              <a:rPr lang="ru-RU" sz="2400" b="1" dirty="0" err="1">
                <a:solidFill>
                  <a:srgbClr val="C00000"/>
                </a:solidFill>
              </a:rPr>
              <a:t>саморегуляция</a:t>
            </a:r>
            <a:r>
              <a:rPr lang="ru-RU" sz="2400" b="1" dirty="0">
                <a:solidFill>
                  <a:srgbClr val="C00000"/>
                </a:solidFill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106481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58847"/>
            <a:ext cx="885698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помощью игровых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технологий 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создается игровая ситуация, актуализируются знания детей, объясняются правила, формируется дополнительная стимуляция игровой и речевой активности, создаются условия для возникновения и усиления познавательных мотивов, развития интересов, формируется положительное отношение к непосредственной образовательной деятельности, что немаловажно в процессе формирования звуковой культуры речи. Взаимодействие с ребёнком становится эмоциональным, действенным, партнёрским позволяющим в непринуждённой игровой ситуации провести коррекционно-развивающую работу. На сегодняшний день методов игрового воздействия известно достаточно много, необходимо лишь систематизировать опыт, изготовить пособие в соответствии с целями, задачами, содержанием и с требованиями безопасности.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2068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19256" cy="6858000"/>
          </a:xfrm>
        </p:spPr>
        <p:txBody>
          <a:bodyPr>
            <a:noAutofit/>
          </a:bodyPr>
          <a:lstStyle/>
          <a:p>
            <a:r>
              <a:rPr lang="ru-RU" sz="2800" b="1" i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  <a:t>Построение образовательного процесса должно основываться на адекватных возрасту формах работы с детьми. Выбор форм работы осуществляется педагогом самостоятельно и зависит от контингента воспитанников, оснащенности дошкольного учреждения, культурных и региональных особенностей, специфики дошкольного учреждения, от опыта и творческого подхода педагога.</a:t>
            </a:r>
            <a:br>
              <a:rPr lang="ru-RU" sz="2800" b="1" i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ru-RU" sz="2800" b="1" i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Ведущей формой работы по развитию речи детей является образовательная ситуация. </a:t>
            </a:r>
            <a:r>
              <a:rPr lang="ru-RU" sz="2800" b="1" i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  <a:t/>
            </a:r>
            <a:br>
              <a:rPr lang="ru-RU" sz="2800" b="1" i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endParaRPr lang="ru-RU" sz="2800" b="1" i="1" spc="50" dirty="0" smtClean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60648"/>
            <a:ext cx="7772400" cy="1512167"/>
          </a:xfrm>
        </p:spPr>
        <p:txBody>
          <a:bodyPr>
            <a:noAutofit/>
          </a:bodyPr>
          <a:lstStyle/>
          <a:p>
            <a:pPr algn="l"/>
            <a:r>
              <a:rPr lang="ru-RU" sz="4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  <a:t>Четыре вида игровых</a:t>
            </a:r>
            <a:br>
              <a:rPr lang="ru-RU" sz="4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ru-RU" sz="4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  <a:t> обучающих ситуаций  </a:t>
            </a:r>
            <a:br>
              <a:rPr lang="ru-RU" sz="4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endParaRPr lang="ru-RU" sz="4000" b="1" spc="50" dirty="0" smtClean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484784"/>
            <a:ext cx="8280920" cy="504056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b="1" i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Ситуация-иллюстрация</a:t>
            </a:r>
          </a:p>
          <a:p>
            <a:endParaRPr lang="ru-RU" dirty="0" smtClean="0"/>
          </a:p>
          <a:p>
            <a:r>
              <a:rPr lang="ru-RU" b="1" i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Ситуации- упражнения</a:t>
            </a:r>
          </a:p>
          <a:p>
            <a:endParaRPr lang="ru-RU" dirty="0" smtClean="0"/>
          </a:p>
          <a:p>
            <a:r>
              <a:rPr lang="ru-RU" b="1" i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Ситуации - проблемы ( в играх)</a:t>
            </a:r>
          </a:p>
          <a:p>
            <a:endParaRPr lang="ru-RU" dirty="0" smtClean="0"/>
          </a:p>
          <a:p>
            <a:r>
              <a:rPr lang="ru-RU" b="1" i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Ситуации-оценки ( по сказкам и играм)</a:t>
            </a:r>
          </a:p>
        </p:txBody>
      </p:sp>
      <p:cxnSp>
        <p:nvCxnSpPr>
          <p:cNvPr id="17" name="Соединительная линия уступом 16"/>
          <p:cNvCxnSpPr/>
          <p:nvPr/>
        </p:nvCxnSpPr>
        <p:spPr>
          <a:xfrm>
            <a:off x="755576" y="1772816"/>
            <a:ext cx="2736304" cy="100811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Соединительная линия уступом 19"/>
          <p:cNvCxnSpPr/>
          <p:nvPr/>
        </p:nvCxnSpPr>
        <p:spPr>
          <a:xfrm>
            <a:off x="611560" y="2996952"/>
            <a:ext cx="3024336" cy="108012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Соединительная линия уступом 25"/>
          <p:cNvCxnSpPr/>
          <p:nvPr/>
        </p:nvCxnSpPr>
        <p:spPr>
          <a:xfrm>
            <a:off x="251520" y="4365104"/>
            <a:ext cx="2628800" cy="792088"/>
          </a:xfrm>
          <a:prstGeom prst="bentConnector3">
            <a:avLst>
              <a:gd name="adj1" fmla="val 49464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Соединительная линия уступом 33"/>
          <p:cNvCxnSpPr/>
          <p:nvPr/>
        </p:nvCxnSpPr>
        <p:spPr>
          <a:xfrm>
            <a:off x="323528" y="5445224"/>
            <a:ext cx="1980728" cy="936104"/>
          </a:xfrm>
          <a:prstGeom prst="bentConnector3">
            <a:avLst>
              <a:gd name="adj1" fmla="val 15909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 descr="C:\Users\Валентина\Pictures\014.jpg"/>
          <p:cNvPicPr/>
          <p:nvPr/>
        </p:nvPicPr>
        <p:blipFill>
          <a:blip r:embed="rId2" cstate="print"/>
          <a:srcRect l="42485" t="9585" r="35605" b="79443"/>
          <a:stretch>
            <a:fillRect/>
          </a:stretch>
        </p:blipFill>
        <p:spPr bwMode="auto">
          <a:xfrm>
            <a:off x="5724128" y="260648"/>
            <a:ext cx="324036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4954562"/>
          </a:xfrm>
        </p:spPr>
        <p:txBody>
          <a:bodyPr>
            <a:noAutofit/>
          </a:bodyPr>
          <a:lstStyle/>
          <a:p>
            <a:r>
              <a:rPr lang="ru-RU" sz="2800" b="1" i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  <a:t>Игровые обучающие ситуации – одна из современных форм деятельности. Навыки игрового общения, которые будут приобретены в ИОС, дети свободно перенесут и в самостоятельную деятельность. Мир ребенка, как и мир взрослых, имеет свою культуру, которая не возникает сама по себе, а передается из поколения в поколение. Но детей интересует не только игра, гораздо сильнее они стремятся к общению между собой, так и с окружающими. </a:t>
            </a:r>
          </a:p>
        </p:txBody>
      </p:sp>
      <p:pic>
        <p:nvPicPr>
          <p:cNvPr id="3" name="Рисунок 2" descr="C:\Users\Валентина\Pictures\004.jpg"/>
          <p:cNvPicPr/>
          <p:nvPr/>
        </p:nvPicPr>
        <p:blipFill>
          <a:blip r:embed="rId2" cstate="print"/>
          <a:srcRect l="78407" t="3212" r="2666" b="73019"/>
          <a:stretch>
            <a:fillRect/>
          </a:stretch>
        </p:blipFill>
        <p:spPr bwMode="auto">
          <a:xfrm>
            <a:off x="3563888" y="5129808"/>
            <a:ext cx="201622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>
            <a:noAutofit/>
          </a:bodyPr>
          <a:lstStyle/>
          <a:p>
            <a:r>
              <a:rPr lang="ru-RU" sz="3200" b="1" i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  <a:t>Чтобы ребенок овладел механизмами эффективного игрового общения, к нему на помощь должен прийти взрослый, создав все условия.   К этим условиям можно отнести: -обогащение детей впечатлениями об окружающем мире, -привлечение внимания к содержанию деятельности детей и их взаимоотношений (беседы, обсуждение событий, организация наблюдений, совместное чтение, просмотр…), -активную позицию ребенка в деятельности, прежде всего совместной.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>
            <a:noAutofit/>
          </a:bodyPr>
          <a:lstStyle/>
          <a:p>
            <a:r>
              <a:rPr lang="ru-RU" sz="3200" b="1" i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  <a:t>Образовательная ситуация предполагает участие небольшой подгруппы детей: от трех до восьми в зависимости от желания детей и особенностей содержания ситуации. В образовательном процессе есть возможность организации нескольких образовательных ситуаций с одним дидактическим средством (сюжетной картиной, игрушкой, книгой, природным материалом), но с целью решения постепенно усложняющихся задач познавательно-речевого характера.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Autofit/>
          </a:bodyPr>
          <a:lstStyle/>
          <a:p>
            <a:r>
              <a:rPr lang="ru-RU" sz="2800" b="1" i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  <a:t>Воспитателем может быть организовано множество образовательных ситуаций, направленных на решение постепенно усложняющихся задач: научить способам доброжелательного делового общения с собеседником,  задавать вопросы, выстраивая их в логической последовательности,  учить обобщать полученные сведения в единый рассказ,  учить способам презентации составленного текста. «Добрые приветствия» Цель: познакомить детей с разнообразными формами приветствия: «Как я рада тебя видеть», «Как я по тебе соскучилась», «Бесконечно счастлива видеть тебя», «Как хорошо, что мы встретились» и др.);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221088"/>
            <a:ext cx="8280920" cy="1584176"/>
          </a:xfrm>
        </p:spPr>
        <p:txBody>
          <a:bodyPr>
            <a:noAutofit/>
          </a:bodyPr>
          <a:lstStyle/>
          <a:p>
            <a:endParaRPr lang="ru-RU" sz="2400" i="1" spc="50" dirty="0" smtClean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1" y="260649"/>
            <a:ext cx="5184575" cy="3240359"/>
          </a:xfrm>
        </p:spPr>
        <p:txBody>
          <a:bodyPr>
            <a:noAutofit/>
          </a:bodyPr>
          <a:lstStyle/>
          <a:p>
            <a:r>
              <a:rPr lang="ru-RU" sz="2800" b="1" i="1" cap="all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«Без игры нет и не может быть полноценного умственного развития. Игра- это огромное светлое окно, через которое в духовный мир ребёнка вливается живительный поток представлений, понятий окружающего мира. Игра-это искра, зажигающая огонёк пытливости и </a:t>
            </a:r>
          </a:p>
          <a:p>
            <a:r>
              <a:rPr lang="ru-RU" sz="2800" b="1" i="1" cap="all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любознательности»             </a:t>
            </a:r>
          </a:p>
          <a:p>
            <a:r>
              <a:rPr lang="ru-RU" sz="2800" b="1" i="1" cap="all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</a:t>
            </a:r>
            <a:r>
              <a:rPr lang="ru-RU" sz="2800" b="1" i="1" cap="all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</a:t>
            </a:r>
            <a:r>
              <a:rPr lang="ru-RU" sz="2800" b="1" i="1" cap="all" spc="50" dirty="0" err="1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В.А.Сухомлинский</a:t>
            </a:r>
            <a:endParaRPr lang="ru-RU" sz="2800" b="1" i="1" cap="all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b="1" i="1" cap="all" spc="50" dirty="0" smtClean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 descr="“ Речь – удивительное сильное средство, но нужно иметь много ума, чтобы пользоваться им” Г. Гегель "/>
          <p:cNvPicPr/>
          <p:nvPr/>
        </p:nvPicPr>
        <p:blipFill>
          <a:blip r:embed="rId2" cstate="print"/>
          <a:srcRect l="59664" t="27586" r="2521" b="3448"/>
          <a:stretch>
            <a:fillRect/>
          </a:stretch>
        </p:blipFill>
        <p:spPr bwMode="auto">
          <a:xfrm>
            <a:off x="5940152" y="188640"/>
            <a:ext cx="2664296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r>
              <a:rPr lang="ru-RU" sz="2800" b="1" i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  <a:t>В ситуациях-иллюстрациях педагогом разыгрываются простые сценки из жизни детей, дает образцы социально-приемлемого поведения. Ситуации-иллюстрации, чаще всего используют в младшей группе. Рекомендуется использовать иллюстрации, кукольный театр, игрушки.   Со средней группы, параллельно с использованием ситуаций-иллюстраций предлагаются игровые ситуации-упражнения. Дети тренируются в выполнении отдельных игровых действий и связывании их в сюжет; учатся регулировать взаимоотношения со сверстниками в рамках игрового взаимодействия.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18458"/>
          </a:xfrm>
        </p:spPr>
        <p:txBody>
          <a:bodyPr>
            <a:normAutofit fontScale="90000"/>
          </a:bodyPr>
          <a:lstStyle/>
          <a:p>
            <a:r>
              <a:rPr lang="ru-RU" sz="4000" b="1" i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  <a:t>Участие детей в ситуациях партнерского взаимодействия (ситуациях-проблемах), где дети усваивают основные социальные отношения, своего поведения в мире людей. Где ребенок находит выход своим чувствам и переживаниям, учится осознавать и принимать их. </a:t>
            </a:r>
          </a:p>
        </p:txBody>
      </p:sp>
      <p:pic>
        <p:nvPicPr>
          <p:cNvPr id="3" name="Рисунок 2" descr="C:\Users\Валентина\Pictures\002.jpg"/>
          <p:cNvPicPr/>
          <p:nvPr/>
        </p:nvPicPr>
        <p:blipFill>
          <a:blip r:embed="rId2" cstate="print"/>
          <a:srcRect l="2875" t="17773" r="83227" b="61242"/>
          <a:stretch>
            <a:fillRect/>
          </a:stretch>
        </p:blipFill>
        <p:spPr bwMode="auto">
          <a:xfrm>
            <a:off x="179512" y="4293096"/>
            <a:ext cx="1368152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Валентина\Pictures\002.jpg"/>
          <p:cNvPicPr/>
          <p:nvPr/>
        </p:nvPicPr>
        <p:blipFill>
          <a:blip r:embed="rId2" cstate="print"/>
          <a:srcRect l="77926" t="19700" r="2192" b="60600"/>
          <a:stretch>
            <a:fillRect/>
          </a:stretch>
        </p:blipFill>
        <p:spPr bwMode="auto">
          <a:xfrm>
            <a:off x="7559824" y="4293096"/>
            <a:ext cx="158417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r>
              <a:rPr lang="ru-RU" sz="3600" b="1" i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  <a:t>Цель игровой технологии в образовательном процессе - не менять ребенка и не переделывать его, не учить его каким-либо специальным навыкам, а дать возможность ребёнку «прожить» в игре волнующие его ситуации при полном внимании и сопереживании взрослого.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5616" y="1124744"/>
            <a:ext cx="67687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b="1" i="1" dirty="0" smtClean="0">
                <a:solidFill>
                  <a:srgbClr val="C00000"/>
                </a:solidFill>
              </a:rPr>
              <a:t>СПАСИБО ЗА ВНИМАНИЕ!</a:t>
            </a:r>
            <a:endParaRPr lang="ru-RU" sz="8000" b="1" i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5111852_laksiq10____ (400x400, 114Kb)"/>
          <p:cNvPicPr/>
          <p:nvPr/>
        </p:nvPicPr>
        <p:blipFill>
          <a:blip r:embed="rId2" cstate="print"/>
          <a:srcRect t="10500" r="2041"/>
          <a:stretch>
            <a:fillRect/>
          </a:stretch>
        </p:blipFill>
        <p:spPr bwMode="auto">
          <a:xfrm>
            <a:off x="2483768" y="3573016"/>
            <a:ext cx="3528392" cy="328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003232" cy="1440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Актуальность</a:t>
            </a:r>
            <a:r>
              <a:rPr lang="ru-RU" sz="100" dirty="0" smtClean="0">
                <a:latin typeface="+mn-lt"/>
              </a:rPr>
              <a:t/>
            </a:r>
            <a:br>
              <a:rPr lang="ru-RU" sz="100" dirty="0" smtClean="0">
                <a:latin typeface="+mn-lt"/>
              </a:rPr>
            </a:br>
            <a:r>
              <a:rPr lang="ru-RU" sz="100" dirty="0" smtClean="0">
                <a:latin typeface="+mn-lt"/>
              </a:rPr>
              <a:t/>
            </a:r>
            <a:br>
              <a:rPr lang="ru-RU" sz="100" dirty="0" smtClean="0">
                <a:latin typeface="+mn-lt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700" b="1" spc="50" dirty="0" err="1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  <a:t>Актуальность</a:t>
            </a:r>
            <a:r>
              <a:rPr lang="ru-RU" sz="27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  <a:t>: Дошкольный </a:t>
            </a:r>
            <a:r>
              <a:rPr lang="ru-RU" sz="27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  <a:t>возраст — период интенсивного развития личности, который характеризуется становлением целостности сознания как единства эмоциональной и интеллектуальной сфер, так и формированием основ самостоятельности и творческой индивидуальности ребенка в разных видах деятельности. В работах Л.С. Выготского, М.М. Алексеевой, С.Л. Рубинштейна, Ф.А. Сохина, Е.И. Тихеевой и др. указывается, что общее развитие личности дошкольника во многом обусловлено уровнем развития его речи. Овладение языком — одно из самых важных приобретений ребенка в дошкольном детстве. Именно дошкольное детство особенно сенситивно к усвоению речи. Поэтому процесс речевого развития рассматривается в современном дошкольном образовании как общая основа воспитания и обучения детей.</a:t>
            </a:r>
            <a:r>
              <a:rPr lang="ru-RU" sz="27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  <a:t/>
            </a:r>
            <a:br>
              <a:rPr lang="ru-RU" sz="27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endParaRPr lang="ru-RU" sz="2700" b="1" i="1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C:\Users\Валентина\Pictures\мммпп.jpg"/>
          <p:cNvPicPr/>
          <p:nvPr/>
        </p:nvPicPr>
        <p:blipFill>
          <a:blip r:embed="rId2" cstate="print"/>
          <a:srcRect l="3207" t="60077" r="51577" b="10163"/>
          <a:stretch>
            <a:fillRect/>
          </a:stretch>
        </p:blipFill>
        <p:spPr bwMode="auto">
          <a:xfrm>
            <a:off x="3419872" y="5445224"/>
            <a:ext cx="2592288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2756" y="113907"/>
            <a:ext cx="7839635" cy="121420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764704"/>
            <a:ext cx="842493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Понятие «современные игровые </a:t>
            </a:r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технологии»  </a:t>
            </a:r>
            <a:r>
              <a:rPr lang="ru-RU" sz="4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включает достаточно обширную группу методов и приемов организации педагогического процесса в форме различных педагогических игр.</a:t>
            </a:r>
          </a:p>
        </p:txBody>
      </p:sp>
    </p:spTree>
    <p:extLst>
      <p:ext uri="{BB962C8B-B14F-4D97-AF65-F5344CB8AC3E}">
        <p14:creationId xmlns:p14="http://schemas.microsoft.com/office/powerpoint/2010/main" val="22515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88641"/>
            <a:ext cx="835292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Игровая технология строится как целостное образование, охватывающее определенную часть учебного процесса и объединенное общим содержанием, сюжетом, персонажем. В нее включаются последовательно игры и упражнения, формирующие умение выделять основные, характерные признаки предметов, сравнивать, сопоставлять их; группы игр на обобщение предметов по определенным признакам; группы игр, воспитывающих умение владеть собой. При этом игровой сюжет развивается параллельно основному содержанию обучения, помогает активизировать учебный процесс ; осваивать ряд учебных элементов. </a:t>
            </a:r>
          </a:p>
        </p:txBody>
      </p:sp>
    </p:spTree>
    <p:extLst>
      <p:ext uri="{BB962C8B-B14F-4D97-AF65-F5344CB8AC3E}">
        <p14:creationId xmlns:p14="http://schemas.microsoft.com/office/powerpoint/2010/main" val="31295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33737" y="908720"/>
            <a:ext cx="835292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3200" b="1" dirty="0">
                <a:solidFill>
                  <a:srgbClr val="C00000"/>
                </a:solidFill>
              </a:rPr>
              <a:t>Главная цель игровой технологии - </a:t>
            </a:r>
          </a:p>
          <a:p>
            <a:r>
              <a:rPr lang="ru-RU" sz="2800" b="1" dirty="0">
                <a:solidFill>
                  <a:srgbClr val="C00000"/>
                </a:solidFill>
              </a:rPr>
              <a:t>создание полноценной мотивационной основы для формирования навыков и умений деятельности в зависимости от условий функционирования дошкольного учреждения и уровня развития детей.</a:t>
            </a:r>
          </a:p>
          <a:p>
            <a:r>
              <a:rPr lang="ru-RU" sz="2800" b="1" dirty="0">
                <a:solidFill>
                  <a:srgbClr val="C00000"/>
                </a:solidFill>
              </a:rPr>
              <a:t>  Её задачи:</a:t>
            </a:r>
          </a:p>
          <a:p>
            <a:r>
              <a:rPr lang="ru-RU" sz="2800" b="1" dirty="0">
                <a:solidFill>
                  <a:srgbClr val="C00000"/>
                </a:solidFill>
              </a:rPr>
              <a:t>Достигнуть высокого уровня мотивации, осознанной потребности в усвоении знаний и умений за счёт собственной активности ребёнка.</a:t>
            </a:r>
          </a:p>
          <a:p>
            <a:r>
              <a:rPr lang="ru-RU" sz="2800" b="1" dirty="0">
                <a:solidFill>
                  <a:srgbClr val="C00000"/>
                </a:solidFill>
              </a:rPr>
              <a:t>Подобрать средства, активизирующие деятельность детей и повышающие её результативность.</a:t>
            </a:r>
          </a:p>
        </p:txBody>
      </p:sp>
    </p:spTree>
    <p:extLst>
      <p:ext uri="{BB962C8B-B14F-4D97-AF65-F5344CB8AC3E}">
        <p14:creationId xmlns:p14="http://schemas.microsoft.com/office/powerpoint/2010/main" val="1765523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3"/>
            <a:ext cx="903649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Игровые технологии тесно связаны со всеми сторонами воспитательной и образовательной работы детского сада и решением его основных задач.</a:t>
            </a:r>
          </a:p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Игровые 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технологии, дают ребёнку: возможность «примерить» на себя важнейшие социальные роли; быть лично причастным к изучаемому явлению (мотивация ориентирована на удовлетворение познавательных интересов и радость творчества); прожить некоторое время в «реальных жизненных условиях».</a:t>
            </a:r>
          </a:p>
        </p:txBody>
      </p:sp>
    </p:spTree>
    <p:extLst>
      <p:ext uri="{BB962C8B-B14F-4D97-AF65-F5344CB8AC3E}">
        <p14:creationId xmlns:p14="http://schemas.microsoft.com/office/powerpoint/2010/main" val="2080421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352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Игровая технология строится как целостное образование. В нее включаются последовательно: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b="1" dirty="0">
                <a:solidFill>
                  <a:srgbClr val="C00000"/>
                </a:solidFill>
              </a:rPr>
              <a:t>Игры и упражнения, формирующие умение выделять основные, характерные признаки предметов, сравнивать, сопоставлять их</a:t>
            </a:r>
            <a:r>
              <a:rPr lang="ru-RU" sz="2400" b="1" dirty="0" smtClean="0">
                <a:solidFill>
                  <a:srgbClr val="C00000"/>
                </a:solidFill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>
                <a:solidFill>
                  <a:srgbClr val="C00000"/>
                </a:solidFill>
              </a:rPr>
              <a:t>Группы игр на обобщение предметов по определенным признакам.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rgbClr val="C00000"/>
                </a:solidFill>
              </a:rPr>
              <a:t>Группы </a:t>
            </a:r>
            <a:r>
              <a:rPr lang="ru-RU" sz="2400" b="1" dirty="0">
                <a:solidFill>
                  <a:srgbClr val="C00000"/>
                </a:solidFill>
              </a:rPr>
              <a:t>игр, воспитывающих умение владеть собой, быстроту реакции на слово, фонематический слух, смекалку и </a:t>
            </a:r>
            <a:r>
              <a:rPr lang="ru-RU" sz="2400" b="1" dirty="0" smtClean="0">
                <a:solidFill>
                  <a:srgbClr val="C00000"/>
                </a:solidFill>
              </a:rPr>
              <a:t>др.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rgbClr val="C00000"/>
                </a:solidFill>
              </a:rPr>
              <a:t>Группы </a:t>
            </a:r>
            <a:r>
              <a:rPr lang="ru-RU" sz="2400" b="1" dirty="0">
                <a:solidFill>
                  <a:srgbClr val="C00000"/>
                </a:solidFill>
              </a:rPr>
              <a:t>игр, в процессе которых у дошкольников развивается умение отличать реальные явления от нереальных</a:t>
            </a:r>
          </a:p>
        </p:txBody>
      </p:sp>
    </p:spTree>
    <p:extLst>
      <p:ext uri="{BB962C8B-B14F-4D97-AF65-F5344CB8AC3E}">
        <p14:creationId xmlns:p14="http://schemas.microsoft.com/office/powerpoint/2010/main" val="1146053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8906" y="1"/>
            <a:ext cx="7839635" cy="764703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Требования к игровой технологии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3216" y="620688"/>
            <a:ext cx="90364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-Технологическая </a:t>
            </a:r>
            <a:r>
              <a:rPr lang="ru-RU" sz="2400" b="1" dirty="0">
                <a:solidFill>
                  <a:srgbClr val="C00000"/>
                </a:solidFill>
              </a:rPr>
              <a:t>схема - описание технологического процесса с разделением на логически взаимосвязанные функциональные элементы.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-Научная </a:t>
            </a:r>
            <a:r>
              <a:rPr lang="ru-RU" sz="2400" b="1" dirty="0">
                <a:solidFill>
                  <a:srgbClr val="C00000"/>
                </a:solidFill>
              </a:rPr>
              <a:t>база - опора на определённую научную концепцию достижения образовательных целей.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-Системность </a:t>
            </a:r>
            <a:r>
              <a:rPr lang="ru-RU" sz="2400" b="1" dirty="0">
                <a:solidFill>
                  <a:srgbClr val="C00000"/>
                </a:solidFill>
              </a:rPr>
              <a:t>- технология должна обладать логикой, взаимосвязью всех частей, целостностью.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-Управляемость </a:t>
            </a:r>
            <a:r>
              <a:rPr lang="ru-RU" sz="2400" b="1" dirty="0">
                <a:solidFill>
                  <a:srgbClr val="C00000"/>
                </a:solidFill>
              </a:rPr>
              <a:t>- предполагается возможность целеполагания, планирования процесса обучения, поэтапной диагностики, варьирование средств и методов с целью коррекции результатов.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-Эффективность </a:t>
            </a:r>
            <a:r>
              <a:rPr lang="ru-RU" sz="2400" b="1" dirty="0">
                <a:solidFill>
                  <a:srgbClr val="C00000"/>
                </a:solidFill>
              </a:rPr>
              <a:t>- должна гарантировать достижение определённого стандарта обучения, быть эффективной по результатам и оптимальной по затратам.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-</a:t>
            </a:r>
            <a:r>
              <a:rPr lang="ru-RU" sz="2400" b="1" dirty="0" err="1" smtClean="0">
                <a:solidFill>
                  <a:srgbClr val="C00000"/>
                </a:solidFill>
              </a:rPr>
              <a:t>Воспроизводимость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>
                <a:solidFill>
                  <a:srgbClr val="C00000"/>
                </a:solidFill>
              </a:rPr>
              <a:t>- применение в других образовательных </a:t>
            </a:r>
            <a:r>
              <a:rPr lang="ru-RU" sz="2400" b="1" dirty="0" smtClean="0">
                <a:solidFill>
                  <a:srgbClr val="C00000"/>
                </a:solidFill>
              </a:rPr>
              <a:t>учреждениях.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554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 мальчик читает книгу</Template>
  <TotalTime>1056</TotalTime>
  <Words>1153</Words>
  <Application>Microsoft Office PowerPoint</Application>
  <PresentationFormat>Экран (4:3)</PresentationFormat>
  <Paragraphs>66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Воспитатель: Шубина Екатерина Александровна</vt:lpstr>
      <vt:lpstr>Презентация PowerPoint</vt:lpstr>
      <vt:lpstr>    Актуальность         Актуальность: Дошкольный возраст — период интенсивного развития личности, который характеризуется становлением целостности сознания как единства эмоциональной и интеллектуальной сфер, так и формированием основ самостоятельности и творческой индивидуальности ребенка в разных видах деятельности. В работах Л.С. Выготского, М.М. Алексеевой, С.Л. Рубинштейна, Ф.А. Сохина, Е.И. Тихеевой и др. указывается, что общее развитие личности дошкольника во многом обусловлено уровнем развития его речи. Овладение языком — одно из самых важных приобретений ребенка в дошкольном детстве. Именно дошкольное детство особенно сенситивно к усвоению речи. Поэтому процесс речевого развития рассматривается в современном дошкольном образовании как общая основа воспитания и обучения детей.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Требования к игровой технологии</vt:lpstr>
      <vt:lpstr>Особенности игровых технологий</vt:lpstr>
      <vt:lpstr>Презентация PowerPoint</vt:lpstr>
      <vt:lpstr> Целевые ориентации игровых       технологий: </vt:lpstr>
      <vt:lpstr>Презентация PowerPoint</vt:lpstr>
      <vt:lpstr>Построение образовательного процесса должно основываться на адекватных возрасту формах работы с детьми. Выбор форм работы осуществляется педагогом самостоятельно и зависит от контингента воспитанников, оснащенности дошкольного учреждения, культурных и региональных особенностей, специфики дошкольного учреждения, от опыта и творческого подхода педагога.  Ведущей формой работы по развитию речи детей является образовательная ситуация.  </vt:lpstr>
      <vt:lpstr>Четыре вида игровых  обучающих ситуаций   </vt:lpstr>
      <vt:lpstr>Игровые обучающие ситуации – одна из современных форм деятельности. Навыки игрового общения, которые будут приобретены в ИОС, дети свободно перенесут и в самостоятельную деятельность. Мир ребенка, как и мир взрослых, имеет свою культуру, которая не возникает сама по себе, а передается из поколения в поколение. Но детей интересует не только игра, гораздо сильнее они стремятся к общению между собой, так и с окружающими. </vt:lpstr>
      <vt:lpstr>Чтобы ребенок овладел механизмами эффективного игрового общения, к нему на помощь должен прийти взрослый, создав все условия.   К этим условиям можно отнести: -обогащение детей впечатлениями об окружающем мире, -привлечение внимания к содержанию деятельности детей и их взаимоотношений (беседы, обсуждение событий, организация наблюдений, совместное чтение, просмотр…), -активную позицию ребенка в деятельности, прежде всего совместной.</vt:lpstr>
      <vt:lpstr>Образовательная ситуация предполагает участие небольшой подгруппы детей: от трех до восьми в зависимости от желания детей и особенностей содержания ситуации. В образовательном процессе есть возможность организации нескольких образовательных ситуаций с одним дидактическим средством (сюжетной картиной, игрушкой, книгой, природным материалом), но с целью решения постепенно усложняющихся задач познавательно-речевого характера. </vt:lpstr>
      <vt:lpstr>Воспитателем может быть организовано множество образовательных ситуаций, направленных на решение постепенно усложняющихся задач: научить способам доброжелательного делового общения с собеседником,  задавать вопросы, выстраивая их в логической последовательности,  учить обобщать полученные сведения в единый рассказ,  учить способам презентации составленного текста. «Добрые приветствия» Цель: познакомить детей с разнообразными формами приветствия: «Как я рада тебя видеть», «Как я по тебе соскучилась», «Бесконечно счастлива видеть тебя», «Как хорошо, что мы встретились» и др.);</vt:lpstr>
      <vt:lpstr>В ситуациях-иллюстрациях педагогом разыгрываются простые сценки из жизни детей, дает образцы социально-приемлемого поведения. Ситуации-иллюстрации, чаще всего используют в младшей группе. Рекомендуется использовать иллюстрации, кукольный театр, игрушки.   Со средней группы, параллельно с использованием ситуаций-иллюстраций предлагаются игровые ситуации-упражнения. Дети тренируются в выполнении отдельных игровых действий и связывании их в сюжет; учатся регулировать взаимоотношения со сверстниками в рамках игрового взаимодействия.</vt:lpstr>
      <vt:lpstr>Участие детей в ситуациях партнерского взаимодействия (ситуациях-проблемах), где дети усваивают основные социальные отношения, своего поведения в мире людей. Где ребенок находит выход своим чувствам и переживаниям, учится осознавать и принимать их. </vt:lpstr>
      <vt:lpstr>Цель игровой технологии в образовательном процессе - не менять ребенка и не переделывать его, не учить его каким-либо специальным навыкам, а дать возможность ребёнку «прожить» в игре волнующие его ситуации при полном внимании и сопереживании взрослого.</vt:lpstr>
      <vt:lpstr>Презентация PowerPoint</vt:lpstr>
    </vt:vector>
  </TitlesOfParts>
  <Company>МБДОУ д/с№14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Шубина Екатерина Александровна</dc:title>
  <dc:subject>Курсы</dc:subject>
  <dc:creator>Екатерина</dc:creator>
  <cp:lastModifiedBy>User</cp:lastModifiedBy>
  <cp:revision>34</cp:revision>
  <dcterms:created xsi:type="dcterms:W3CDTF">2018-01-19T15:17:00Z</dcterms:created>
  <dcterms:modified xsi:type="dcterms:W3CDTF">2020-06-10T20:24:50Z</dcterms:modified>
</cp:coreProperties>
</file>