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2"/>
  </p:sldMasterIdLst>
  <p:notesMasterIdLst>
    <p:notesMasterId r:id="rId24"/>
  </p:notesMasterIdLst>
  <p:handoutMasterIdLst>
    <p:handoutMasterId r:id="rId25"/>
  </p:handout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74" r:id="rId14"/>
    <p:sldId id="267" r:id="rId15"/>
    <p:sldId id="268" r:id="rId16"/>
    <p:sldId id="269" r:id="rId17"/>
    <p:sldId id="270" r:id="rId18"/>
    <p:sldId id="271" r:id="rId19"/>
    <p:sldId id="272" r:id="rId20"/>
    <p:sldId id="275" r:id="rId21"/>
    <p:sldId id="273" r:id="rId22"/>
    <p:sldId id="276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319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9A"/>
    <a:srgbClr val="002776"/>
    <a:srgbClr val="01316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85" d="100"/>
          <a:sy n="85" d="100"/>
        </p:scale>
        <p:origin x="1306" y="48"/>
      </p:cViewPr>
      <p:guideLst>
        <p:guide orient="horz" pos="4319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-2040" y="-11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handoutMaster" Target="handoutMasters/handoutMaster1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520689-AF1D-4198-8D28-CFFEE347061D}" type="datetimeFigureOut">
              <a:rPr lang="ru-RU" smtClean="0"/>
              <a:pPr/>
              <a:t>21.07.2020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D07109-1BBB-40FA-B69F-CA8FF5D6A88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2DB92F-C7B3-4480-B1D5-3DFE4738540A}" type="datetimeFigureOut">
              <a:rPr lang="ru-RU" smtClean="0"/>
              <a:pPr/>
              <a:t>21.07.2020</a:t>
            </a:fld>
            <a:endParaRPr lang="ru-R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84CF94-6DA8-498E-89B8-731E4CCE9FC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84CF94-6DA8-498E-89B8-731E4CCE9FC3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84CF94-6DA8-498E-89B8-731E4CCE9FC3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 bwMode="gray"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2910" y="1142984"/>
            <a:ext cx="7858180" cy="1470025"/>
          </a:xfrm>
        </p:spPr>
        <p:txBody>
          <a:bodyPr/>
          <a:lstStyle>
            <a:lvl1pPr>
              <a:defRPr baseline="0">
                <a:ea typeface="+mj-ea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1472" y="3071810"/>
            <a:ext cx="8001056" cy="642942"/>
          </a:xfrm>
        </p:spPr>
        <p:txBody>
          <a:bodyPr/>
          <a:lstStyle>
            <a:lvl1pPr marL="0" indent="0" algn="ctr">
              <a:buNone/>
              <a:defRPr>
                <a:solidFill>
                  <a:schemeClr val="accent5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E9762-B3C4-42C3-9B38-01484AED35B2}" type="datetimeFigureOut">
              <a:rPr lang="ru-RU" smtClean="0"/>
              <a:pPr/>
              <a:t>21.07.2020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112D9-C2EE-4C4E-89E1-85B21C1EB3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E9762-B3C4-42C3-9B38-01484AED35B2}" type="datetimeFigureOut">
              <a:rPr lang="ru-RU" smtClean="0"/>
              <a:pPr/>
              <a:t>21.07.2020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112D9-C2EE-4C4E-89E1-85B21C1EB3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E9762-B3C4-42C3-9B38-01484AED35B2}" type="datetimeFigureOut">
              <a:rPr lang="ru-RU" smtClean="0"/>
              <a:pPr/>
              <a:t>21.07.2020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112D9-C2EE-4C4E-89E1-85B21C1EB3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E9762-B3C4-42C3-9B38-01484AED35B2}" type="datetimeFigureOut">
              <a:rPr lang="ru-RU" smtClean="0"/>
              <a:pPr/>
              <a:t>21.07.2020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112D9-C2EE-4C4E-89E1-85B21C1EB3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accent5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E9762-B3C4-42C3-9B38-01484AED35B2}" type="datetimeFigureOut">
              <a:rPr lang="ru-RU" smtClean="0"/>
              <a:pPr/>
              <a:t>21.07.2020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112D9-C2EE-4C4E-89E1-85B21C1EB3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E9762-B3C4-42C3-9B38-01484AED35B2}" type="datetimeFigureOut">
              <a:rPr lang="ru-RU" smtClean="0"/>
              <a:pPr/>
              <a:t>21.07.2020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112D9-C2EE-4C4E-89E1-85B21C1EB3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2776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2776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E9762-B3C4-42C3-9B38-01484AED35B2}" type="datetimeFigureOut">
              <a:rPr lang="ru-RU" smtClean="0"/>
              <a:pPr/>
              <a:t>21.07.2020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112D9-C2EE-4C4E-89E1-85B21C1EB3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E9762-B3C4-42C3-9B38-01484AED35B2}" type="datetimeFigureOut">
              <a:rPr lang="ru-RU" smtClean="0"/>
              <a:pPr/>
              <a:t>21.07.2020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112D9-C2EE-4C4E-89E1-85B21C1EB3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E9762-B3C4-42C3-9B38-01484AED35B2}" type="datetimeFigureOut">
              <a:rPr lang="ru-RU" smtClean="0"/>
              <a:pPr/>
              <a:t>21.07.2020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112D9-C2EE-4C4E-89E1-85B21C1EB3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E9762-B3C4-42C3-9B38-01484AED35B2}" type="datetimeFigureOut">
              <a:rPr lang="ru-RU" smtClean="0"/>
              <a:pPr/>
              <a:t>21.07.2020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112D9-C2EE-4C4E-89E1-85B21C1EB3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E9762-B3C4-42C3-9B38-01484AED35B2}" type="datetimeFigureOut">
              <a:rPr lang="ru-RU" smtClean="0"/>
              <a:pPr/>
              <a:t>21.07.2020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112D9-C2EE-4C4E-89E1-85B21C1EB3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gray">
      <p:bgPr>
        <a:blipFill dpi="0" rotWithShape="1">
          <a:blip r:embed="rId13" cstate="print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2060"/>
                </a:solidFill>
              </a:defRPr>
            </a:lvl1pPr>
          </a:lstStyle>
          <a:p>
            <a:fld id="{A8FE9762-B3C4-42C3-9B38-01484AED35B2}" type="datetimeFigureOut">
              <a:rPr lang="ru-RU" smtClean="0"/>
              <a:pPr/>
              <a:t>21.07.2020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2060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2060"/>
                </a:solidFill>
              </a:defRPr>
            </a:lvl1pPr>
          </a:lstStyle>
          <a:p>
            <a:fld id="{05C112D9-C2EE-4C4E-89E1-85B21C1EB3A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b="1" kern="1200" cap="none" spc="0" baseline="0">
          <a:ln w="1905">
            <a:solidFill>
              <a:schemeClr val="bg1">
                <a:lumMod val="95000"/>
              </a:schemeClr>
            </a:solidFill>
          </a:ln>
          <a:solidFill>
            <a:srgbClr val="00339A"/>
          </a:solidFill>
          <a:effectLst>
            <a:innerShdw blurRad="69850" dist="43180" dir="5400000">
              <a:srgbClr val="000000">
                <a:alpha val="65000"/>
              </a:srgbClr>
            </a:innerShdw>
          </a:effectLst>
          <a:latin typeface="+mj-lt"/>
          <a:ea typeface="+mj-ea"/>
          <a:cs typeface="Tahoma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Tx/>
        <a:buBlip>
          <a:blip r:embed="rId14"/>
        </a:buBlip>
        <a:defRPr sz="3200" kern="1200" baseline="0">
          <a:solidFill>
            <a:schemeClr val="accent5">
              <a:lumMod val="50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Tx/>
        <a:buBlip>
          <a:blip r:embed="rId15"/>
        </a:buBlip>
        <a:defRPr sz="2800" kern="1200" baseline="0">
          <a:solidFill>
            <a:schemeClr val="accent5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Tx/>
        <a:buBlip>
          <a:blip r:embed="rId14"/>
        </a:buBlip>
        <a:defRPr sz="2400" kern="1200" baseline="0">
          <a:solidFill>
            <a:schemeClr val="accent5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Tx/>
        <a:buBlip>
          <a:blip r:embed="rId15"/>
        </a:buBlip>
        <a:defRPr sz="2000" kern="1200" baseline="0">
          <a:solidFill>
            <a:schemeClr val="accent5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Tx/>
        <a:buBlip>
          <a:blip r:embed="rId14"/>
        </a:buBlip>
        <a:defRPr sz="2000" kern="1200" baseline="0">
          <a:solidFill>
            <a:schemeClr val="accent5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Tx/>
        <a:buBlip>
          <a:blip r:embed="rId15"/>
        </a:buBlip>
        <a:defRPr sz="1800" kern="1200">
          <a:solidFill>
            <a:schemeClr val="accent5">
              <a:lumMod val="50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Tx/>
        <a:buBlip>
          <a:blip r:embed="rId14"/>
        </a:buBlip>
        <a:defRPr sz="1800" kern="1200">
          <a:solidFill>
            <a:schemeClr val="accent5">
              <a:lumMod val="50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Tx/>
        <a:buBlip>
          <a:blip r:embed="rId15"/>
        </a:buBlip>
        <a:defRPr sz="1600" kern="1200">
          <a:solidFill>
            <a:schemeClr val="accent5">
              <a:lumMod val="50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Tx/>
        <a:buBlip>
          <a:blip r:embed="rId14"/>
        </a:buBlip>
        <a:defRPr sz="1400" kern="1200">
          <a:solidFill>
            <a:schemeClr val="accent5">
              <a:lumMod val="50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34.jpe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1472" y="428604"/>
            <a:ext cx="7786742" cy="285752"/>
          </a:xfrm>
        </p:spPr>
        <p:txBody>
          <a:bodyPr>
            <a:normAutofit fontScale="90000"/>
          </a:bodyPr>
          <a:lstStyle/>
          <a:p>
            <a:pPr>
              <a:lnSpc>
                <a:spcPct val="115000"/>
              </a:lnSpc>
              <a:defRPr/>
            </a:pPr>
            <a:endParaRPr lang="ru-RU" sz="1200" b="0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1472" y="1000108"/>
            <a:ext cx="8001056" cy="2714644"/>
          </a:xfrm>
        </p:spPr>
        <p:txBody>
          <a:bodyPr>
            <a:normAutofit/>
          </a:bodyPr>
          <a:lstStyle/>
          <a:p>
            <a:r>
              <a:rPr lang="ru-RU" sz="24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/>
                <a:cs typeface="Times New Roman" pitchFamily="18" charset="0"/>
              </a:rPr>
              <a:t>Паспорт</a:t>
            </a:r>
            <a:br>
              <a:rPr lang="ru-RU" sz="24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/>
                <a:cs typeface="Times New Roman" pitchFamily="18" charset="0"/>
              </a:rPr>
            </a:br>
            <a:r>
              <a:rPr lang="ru-RU" sz="24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/>
                <a:cs typeface="Times New Roman" pitchFamily="18" charset="0"/>
              </a:rPr>
              <a:t>подготовительной группы № 5  </a:t>
            </a:r>
          </a:p>
          <a:p>
            <a:r>
              <a:rPr lang="ru-RU" sz="24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/>
                <a:cs typeface="Times New Roman" pitchFamily="18" charset="0"/>
              </a:rPr>
              <a:t>«Дружные ребята» муниципального бюджетного дошкольного образовательного учреждения </a:t>
            </a:r>
          </a:p>
          <a:p>
            <a:endParaRPr lang="ru-RU" sz="2400" b="1" i="1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Calibri"/>
              <a:cs typeface="Times New Roman" pitchFamily="18" charset="0"/>
            </a:endParaRPr>
          </a:p>
          <a:p>
            <a:r>
              <a:rPr lang="ru-RU" sz="24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/>
                <a:cs typeface="Times New Roman" pitchFamily="18" charset="0"/>
              </a:rPr>
              <a:t>детского сада   № 62 города  Новочеркасска</a:t>
            </a:r>
            <a:endParaRPr lang="ru-RU" sz="2400" b="1" i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928926" y="357166"/>
            <a:ext cx="3289298" cy="4580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571500"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tabLst>
                <a:tab pos="1995488" algn="l"/>
              </a:tabLst>
            </a:pPr>
            <a:r>
              <a:rPr lang="ru-RU" b="1" dirty="0" smtClean="0">
                <a:solidFill>
                  <a:srgbClr val="00339A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Физкультурные центры</a:t>
            </a:r>
            <a:endParaRPr lang="ru-RU" dirty="0" smtClean="0">
              <a:solidFill>
                <a:srgbClr val="00339A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  <p:sp>
        <p:nvSpPr>
          <p:cNvPr id="33793" name="Rectangle 1"/>
          <p:cNvSpPr>
            <a:spLocks noChangeArrowheads="1"/>
          </p:cNvSpPr>
          <p:nvPr/>
        </p:nvSpPr>
        <p:spPr bwMode="auto">
          <a:xfrm>
            <a:off x="357158" y="857232"/>
            <a:ext cx="8501122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ja-JP" sz="16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Назначение:</a:t>
            </a:r>
            <a:r>
              <a:rPr kumimoji="0" lang="ru-RU" altLang="ja-JP" sz="16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 создание условий для повышения двигательной активности детей и коррекции двигательных нарушений.</a:t>
            </a:r>
            <a:endParaRPr kumimoji="0" lang="ru-RU" altLang="ja-JP" sz="1600" b="1" i="1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ea typeface="MS Mincho" pitchFamily="49" charset="-128"/>
              <a:cs typeface="Times New Roman" pitchFamily="18" charset="0"/>
            </a:endParaRPr>
          </a:p>
          <a:p>
            <a:r>
              <a:rPr kumimoji="0" lang="ru-RU" altLang="ja-JP" sz="16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Организация детей:</a:t>
            </a:r>
            <a:r>
              <a:rPr kumimoji="0" lang="ru-RU" altLang="ja-JP" sz="16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 самостоятельная и организованная педагогом.</a:t>
            </a:r>
            <a:r>
              <a:rPr kumimoji="0" lang="ru-RU" altLang="ja-JP" sz="16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16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Оснащение:</a:t>
            </a:r>
            <a:r>
              <a:rPr lang="ru-RU" sz="1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мячи разных размеров, мягкие, надувные, бубны, свистки, обручи, кегли, скакалки, гимнастические палки, дуги для </a:t>
            </a:r>
            <a:r>
              <a:rPr lang="ru-RU" sz="16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подлезания</a:t>
            </a:r>
            <a:r>
              <a:rPr lang="ru-RU" sz="1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, кольцебросы, верёвки, шнуры разноцветные, мишени </a:t>
            </a:r>
            <a:r>
              <a:rPr lang="ru-RU" sz="16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ковролиновые</a:t>
            </a:r>
            <a:r>
              <a:rPr lang="ru-RU" sz="1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с мячиками, ленты, султанчики, флажки, маски для подвижных игр, бадминтон, городки, теннис, шашки, шахматы, вертушки.</a:t>
            </a:r>
            <a:endParaRPr kumimoji="0" lang="ru-RU" altLang="ja-JP" sz="16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4" descr="H:\DCIM\Camera\IMG_20141121_15243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00166" y="3929066"/>
            <a:ext cx="3041650" cy="228600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5" descr="H:\DCIM\Camera\IMG_20141121_15280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57818" y="2928934"/>
            <a:ext cx="2212975" cy="294640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57224" y="357166"/>
            <a:ext cx="7929618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571500"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tabLst>
                <a:tab pos="1995488" algn="l"/>
              </a:tabLst>
            </a:pPr>
            <a:r>
              <a:rPr lang="ru-RU" b="1" dirty="0" smtClean="0">
                <a:solidFill>
                  <a:srgbClr val="00339A"/>
                </a:solidFill>
                <a:latin typeface="Times New Roman" pitchFamily="18" charset="0"/>
                <a:cs typeface="Times New Roman" pitchFamily="18" charset="0"/>
              </a:rPr>
              <a:t>Центр ознакомления с окружающим миром и развития речи</a:t>
            </a:r>
            <a:r>
              <a:rPr lang="ru-RU" dirty="0" smtClean="0">
                <a:solidFill>
                  <a:srgbClr val="00339A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214282" y="928670"/>
            <a:ext cx="8572560" cy="3570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ja-JP" sz="16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Назначение:</a:t>
            </a:r>
            <a:r>
              <a:rPr kumimoji="0" lang="ru-RU" altLang="ja-JP" sz="16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 создать условия для речевой активности и коррекции речевого развития детей, формировать представления о себе и окружающем мире.</a:t>
            </a:r>
            <a:endParaRPr kumimoji="0" lang="ru-RU" altLang="ja-JP" sz="1600" b="1" i="1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ea typeface="MS Mincho" pitchFamily="49" charset="-128"/>
              <a:cs typeface="Times New Roman" pitchFamily="18" charset="0"/>
            </a:endParaRPr>
          </a:p>
          <a:p>
            <a:r>
              <a:rPr kumimoji="0" lang="ru-RU" altLang="ja-JP" sz="16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Организация детей: </a:t>
            </a:r>
            <a:r>
              <a:rPr kumimoji="0" lang="ru-RU" altLang="ja-JP" sz="16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индивидуальные, подгрупповые занятия</a:t>
            </a:r>
            <a:r>
              <a:rPr kumimoji="0" lang="ru-RU" altLang="ja-JP" sz="16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16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Оборудование: </a:t>
            </a:r>
            <a:r>
              <a:rPr lang="ru-RU" sz="1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магнитно-маркерная доска,</a:t>
            </a:r>
          </a:p>
          <a:p>
            <a:r>
              <a:rPr lang="ru-RU" sz="1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коврограф, цветные шнурки, зеркало, зеркала индивидуальные, “чудесный мешочек” с набором игрушек для развития тактильных ощущений,</a:t>
            </a:r>
          </a:p>
          <a:p>
            <a:r>
              <a:rPr lang="ru-RU" sz="1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предметные и сюжетные картинки, настольные речевые игры, разрезная азбука, азбука на кубиках, домино, лото, игры для развития мелкой моторики (мозаика, </a:t>
            </a:r>
            <a:r>
              <a:rPr lang="ru-RU" sz="16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паззлы</a:t>
            </a:r>
            <a:r>
              <a:rPr lang="ru-RU" sz="1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, конструктор), тематические плакаты для развития связной речи, “Ларчик” В. </a:t>
            </a:r>
            <a:r>
              <a:rPr lang="ru-RU" sz="16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Воскобовича</a:t>
            </a:r>
            <a:r>
              <a:rPr lang="ru-RU" sz="1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, библиотека детских книг (сказки, энциклопедии, словари и пр.),</a:t>
            </a:r>
          </a:p>
          <a:p>
            <a:r>
              <a:rPr lang="ru-RU" sz="16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нетрадиционное оборудование: </a:t>
            </a:r>
            <a:r>
              <a:rPr lang="ru-RU" sz="1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игры, игрушки и тренажёры для индивидуальной работы (бабочки, ватные шарики, орехи), игры для развития мелкой моторики (шнуровки, верёвочки, прищепки, резинки, косички).</a:t>
            </a:r>
            <a:endParaRPr kumimoji="0" lang="ru-RU" altLang="ja-JP" sz="16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ja-JP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Рисунок 7" descr="C:\Users\Анюта\Desktop\фото паспортик\IMG_20161014_161215.jpg"/>
          <p:cNvPicPr/>
          <p:nvPr/>
        </p:nvPicPr>
        <p:blipFill>
          <a:blip r:embed="rId2" cstate="email">
            <a:lum bright="10000"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488" y="4143380"/>
            <a:ext cx="3214710" cy="237394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C:\Users\Анюта\Desktop\фото паспортик\IMG_20161014_160127.jpg"/>
          <p:cNvPicPr/>
          <p:nvPr/>
        </p:nvPicPr>
        <p:blipFill>
          <a:blip r:embed="rId2" cstate="email">
            <a:lum bright="20000"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8662" y="500042"/>
            <a:ext cx="3000396" cy="242889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 descr="C:\Users\Анюта\Desktop\фото паспортик\IMG_20161014_153830.jpg"/>
          <p:cNvPicPr/>
          <p:nvPr/>
        </p:nvPicPr>
        <p:blipFill>
          <a:blip r:embed="rId3" cstate="email">
            <a:lum bright="10000"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58016" y="2786058"/>
            <a:ext cx="1905002" cy="250033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10" descr="F:\DCIM\Camera\IMG_20141205_153313.jpg"/>
          <p:cNvPicPr>
            <a:picLocks noChangeAspect="1" noChangeArrowheads="1"/>
          </p:cNvPicPr>
          <p:nvPr/>
        </p:nvPicPr>
        <p:blipFill>
          <a:blip r:embed="rId4" cstate="email">
            <a:lum bright="20000"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86116" y="3286124"/>
            <a:ext cx="3431954" cy="235745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Рисунок 7" descr="C:\Users\Анюта\Desktop\Новая папка (3)\IMG_20141023_151128.jpg"/>
          <p:cNvPicPr>
            <a:picLocks noChangeAspect="1" noChangeArrowheads="1"/>
          </p:cNvPicPr>
          <p:nvPr/>
        </p:nvPicPr>
        <p:blipFill>
          <a:blip r:embed="rId5" cstate="email">
            <a:lum bright="20000"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72132" y="357166"/>
            <a:ext cx="3375903" cy="223785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Рисунок 6" descr="H:\DCIM\Camera\IMG_20141106_160629.jpg"/>
          <p:cNvPicPr>
            <a:picLocks noChangeAspect="1" noChangeArrowheads="1"/>
          </p:cNvPicPr>
          <p:nvPr/>
        </p:nvPicPr>
        <p:blipFill>
          <a:blip r:embed="rId6" cstate="email">
            <a:lum bright="10000"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3929066"/>
            <a:ext cx="2961237" cy="221456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9" name="Прямоугольник 8"/>
          <p:cNvSpPr/>
          <p:nvPr/>
        </p:nvSpPr>
        <p:spPr>
          <a:xfrm>
            <a:off x="642910" y="214290"/>
            <a:ext cx="8143932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Центр ознакомления </a:t>
            </a:r>
          </a:p>
          <a:p>
            <a:pPr algn="ctr"/>
            <a:r>
              <a:rPr lang="ru-RU" sz="32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с окружающим миром и развития речи</a:t>
            </a:r>
            <a:endParaRPr lang="ru-RU" sz="32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00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8000"/>
                            </p:stCondLst>
                            <p:childTnLst>
                              <p:par>
                                <p:cTn id="24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0"/>
                            </p:stCondLst>
                            <p:childTnLst>
                              <p:par>
                                <p:cTn id="28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500"/>
                            </p:stCondLst>
                            <p:childTnLst>
                              <p:par>
                                <p:cTn id="3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1000"/>
                            </p:stCondLst>
                            <p:childTnLst>
                              <p:par>
                                <p:cTn id="3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86116" y="357166"/>
            <a:ext cx="2738763" cy="4580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571500"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tabLst>
                <a:tab pos="1995488" algn="l"/>
              </a:tabLst>
            </a:pPr>
            <a:r>
              <a:rPr lang="ru-RU" b="1" dirty="0" smtClean="0">
                <a:solidFill>
                  <a:srgbClr val="00339A"/>
                </a:solidFill>
                <a:latin typeface="Times New Roman" pitchFamily="18" charset="0"/>
                <a:cs typeface="Times New Roman" pitchFamily="18" charset="0"/>
              </a:rPr>
              <a:t>Центр математики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57158" y="928670"/>
            <a:ext cx="850112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Назначение: </a:t>
            </a:r>
            <a:r>
              <a:rPr lang="ru-RU" sz="1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создать условия для обогащения опыта ориентировочных действий, развития </a:t>
            </a:r>
            <a:r>
              <a:rPr lang="ru-RU" sz="16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сенсорно-перцептивных</a:t>
            </a:r>
            <a:r>
              <a:rPr lang="ru-RU" sz="1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способностей, опыт практических действий. </a:t>
            </a:r>
            <a:r>
              <a:rPr lang="ru-RU" sz="16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Организация детей:</a:t>
            </a:r>
            <a:r>
              <a:rPr lang="ru-RU" sz="1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самостоятельная и организованная педагогом. </a:t>
            </a:r>
          </a:p>
          <a:p>
            <a:r>
              <a:rPr lang="ru-RU" sz="1600" b="1" i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Оборудоание</a:t>
            </a:r>
            <a:r>
              <a:rPr lang="ru-RU" sz="16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1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магнитно-маркерная доска, коврограф “Ларчик”,</a:t>
            </a:r>
          </a:p>
          <a:p>
            <a:r>
              <a:rPr lang="ru-RU" sz="1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счётный материал, часы (механические, песочные, электронные), игры и пособия для развития познавательных способностей детей, модели схемы, таблицы.</a:t>
            </a:r>
            <a:endParaRPr lang="ru-RU" sz="16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8" descr="H:\DCIM\Camera\IMG_20141107_085219.jpg"/>
          <p:cNvPicPr>
            <a:picLocks noChangeAspect="1" noChangeArrowheads="1"/>
          </p:cNvPicPr>
          <p:nvPr/>
        </p:nvPicPr>
        <p:blipFill>
          <a:blip r:embed="rId2" cstate="email">
            <a:lum bright="10000"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00100" y="3000372"/>
            <a:ext cx="3429024" cy="290148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428992" y="428604"/>
            <a:ext cx="2097754" cy="4580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571500"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tabLst>
                <a:tab pos="1995488" algn="l"/>
              </a:tabLst>
            </a:pPr>
            <a:r>
              <a:rPr lang="ru-RU" b="1" dirty="0" smtClean="0">
                <a:solidFill>
                  <a:srgbClr val="00339A"/>
                </a:solidFill>
                <a:latin typeface="Times New Roman" pitchFamily="18" charset="0"/>
                <a:cs typeface="Times New Roman" pitchFamily="18" charset="0"/>
              </a:rPr>
              <a:t>Центр науки</a:t>
            </a:r>
          </a:p>
        </p:txBody>
      </p:sp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357158" y="1071546"/>
            <a:ext cx="8501122" cy="30777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ja-JP" sz="16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Назначение: </a:t>
            </a:r>
            <a:r>
              <a:rPr kumimoji="0" lang="ru-RU" altLang="ja-JP" sz="16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создать условия для развития экологических представлений о природе, накопления эмоционально-позитивного опыта общения с природой, познавательных функций.</a:t>
            </a:r>
            <a:endParaRPr kumimoji="0" lang="ru-RU" altLang="ja-JP" sz="1600" b="1" i="1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ea typeface="MS Mincho" pitchFamily="49" charset="-128"/>
              <a:cs typeface="Times New Roman" pitchFamily="18" charset="0"/>
            </a:endParaRPr>
          </a:p>
          <a:p>
            <a:r>
              <a:rPr kumimoji="0" lang="ru-RU" altLang="ja-JP" sz="16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Организация детей:</a:t>
            </a:r>
            <a:r>
              <a:rPr kumimoji="0" lang="ru-RU" altLang="ja-JP" sz="16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 самостоятельная и организованная педагогом.</a:t>
            </a:r>
            <a:r>
              <a:rPr kumimoji="0" lang="ru-RU" altLang="ja-JP" sz="16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1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растения, оборудование для ухода за растениями,</a:t>
            </a:r>
          </a:p>
          <a:p>
            <a:r>
              <a:rPr lang="ru-RU" sz="1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календарь природы, литература природоведческого содержания, картотеки дидактических игр,</a:t>
            </a:r>
          </a:p>
          <a:p>
            <a:r>
              <a:rPr lang="ru-RU" sz="1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настольно-печатные, дидактические игры,</a:t>
            </a:r>
          </a:p>
          <a:p>
            <a:r>
              <a:rPr lang="ru-RU" sz="16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Оборудование:</a:t>
            </a:r>
            <a:r>
              <a:rPr lang="ru-RU" sz="1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оборудование и материалы для исследовательской экспериментальной деятельности: ёмкости с сыпучими, жидкими, твёрдыми веществами, мерные ложки и сосуды, пооперационные карты, лупы, компас, магниты, магнитные доски, часы, сантиметр, рулетка, микроскоп, глобус, карты, </a:t>
            </a:r>
            <a:r>
              <a:rPr lang="ru-RU" sz="16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коврографы</a:t>
            </a:r>
            <a:r>
              <a:rPr lang="ru-RU" sz="1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и др., оборудование и принадлежности для игр с водой и песком.</a:t>
            </a:r>
            <a:endParaRPr kumimoji="0" lang="ru-RU" altLang="ja-JP" sz="16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ja-JP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7" descr="IMG_20141106_112025"/>
          <p:cNvPicPr>
            <a:picLocks noChangeAspect="1" noChangeArrowheads="1"/>
          </p:cNvPicPr>
          <p:nvPr/>
        </p:nvPicPr>
        <p:blipFill>
          <a:blip r:embed="rId2" cstate="email">
            <a:lum bright="10000"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14612" y="3857628"/>
            <a:ext cx="3214681" cy="240814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00364" y="357166"/>
            <a:ext cx="3261230" cy="4580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571500"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tabLst>
                <a:tab pos="1995488" algn="l"/>
              </a:tabLst>
            </a:pPr>
            <a:r>
              <a:rPr lang="ru-RU" b="1" dirty="0" smtClean="0">
                <a:solidFill>
                  <a:srgbClr val="00339A"/>
                </a:solidFill>
                <a:latin typeface="Times New Roman" pitchFamily="18" charset="0"/>
                <a:cs typeface="Times New Roman" pitchFamily="18" charset="0"/>
              </a:rPr>
              <a:t>Сенсомоторный центр</a:t>
            </a:r>
          </a:p>
        </p:txBody>
      </p:sp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285720" y="928670"/>
            <a:ext cx="8643966" cy="2339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ja-JP" sz="16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Назначение: </a:t>
            </a:r>
            <a:r>
              <a:rPr kumimoji="0" lang="ru-RU" altLang="ja-JP" sz="16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создание условий для развития </a:t>
            </a:r>
            <a:r>
              <a:rPr kumimoji="0" lang="ru-RU" altLang="ja-JP" sz="1600" b="0" i="0" u="none" strike="noStrike" cap="none" normalizeH="0" baseline="0" dirty="0" err="1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сенсорно-перцептивных</a:t>
            </a:r>
            <a:r>
              <a:rPr kumimoji="0" lang="ru-RU" altLang="ja-JP" sz="16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 способностей, речевого, психического развития детей, эмоционально-положительного отношения к предметам и действиям с ними.</a:t>
            </a:r>
            <a:endParaRPr kumimoji="0" lang="ru-RU" altLang="ja-JP" sz="1600" b="1" i="1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ea typeface="MS Mincho" pitchFamily="49" charset="-128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altLang="ja-JP" sz="16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Организация детей:</a:t>
            </a:r>
            <a:r>
              <a:rPr kumimoji="0" lang="ru-RU" altLang="ja-JP" sz="16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 самостоятельная и организованная педагогом.</a:t>
            </a:r>
            <a:r>
              <a:rPr kumimoji="0" lang="ru-RU" altLang="ja-JP" sz="16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Оборудование: п</a:t>
            </a:r>
            <a:r>
              <a:rPr lang="ru-RU" sz="1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огремушки, кубики разного цвета и размера, вкладыши, пирамидки разного размера и цвета, сенсорный стол, материалы для развития тактильной чувствительности, мозаики, шнуровки, мячи разного размера, дидактические игры на различение цвета, формы, величины; </a:t>
            </a:r>
            <a:r>
              <a:rPr lang="ru-RU" sz="16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фланелеграф</a:t>
            </a:r>
            <a:r>
              <a:rPr lang="ru-RU" sz="1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, коврограф.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ja-JP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 descr="C:\Users\Анюта\Desktop\фото паспортик\IMG_20160122_093214.jpg"/>
          <p:cNvPicPr/>
          <p:nvPr/>
        </p:nvPicPr>
        <p:blipFill>
          <a:blip r:embed="rId2" cstate="email">
            <a:lum contras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00364" y="3143248"/>
            <a:ext cx="3786214" cy="273113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357554" y="428604"/>
            <a:ext cx="30977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00339A"/>
                </a:solidFill>
                <a:latin typeface="Times New Roman" pitchFamily="18" charset="0"/>
                <a:cs typeface="Times New Roman" pitchFamily="18" charset="0"/>
              </a:rPr>
              <a:t>Социально-трудовой  центр</a:t>
            </a:r>
            <a:endParaRPr lang="ru-RU" dirty="0"/>
          </a:p>
        </p:txBody>
      </p:sp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214282" y="857232"/>
            <a:ext cx="8715404" cy="30777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ja-JP" sz="16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Назначение: </a:t>
            </a:r>
            <a:r>
              <a:rPr kumimoji="0" lang="ru-RU" altLang="ja-JP" sz="16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создание условий для формирования культурно-гигиенических навыков, освоения простых трудовых операций. Воспитывать положительное эмоциональное отношение к трудовой деятельности.</a:t>
            </a:r>
            <a:endParaRPr kumimoji="0" lang="ru-RU" altLang="ja-JP" sz="1600" b="1" i="1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ea typeface="MS Mincho" pitchFamily="49" charset="-128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altLang="ja-JP" sz="16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Организация детей:</a:t>
            </a:r>
            <a:r>
              <a:rPr kumimoji="0" lang="ru-RU" altLang="ja-JP" sz="16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 самостоятельная и организованная педагогом.</a:t>
            </a:r>
            <a:r>
              <a:rPr kumimoji="0" lang="ru-RU" altLang="ja-JP" sz="16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Оборудование: с</a:t>
            </a:r>
            <a:r>
              <a:rPr lang="ru-RU" sz="1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алфетки с </a:t>
            </a:r>
            <a:r>
              <a:rPr lang="ru-RU" sz="16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салфетницами</a:t>
            </a:r>
            <a:r>
              <a:rPr lang="ru-RU" sz="1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, салфетки или скатерти, нагрудники для детей с нарушенной координацией, дидактические салфетки с контуром для складывания, расчёски индивидуальные, картинки с последовательностью одевания, умывания, мочалки для мытья игрушек, фартуки, лейки, вёдра, формочки для теста, доски разделочные, иллюстративный материал, бросовый материал (пластмассовые ёмкости, нитки, проволока, тесьма, пуговицы и т.д.), пооперационные карты с алгоритмом последовательных действий, природный материал, ножницы, клей, кисти, картон, стаканчики и пр., инвентарь для уборки.</a:t>
            </a:r>
            <a:endParaRPr kumimoji="0" lang="ru-RU" altLang="ja-JP" sz="16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ja-JP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 descr="C:\Users\Анюта\Desktop\фото паспортик\IMG_20160407_104256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728" y="4143380"/>
            <a:ext cx="2879725" cy="215963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 descr="C:\Users\Анюта\Desktop\фото паспортик\IMG_20160122_092120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14942" y="3714752"/>
            <a:ext cx="2879725" cy="215963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285984" y="285728"/>
            <a:ext cx="52863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339A"/>
                </a:solidFill>
                <a:latin typeface="Times New Roman" pitchFamily="18" charset="0"/>
                <a:cs typeface="Times New Roman" pitchFamily="18" charset="0"/>
              </a:rPr>
              <a:t>Центр конструктивных и строительных игр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14282" y="928670"/>
            <a:ext cx="864399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Назначение: </a:t>
            </a:r>
            <a:r>
              <a:rPr lang="ru-RU" sz="1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создать условия для развития восприятия пространственных свойств объектов, развития общей и мелкой моторики, зрительно-двигательной координации, конструктивных умений, использования результатов конструирования в игре.</a:t>
            </a:r>
          </a:p>
          <a:p>
            <a:r>
              <a:rPr lang="ru-RU" sz="16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Оборудование: </a:t>
            </a:r>
            <a:r>
              <a:rPr lang="ru-RU" sz="1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строительный материал разных видов: деревянный, пластмассовый, “</a:t>
            </a:r>
            <a:r>
              <a:rPr lang="ru-RU" sz="16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Лего</a:t>
            </a:r>
            <a:r>
              <a:rPr lang="ru-RU" sz="1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”, мягкие модули, машины разных размеров для игры с постройками, дорожные знаки, образцы построек, схемы, модели, фотографии построек, выполненных детьми ранее</a:t>
            </a:r>
            <a:endParaRPr lang="ru-RU" sz="16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C:\Users\Анюта\Desktop\фото паспортик\IMG_20161014_155626.jpg"/>
          <p:cNvPicPr/>
          <p:nvPr/>
        </p:nvPicPr>
        <p:blipFill>
          <a:blip r:embed="rId2" cstate="email">
            <a:lum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4214818"/>
            <a:ext cx="3022601" cy="230251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Рисунок 22" descr="IMG_20141121_160707"/>
          <p:cNvPicPr>
            <a:picLocks noChangeAspect="1" noChangeArrowheads="1"/>
          </p:cNvPicPr>
          <p:nvPr/>
        </p:nvPicPr>
        <p:blipFill>
          <a:blip r:embed="rId3" cstate="email">
            <a:lum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71802" y="3357562"/>
            <a:ext cx="3143250" cy="235699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Рисунок 7" descr="D:\Папка\мамино\дети зима 2015\IMG_20150220_104329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72198" y="2428868"/>
            <a:ext cx="2879725" cy="215963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4000"/>
                            </p:stCondLst>
                            <p:childTnLst>
                              <p:par>
                                <p:cTn id="12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857620" y="357166"/>
            <a:ext cx="17494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00339A"/>
                </a:solidFill>
                <a:latin typeface="Times New Roman" pitchFamily="18" charset="0"/>
                <a:cs typeface="Times New Roman" pitchFamily="18" charset="0"/>
              </a:rPr>
              <a:t>Игровой центр</a:t>
            </a:r>
            <a:endParaRPr lang="ru-RU" dirty="0"/>
          </a:p>
        </p:txBody>
      </p:sp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357158" y="785794"/>
            <a:ext cx="8786842" cy="2585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ja-JP" sz="16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Назначение: </a:t>
            </a:r>
            <a:r>
              <a:rPr kumimoji="0" lang="ru-RU" altLang="ja-JP" sz="16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создать условия для развития сюжетно-ролевой игры; развивать игровой опыт детей; пробуждать интерес к игровому общению с взрослыми и сверстниками. Осуществлять коррекцию эмоционально-личностных проблем развития ребёнка.</a:t>
            </a:r>
            <a:endParaRPr kumimoji="0" lang="ru-RU" altLang="ja-JP" sz="1600" b="1" i="1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ea typeface="MS Mincho" pitchFamily="49" charset="-128"/>
              <a:cs typeface="Times New Roman" pitchFamily="18" charset="0"/>
            </a:endParaRPr>
          </a:p>
          <a:p>
            <a:r>
              <a:rPr kumimoji="0" lang="ru-RU" altLang="ja-JP" sz="16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Организация детей:</a:t>
            </a:r>
            <a:r>
              <a:rPr kumimoji="0" lang="ru-RU" altLang="ja-JP" sz="16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 самостоятельная и организованная педагогом.</a:t>
            </a:r>
            <a:r>
              <a:rPr kumimoji="0" lang="ru-RU" altLang="ja-JP" sz="16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16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Оборудование: </a:t>
            </a:r>
            <a:r>
              <a:rPr lang="ru-RU" sz="1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Куклы разных размеров с наборами одежды для разных сезонов;</a:t>
            </a:r>
          </a:p>
          <a:p>
            <a:r>
              <a:rPr lang="ru-RU" sz="1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машины разных видов и размеров; набор мебели крупного размера, постельные принадлежности для кровати и коляски; элементы костюмов для сюжетных игр; посуда кухонная, чайная, столовая; атрибуты для сюжетных игр; предметы домашнего обихода; наборы игрушек разные; игрушки-забавы; наборы «Доктор», «Парикмахерская»; «Магазин» и др.; светофор и дорожные знаки.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ja-JP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 descr="C:\Users\Анюта\Desktop\фото паспортик\IMG_20161014_153335.jpg"/>
          <p:cNvPicPr/>
          <p:nvPr/>
        </p:nvPicPr>
        <p:blipFill>
          <a:blip r:embed="rId2" cstate="email">
            <a:lum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596" y="3214686"/>
            <a:ext cx="1619885" cy="215963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7" name="Рисунок 6" descr="C:\Users\Анюта\Desktop\фото паспортик\IMG_20161014_165134.jpg"/>
          <p:cNvPicPr/>
          <p:nvPr/>
        </p:nvPicPr>
        <p:blipFill>
          <a:blip r:embed="rId3" cstate="email">
            <a:lum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86578" y="3143248"/>
            <a:ext cx="1619885" cy="215963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8" name="Рисунок 4" descr="H:\DCIM\Camera\IMG_20141120_154733.jpg"/>
          <p:cNvPicPr>
            <a:picLocks noChangeAspect="1" noChangeArrowheads="1"/>
          </p:cNvPicPr>
          <p:nvPr/>
        </p:nvPicPr>
        <p:blipFill>
          <a:blip r:embed="rId4" cstate="email">
            <a:lum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3438" y="3143248"/>
            <a:ext cx="1643074" cy="219358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9" name="Рисунок 3" descr="J:\Новая папка\200220142821.jpg"/>
          <p:cNvPicPr>
            <a:picLocks noChangeAspect="1" noChangeArrowheads="1"/>
          </p:cNvPicPr>
          <p:nvPr/>
        </p:nvPicPr>
        <p:blipFill>
          <a:blip r:embed="rId5" cstate="email">
            <a:lum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0298" y="3214686"/>
            <a:ext cx="1605291" cy="214314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8" descr="C:\Users\Анюта\Desktop\Новая папка (3)\IMG_20141024_154646.jpg"/>
          <p:cNvPicPr>
            <a:picLocks noChangeAspect="1" noChangeArrowheads="1"/>
          </p:cNvPicPr>
          <p:nvPr/>
        </p:nvPicPr>
        <p:blipFill>
          <a:blip r:embed="rId2" cstate="email">
            <a:lum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42976" y="3643314"/>
            <a:ext cx="3286148" cy="269437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5" name="Рисунок 3" descr="H:\DCIM\Camera\IMG_20141117_115043.jpg"/>
          <p:cNvPicPr>
            <a:picLocks noChangeAspect="1" noChangeArrowheads="1"/>
          </p:cNvPicPr>
          <p:nvPr/>
        </p:nvPicPr>
        <p:blipFill>
          <a:blip r:embed="rId3" cstate="email">
            <a:lum contras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14414" y="571480"/>
            <a:ext cx="3286148" cy="248972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4" name="Рисунок 3" descr="G:\DCIM\Camera\IMG_20151204_075108.jpg"/>
          <p:cNvPicPr/>
          <p:nvPr/>
        </p:nvPicPr>
        <p:blipFill>
          <a:blip r:embed="rId4" cstate="email">
            <a:lum bright="10000"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2066" y="1285860"/>
            <a:ext cx="3571900" cy="278608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6" name="Прямоугольник 5"/>
          <p:cNvSpPr/>
          <p:nvPr/>
        </p:nvSpPr>
        <p:spPr>
          <a:xfrm rot="20720908">
            <a:off x="4524017" y="4574367"/>
            <a:ext cx="4063700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40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игровой центр</a:t>
            </a:r>
            <a:endParaRPr lang="ru-RU" sz="40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gray">
      <p:bgPr>
        <a:blipFill dpi="0" rotWithShape="1">
          <a:blip r:embed="rId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21187796">
            <a:off x="139696" y="597420"/>
            <a:ext cx="4159878" cy="1143000"/>
          </a:xfrm>
        </p:spPr>
        <p:txBody>
          <a:bodyPr>
            <a:normAutofit/>
          </a:bodyPr>
          <a:lstStyle/>
          <a:p>
            <a:r>
              <a:rPr lang="ru-RU" sz="1200" i="1" dirty="0" smtClean="0">
                <a:solidFill>
                  <a:srgbClr val="FFFF00"/>
                </a:solidFill>
                <a:latin typeface="Arial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sz="1200" i="1" dirty="0" smtClean="0">
                <a:solidFill>
                  <a:srgbClr val="FFFF00"/>
                </a:solidFill>
                <a:latin typeface="Arial" charset="0"/>
                <a:ea typeface="Calibri" pitchFamily="34" charset="0"/>
                <a:cs typeface="Times New Roman" pitchFamily="18" charset="0"/>
              </a:rPr>
            </a:br>
            <a:endParaRPr lang="ru-RU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4929190" y="559054"/>
            <a:ext cx="39068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400" dirty="0" smtClean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9" name="Рисунок 8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86380" y="785794"/>
            <a:ext cx="3214710" cy="47149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Прямоугольник 9"/>
          <p:cNvSpPr/>
          <p:nvPr/>
        </p:nvSpPr>
        <p:spPr>
          <a:xfrm>
            <a:off x="285721" y="2357430"/>
            <a:ext cx="392909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000" b="1" i="1" dirty="0" smtClean="0">
              <a:solidFill>
                <a:srgbClr val="00B05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ctr"/>
            <a:r>
              <a:rPr lang="ru-RU" sz="28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Кривцун Анна Сергеевна</a:t>
            </a:r>
          </a:p>
          <a:p>
            <a:pPr algn="ctr"/>
            <a:endParaRPr lang="ru-RU" sz="2800" b="1" i="1" dirty="0" smtClean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ctr"/>
            <a:r>
              <a:rPr lang="ru-RU" sz="20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общий стаж педагогической работы 4 года</a:t>
            </a:r>
            <a:endParaRPr lang="ru-RU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i="1" dirty="0" smtClean="0">
                <a:solidFill>
                  <a:srgbClr val="00B05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</a:p>
          <a:p>
            <a:pPr algn="ctr"/>
            <a:endParaRPr lang="ru-RU" b="1" i="1" dirty="0" smtClean="0">
              <a:solidFill>
                <a:srgbClr val="00B05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ctr"/>
            <a:endParaRPr lang="ru-RU" b="1" i="1" dirty="0">
              <a:solidFill>
                <a:srgbClr val="00B050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 rot="21206330">
            <a:off x="173123" y="807632"/>
            <a:ext cx="4177554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  <a:cs typeface="Times New Roman" pitchFamily="18" charset="0"/>
              </a:rPr>
              <a:t>воспитатель</a:t>
            </a:r>
            <a:endParaRPr lang="ru-RU" sz="4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Анюта\Desktop\фото паспортик\IMG_20161014_162501.jpg"/>
          <p:cNvPicPr/>
          <p:nvPr/>
        </p:nvPicPr>
        <p:blipFill>
          <a:blip r:embed="rId2" cstate="email">
            <a:lum contrast="2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72132" y="3786190"/>
            <a:ext cx="2879725" cy="215963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3" name="Рисунок 2" descr="C:\Users\Анюта\Desktop\фото паспортик\IMG_20161014_154849.jpg"/>
          <p:cNvPicPr/>
          <p:nvPr/>
        </p:nvPicPr>
        <p:blipFill>
          <a:blip r:embed="rId4" cstate="email">
            <a:lum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14744" y="1500174"/>
            <a:ext cx="2143140" cy="285752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4" name="Рисунок 3" descr="C:\Users\Анюта\Desktop\фото паспортик\IMG_20161014_155112.jpg"/>
          <p:cNvPicPr/>
          <p:nvPr/>
        </p:nvPicPr>
        <p:blipFill>
          <a:blip r:embed="rId5" cstate="email">
            <a:lum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596" y="3571876"/>
            <a:ext cx="3000396" cy="228601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5" name="Рисунок 8" descr="F:\DCIM\Camera\IMG_20141204_063814.jpg"/>
          <p:cNvPicPr>
            <a:picLocks noChangeAspect="1" noChangeArrowheads="1"/>
          </p:cNvPicPr>
          <p:nvPr/>
        </p:nvPicPr>
        <p:blipFill>
          <a:blip r:embed="rId6" cstate="email">
            <a:lum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8662" y="500042"/>
            <a:ext cx="2643188" cy="178593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6" name="Рисунок 9" descr="F:\DCIM\Camera\IMG_20141204_122541.jpg"/>
          <p:cNvPicPr>
            <a:picLocks noChangeAspect="1" noChangeArrowheads="1"/>
          </p:cNvPicPr>
          <p:nvPr/>
        </p:nvPicPr>
        <p:blipFill>
          <a:blip r:embed="rId7" cstate="email">
            <a:lum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00760" y="500042"/>
            <a:ext cx="2899084" cy="192882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7" name="Прямоугольник 6"/>
          <p:cNvSpPr/>
          <p:nvPr/>
        </p:nvSpPr>
        <p:spPr>
          <a:xfrm>
            <a:off x="1214414" y="5857892"/>
            <a:ext cx="4286279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игровой центр</a:t>
            </a:r>
            <a:endParaRPr lang="ru-RU" sz="44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000"/>
                            </p:stCondLst>
                            <p:childTnLst>
                              <p:par>
                                <p:cTn id="11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60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500"/>
                            </p:stCondLst>
                            <p:childTnLst>
                              <p:par>
                                <p:cTn id="1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7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Рисунок 3" descr="81088064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699" name="Rectangle 1"/>
          <p:cNvSpPr>
            <a:spLocks noChangeArrowheads="1"/>
          </p:cNvSpPr>
          <p:nvPr/>
        </p:nvSpPr>
        <p:spPr bwMode="auto">
          <a:xfrm>
            <a:off x="1785938" y="3786188"/>
            <a:ext cx="6286500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r>
              <a:rPr lang="ru-RU" sz="4400" b="1" i="1">
                <a:solidFill>
                  <a:srgbClr val="0000F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Спасибо за внимание !</a:t>
            </a:r>
            <a:endParaRPr lang="ru-RU" sz="4400" b="1" i="1">
              <a:solidFill>
                <a:srgbClr val="0000FF"/>
              </a:solidFill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96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96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96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1538" y="1357298"/>
            <a:ext cx="3571900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rgbClr val="0070C0"/>
                </a:solidFill>
              </a:rPr>
              <a:t>1.Апанасенко Вова</a:t>
            </a:r>
          </a:p>
          <a:p>
            <a:r>
              <a:rPr lang="ru-RU" sz="2400" b="1" i="1" dirty="0" smtClean="0">
                <a:solidFill>
                  <a:srgbClr val="0070C0"/>
                </a:solidFill>
              </a:rPr>
              <a:t>2.Горбачева Саша</a:t>
            </a:r>
          </a:p>
          <a:p>
            <a:r>
              <a:rPr lang="ru-RU" sz="2400" b="1" i="1" dirty="0" smtClean="0">
                <a:solidFill>
                  <a:srgbClr val="0070C0"/>
                </a:solidFill>
              </a:rPr>
              <a:t>3.Григорьев Костя</a:t>
            </a:r>
          </a:p>
          <a:p>
            <a:r>
              <a:rPr lang="ru-RU" sz="2400" b="1" i="1" dirty="0" smtClean="0">
                <a:solidFill>
                  <a:srgbClr val="0070C0"/>
                </a:solidFill>
              </a:rPr>
              <a:t>4.Дайнега Андрей</a:t>
            </a:r>
          </a:p>
          <a:p>
            <a:r>
              <a:rPr lang="ru-RU" sz="2400" b="1" i="1" dirty="0" smtClean="0">
                <a:solidFill>
                  <a:srgbClr val="0070C0"/>
                </a:solidFill>
              </a:rPr>
              <a:t>5.Клочкова Лера</a:t>
            </a:r>
          </a:p>
          <a:p>
            <a:r>
              <a:rPr lang="ru-RU" sz="2400" b="1" i="1" dirty="0" smtClean="0">
                <a:solidFill>
                  <a:srgbClr val="0070C0"/>
                </a:solidFill>
              </a:rPr>
              <a:t>6.Кондратьева Настя</a:t>
            </a:r>
          </a:p>
          <a:p>
            <a:r>
              <a:rPr lang="ru-RU" sz="2400" b="1" i="1" dirty="0" smtClean="0">
                <a:solidFill>
                  <a:srgbClr val="0070C0"/>
                </a:solidFill>
              </a:rPr>
              <a:t>7.Курепин Леша</a:t>
            </a:r>
          </a:p>
          <a:p>
            <a:r>
              <a:rPr lang="ru-RU" sz="2400" b="1" i="1" dirty="0" smtClean="0">
                <a:solidFill>
                  <a:srgbClr val="0070C0"/>
                </a:solidFill>
              </a:rPr>
              <a:t>8.Кухмистров Леша</a:t>
            </a:r>
          </a:p>
          <a:p>
            <a:r>
              <a:rPr lang="ru-RU" sz="2400" b="1" i="1" dirty="0" smtClean="0">
                <a:solidFill>
                  <a:srgbClr val="0070C0"/>
                </a:solidFill>
              </a:rPr>
              <a:t>9.Лапухова Софья</a:t>
            </a:r>
          </a:p>
          <a:p>
            <a:endParaRPr lang="ru-RU" b="1" i="1" dirty="0" smtClean="0">
              <a:solidFill>
                <a:srgbClr val="0070C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000628" y="1285860"/>
            <a:ext cx="3286148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rgbClr val="0070C0"/>
                </a:solidFill>
              </a:rPr>
              <a:t>10.Макаров Максим</a:t>
            </a:r>
          </a:p>
          <a:p>
            <a:r>
              <a:rPr lang="ru-RU" sz="2400" b="1" i="1" dirty="0" smtClean="0">
                <a:solidFill>
                  <a:srgbClr val="0070C0"/>
                </a:solidFill>
              </a:rPr>
              <a:t>11.Савченко Артем</a:t>
            </a:r>
          </a:p>
          <a:p>
            <a:r>
              <a:rPr lang="ru-RU" sz="2400" b="1" i="1" dirty="0" smtClean="0">
                <a:solidFill>
                  <a:srgbClr val="0070C0"/>
                </a:solidFill>
              </a:rPr>
              <a:t>12.Хайменов Лев</a:t>
            </a:r>
          </a:p>
          <a:p>
            <a:r>
              <a:rPr lang="ru-RU" sz="2400" b="1" i="1" dirty="0" smtClean="0">
                <a:solidFill>
                  <a:srgbClr val="0070C0"/>
                </a:solidFill>
              </a:rPr>
              <a:t>13.Чебан Влад</a:t>
            </a:r>
          </a:p>
          <a:p>
            <a:r>
              <a:rPr lang="ru-RU" sz="2400" b="1" i="1" dirty="0" smtClean="0">
                <a:solidFill>
                  <a:srgbClr val="0070C0"/>
                </a:solidFill>
              </a:rPr>
              <a:t>14.Чебанов Гриша</a:t>
            </a:r>
          </a:p>
          <a:p>
            <a:r>
              <a:rPr lang="ru-RU" sz="2400" b="1" i="1" dirty="0" smtClean="0">
                <a:solidFill>
                  <a:srgbClr val="0070C0"/>
                </a:solidFill>
              </a:rPr>
              <a:t>15.Черная Рита</a:t>
            </a:r>
          </a:p>
          <a:p>
            <a:r>
              <a:rPr lang="ru-RU" sz="2400" b="1" i="1" dirty="0" smtClean="0">
                <a:solidFill>
                  <a:srgbClr val="0070C0"/>
                </a:solidFill>
              </a:rPr>
              <a:t>16.Каплина Даша</a:t>
            </a:r>
          </a:p>
          <a:p>
            <a:r>
              <a:rPr lang="ru-RU" sz="2400" b="1" i="1" dirty="0" smtClean="0">
                <a:solidFill>
                  <a:srgbClr val="0070C0"/>
                </a:solidFill>
              </a:rPr>
              <a:t>17.Ульченко Миша</a:t>
            </a:r>
          </a:p>
          <a:p>
            <a:r>
              <a:rPr lang="ru-RU" sz="2400" b="1" i="1" dirty="0" smtClean="0">
                <a:solidFill>
                  <a:srgbClr val="0070C0"/>
                </a:solidFill>
              </a:rPr>
              <a:t>18. Куликова Варвара</a:t>
            </a:r>
          </a:p>
          <a:p>
            <a:r>
              <a:rPr lang="ru-RU" sz="2400" b="1" i="1" dirty="0" smtClean="0">
                <a:solidFill>
                  <a:srgbClr val="0070C0"/>
                </a:solidFill>
              </a:rPr>
              <a:t>19. Гончаров Игорь</a:t>
            </a:r>
          </a:p>
          <a:p>
            <a:r>
              <a:rPr lang="ru-RU" sz="2400" b="1" i="1" dirty="0" smtClean="0">
                <a:solidFill>
                  <a:srgbClr val="0070C0"/>
                </a:solidFill>
              </a:rPr>
              <a:t>             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785918" y="357166"/>
            <a:ext cx="583134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i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Сведения о детях:</a:t>
            </a:r>
            <a:endParaRPr lang="ru-RU" sz="5400" b="1" cap="none" spc="0" dirty="0">
              <a:ln w="11430"/>
              <a:solidFill>
                <a:srgbClr val="FFC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500430" y="5500702"/>
            <a:ext cx="200026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 smtClean="0">
                <a:solidFill>
                  <a:srgbClr val="0070C0"/>
                </a:solidFill>
              </a:rPr>
              <a:t> </a:t>
            </a:r>
            <a:r>
              <a:rPr lang="ru-RU" sz="2000" b="1" i="1" dirty="0" smtClean="0">
                <a:solidFill>
                  <a:srgbClr val="00339A"/>
                </a:solidFill>
              </a:rPr>
              <a:t>Девочек – 7 Мальчиков - 12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643174" y="6215082"/>
            <a:ext cx="32425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i="1" dirty="0" smtClean="0">
                <a:solidFill>
                  <a:srgbClr val="00339A"/>
                </a:solidFill>
              </a:rPr>
              <a:t>Все дети 2010 года рождения</a:t>
            </a:r>
            <a:endParaRPr lang="ru-RU" b="1" i="1" dirty="0">
              <a:solidFill>
                <a:srgbClr val="00339A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000"/>
                            </p:stCondLst>
                            <p:childTnLst>
                              <p:par>
                                <p:cTn id="4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500"/>
                            </p:stCondLst>
                            <p:childTnLst>
                              <p:par>
                                <p:cTn id="5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000"/>
                            </p:stCondLst>
                            <p:childTnLst>
                              <p:par>
                                <p:cTn id="5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00100" y="428604"/>
            <a:ext cx="742955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Организация работы группы</a:t>
            </a:r>
          </a:p>
          <a:p>
            <a:pPr algn="ctr"/>
            <a:endParaRPr lang="ru-RU" sz="2800" b="1" i="1" dirty="0" smtClean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ctr" eaLnBrk="0" hangingPunct="0"/>
            <a:r>
              <a:rPr lang="ru-RU" sz="2800" b="1" dirty="0" smtClean="0">
                <a:solidFill>
                  <a:srgbClr val="0000F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Режим работы группы: </a:t>
            </a:r>
          </a:p>
          <a:p>
            <a:pPr algn="ctr" eaLnBrk="0" hangingPunct="0"/>
            <a:r>
              <a:rPr lang="ru-RU" sz="2800" b="1" dirty="0" smtClean="0">
                <a:solidFill>
                  <a:srgbClr val="0000F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понедельник </a:t>
            </a:r>
            <a:r>
              <a:rPr lang="ru-RU" sz="2800" b="1" dirty="0" smtClean="0">
                <a:solidFill>
                  <a:srgbClr val="0000FF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–</a:t>
            </a:r>
            <a:r>
              <a:rPr lang="ru-RU" sz="2800" b="1" dirty="0" smtClean="0">
                <a:solidFill>
                  <a:srgbClr val="0000F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пятница   с 7.00- 19.00</a:t>
            </a:r>
            <a:endParaRPr lang="ru-RU" sz="2800" b="1" dirty="0">
              <a:solidFill>
                <a:srgbClr val="0000FF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57158" y="2500306"/>
            <a:ext cx="8429684" cy="2616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00339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Режим дня старшей группы</a:t>
            </a:r>
          </a:p>
          <a:p>
            <a:pPr algn="ctr"/>
            <a:endParaRPr lang="ru-RU" sz="2000" dirty="0" smtClean="0">
              <a:solidFill>
                <a:schemeClr val="accent2"/>
              </a:solidFill>
              <a:ea typeface="Calibri" pitchFamily="34" charset="0"/>
              <a:cs typeface="Times New Roman" pitchFamily="18" charset="0"/>
            </a:endParaRPr>
          </a:p>
          <a:p>
            <a:pPr algn="ctr" eaLnBrk="0" hangingPunct="0"/>
            <a:r>
              <a:rPr lang="ru-RU" sz="2000" b="1" dirty="0" smtClean="0">
                <a:solidFill>
                  <a:srgbClr val="0000F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Режим дня составлен с расчетом на 12 часовое пребывание ребенка в детском саду. При осуществлении режимных моментов учитываются индивидуальные особенности каждого ребёнка(длительность сна, вкусовые предпочтения, характер и т.д.).</a:t>
            </a:r>
          </a:p>
          <a:p>
            <a:pPr algn="ctr" eaLnBrk="0" hangingPunct="0"/>
            <a:r>
              <a:rPr lang="ru-RU" sz="2000" b="1" dirty="0" smtClean="0">
                <a:solidFill>
                  <a:srgbClr val="0000F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Каждые 2,5 часа проводится </a:t>
            </a:r>
            <a:r>
              <a:rPr lang="ru-RU" sz="2000" b="1" dirty="0" err="1" smtClean="0">
                <a:solidFill>
                  <a:srgbClr val="0000F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антигравитационная</a:t>
            </a:r>
            <a:r>
              <a:rPr lang="ru-RU" sz="2000" b="1" dirty="0" smtClean="0">
                <a:solidFill>
                  <a:srgbClr val="0000F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algn="ctr" eaLnBrk="0" hangingPunct="0"/>
            <a:r>
              <a:rPr lang="ru-RU" sz="2000" b="1" dirty="0" smtClean="0">
                <a:solidFill>
                  <a:srgbClr val="0000F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разгрузка позвоночника. </a:t>
            </a:r>
            <a:endParaRPr lang="ru-RU" sz="2000" b="1" dirty="0">
              <a:solidFill>
                <a:srgbClr val="0000FF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857224" y="785798"/>
          <a:ext cx="7929618" cy="5484080"/>
        </p:xfrm>
        <a:graphic>
          <a:graphicData uri="http://schemas.openxmlformats.org/drawingml/2006/table">
            <a:tbl>
              <a:tblPr/>
              <a:tblGrid>
                <a:gridCol w="190214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2746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979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solidFill>
                            <a:srgbClr val="00339A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Время</a:t>
                      </a:r>
                    </a:p>
                  </a:txBody>
                  <a:tcPr marL="34745" marR="347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solidFill>
                            <a:srgbClr val="00339A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Режимные моменты</a:t>
                      </a:r>
                    </a:p>
                  </a:txBody>
                  <a:tcPr marL="34745" marR="347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731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solidFill>
                            <a:srgbClr val="00339A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7.00-8.00</a:t>
                      </a:r>
                    </a:p>
                  </a:txBody>
                  <a:tcPr marL="34745" marR="347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solidFill>
                            <a:srgbClr val="00339A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приём детей, игры, индивидуальная работа</a:t>
                      </a:r>
                    </a:p>
                  </a:txBody>
                  <a:tcPr marL="34745" marR="347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516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solidFill>
                            <a:srgbClr val="00339A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8.00-8.15</a:t>
                      </a:r>
                    </a:p>
                  </a:txBody>
                  <a:tcPr marL="34745" marR="347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solidFill>
                            <a:srgbClr val="00339A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утренняя гимнастика</a:t>
                      </a:r>
                    </a:p>
                  </a:txBody>
                  <a:tcPr marL="34745" marR="347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516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solidFill>
                            <a:srgbClr val="00339A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8.15-8.30</a:t>
                      </a:r>
                    </a:p>
                  </a:txBody>
                  <a:tcPr marL="34745" marR="347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solidFill>
                            <a:srgbClr val="00339A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самостоятельная деятельность детей</a:t>
                      </a:r>
                    </a:p>
                  </a:txBody>
                  <a:tcPr marL="34745" marR="347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6516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solidFill>
                            <a:srgbClr val="00339A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8.30-8.50</a:t>
                      </a:r>
                    </a:p>
                  </a:txBody>
                  <a:tcPr marL="34745" marR="347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solidFill>
                            <a:srgbClr val="00339A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гигиенические процедуры, подготовка к завтраку, завтрак</a:t>
                      </a:r>
                    </a:p>
                  </a:txBody>
                  <a:tcPr marL="34745" marR="347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0519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solidFill>
                            <a:srgbClr val="00339A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8.50-9.00</a:t>
                      </a:r>
                    </a:p>
                  </a:txBody>
                  <a:tcPr marL="34745" marR="347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 err="1">
                          <a:solidFill>
                            <a:srgbClr val="00339A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антигравитационная</a:t>
                      </a:r>
                      <a:r>
                        <a:rPr lang="ru-RU" sz="1600" b="1" dirty="0">
                          <a:solidFill>
                            <a:srgbClr val="00339A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разгрузка позвоночника, подготовка к занятиям</a:t>
                      </a:r>
                    </a:p>
                  </a:txBody>
                  <a:tcPr marL="34745" marR="347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9031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solidFill>
                            <a:srgbClr val="00339A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9.00-9.30</a:t>
                      </a:r>
                    </a:p>
                  </a:txBody>
                  <a:tcPr marL="34745" marR="347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solidFill>
                            <a:srgbClr val="00339A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1-е занятие</a:t>
                      </a:r>
                    </a:p>
                  </a:txBody>
                  <a:tcPr marL="34745" marR="347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6516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solidFill>
                            <a:srgbClr val="00339A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9.30-9.40</a:t>
                      </a:r>
                    </a:p>
                  </a:txBody>
                  <a:tcPr marL="34745" marR="347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solidFill>
                            <a:srgbClr val="00339A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самостоятельная деятельность детей, физ. пауза</a:t>
                      </a:r>
                    </a:p>
                  </a:txBody>
                  <a:tcPr marL="34745" marR="347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3033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rgbClr val="00339A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9.35-9.40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rgbClr val="00339A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(9.40-9.50)                 </a:t>
                      </a:r>
                    </a:p>
                  </a:txBody>
                  <a:tcPr marL="34745" marR="347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solidFill>
                            <a:srgbClr val="00339A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подготовка к следующему занятию (туалет, переодевание)</a:t>
                      </a:r>
                    </a:p>
                  </a:txBody>
                  <a:tcPr marL="34745" marR="347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53033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rgbClr val="00339A"/>
                          </a:solidFill>
                          <a:latin typeface="Calibri"/>
                        </a:rPr>
                        <a:t>9.40-10.10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rgbClr val="00339A"/>
                          </a:solidFill>
                          <a:latin typeface="Calibri"/>
                        </a:rPr>
                        <a:t>(9.50-10.20)                </a:t>
                      </a:r>
                    </a:p>
                  </a:txBody>
                  <a:tcPr marL="34745" marR="347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solidFill>
                            <a:srgbClr val="00339A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2-е занятие</a:t>
                      </a:r>
                    </a:p>
                  </a:txBody>
                  <a:tcPr marL="34745" marR="347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53033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rgbClr val="00339A"/>
                          </a:solidFill>
                          <a:latin typeface="Calibri"/>
                        </a:rPr>
                        <a:t>10.10-10.15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rgbClr val="00339A"/>
                          </a:solidFill>
                          <a:latin typeface="Calibri"/>
                        </a:rPr>
                        <a:t>(10.20-10.25)</a:t>
                      </a:r>
                    </a:p>
                  </a:txBody>
                  <a:tcPr marL="34745" marR="347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solidFill>
                            <a:srgbClr val="00339A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второй завтрак (сок)</a:t>
                      </a:r>
                    </a:p>
                  </a:txBody>
                  <a:tcPr marL="34745" marR="347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53033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rgbClr val="00339A"/>
                          </a:solidFill>
                          <a:latin typeface="Calibri"/>
                        </a:rPr>
                        <a:t>10.15-10.30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rgbClr val="00339A"/>
                          </a:solidFill>
                          <a:latin typeface="Calibri"/>
                        </a:rPr>
                        <a:t>(10.25-10.30) </a:t>
                      </a:r>
                    </a:p>
                  </a:txBody>
                  <a:tcPr marL="34745" marR="347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solidFill>
                            <a:srgbClr val="00339A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подготовка к следующему занятию (туалет, переодевание)</a:t>
                      </a:r>
                    </a:p>
                  </a:txBody>
                  <a:tcPr marL="34745" marR="347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53033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rgbClr val="00339A"/>
                          </a:solidFill>
                          <a:latin typeface="Calibri"/>
                        </a:rPr>
                        <a:t>10.20-10.50                  (10.30-11.00)</a:t>
                      </a:r>
                    </a:p>
                  </a:txBody>
                  <a:tcPr marL="34745" marR="347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solidFill>
                            <a:srgbClr val="00339A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3-е занятие</a:t>
                      </a:r>
                    </a:p>
                  </a:txBody>
                  <a:tcPr marL="34745" marR="347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785786" y="214290"/>
            <a:ext cx="8143933" cy="615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339A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РЕЖИМ ДНЯ В ПОДГОТОВИТЕЛЬНОЙ К ШКОЛЕ ГРУППЕ № 5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339A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(холодный период)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00339A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785786" y="428604"/>
          <a:ext cx="8001056" cy="5912692"/>
        </p:xfrm>
        <a:graphic>
          <a:graphicData uri="http://schemas.openxmlformats.org/drawingml/2006/table">
            <a:tbl>
              <a:tblPr/>
              <a:tblGrid>
                <a:gridCol w="19288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7223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4438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339A"/>
                          </a:solidFill>
                          <a:latin typeface="Calibri"/>
                        </a:rPr>
                        <a:t>10.50-11.00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339A"/>
                          </a:solidFill>
                          <a:latin typeface="Calibri"/>
                        </a:rPr>
                        <a:t>(11.00-11.05)          </a:t>
                      </a:r>
                    </a:p>
                  </a:txBody>
                  <a:tcPr marL="34745" marR="347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err="1">
                          <a:solidFill>
                            <a:srgbClr val="00339A"/>
                          </a:solidFill>
                          <a:latin typeface="Calibri"/>
                        </a:rPr>
                        <a:t>антигравитационная</a:t>
                      </a:r>
                      <a:r>
                        <a:rPr lang="ru-RU" sz="1600" b="1" dirty="0">
                          <a:solidFill>
                            <a:srgbClr val="00339A"/>
                          </a:solidFill>
                          <a:latin typeface="Calibri"/>
                        </a:rPr>
                        <a:t> разгрузка позвоночника</a:t>
                      </a:r>
                    </a:p>
                  </a:txBody>
                  <a:tcPr marL="34745" marR="347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4438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rgbClr val="00339A"/>
                          </a:solidFill>
                          <a:latin typeface="Calibri"/>
                        </a:rPr>
                        <a:t>10.50-11.00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rgbClr val="00339A"/>
                          </a:solidFill>
                          <a:latin typeface="Calibri"/>
                        </a:rPr>
                        <a:t>(11.05-11.15)        </a:t>
                      </a:r>
                    </a:p>
                  </a:txBody>
                  <a:tcPr marL="34745" marR="347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339A"/>
                          </a:solidFill>
                          <a:latin typeface="Calibri"/>
                        </a:rPr>
                        <a:t>гигиенические процедуры, подготовка к прогулке</a:t>
                      </a:r>
                    </a:p>
                  </a:txBody>
                  <a:tcPr marL="34745" marR="347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219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solidFill>
                            <a:srgbClr val="00339A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11.00(11.15)-12.30</a:t>
                      </a:r>
                    </a:p>
                  </a:txBody>
                  <a:tcPr marL="34745" marR="347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339A"/>
                          </a:solidFill>
                          <a:latin typeface="Calibri"/>
                        </a:rPr>
                        <a:t>прогулка: наблюдения, игры, физкультура на </a:t>
                      </a:r>
                      <a:r>
                        <a:rPr lang="ru-RU" sz="1600" b="1" dirty="0" smtClean="0">
                          <a:solidFill>
                            <a:srgbClr val="00339A"/>
                          </a:solidFill>
                          <a:latin typeface="Calibri"/>
                        </a:rPr>
                        <a:t>прогулке(3-е </a:t>
                      </a:r>
                      <a:r>
                        <a:rPr lang="ru-RU" sz="1600" b="1" dirty="0">
                          <a:solidFill>
                            <a:srgbClr val="00339A"/>
                          </a:solidFill>
                          <a:latin typeface="Calibri"/>
                        </a:rPr>
                        <a:t>занятие)</a:t>
                      </a:r>
                    </a:p>
                  </a:txBody>
                  <a:tcPr marL="34745" marR="347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219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solidFill>
                            <a:srgbClr val="00339A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12.30-12.40</a:t>
                      </a:r>
                    </a:p>
                  </a:txBody>
                  <a:tcPr marL="34745" marR="347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solidFill>
                            <a:srgbClr val="00339A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возвращение с прогулки</a:t>
                      </a:r>
                    </a:p>
                  </a:txBody>
                  <a:tcPr marL="34745" marR="347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219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solidFill>
                            <a:srgbClr val="00339A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12.40-13.00</a:t>
                      </a:r>
                    </a:p>
                  </a:txBody>
                  <a:tcPr marL="34745" marR="347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solidFill>
                            <a:srgbClr val="00339A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подготовка к обеду, обед, подготовка ко сну</a:t>
                      </a:r>
                    </a:p>
                  </a:txBody>
                  <a:tcPr marL="34745" marR="347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219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solidFill>
                            <a:srgbClr val="00339A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13.00-15.00</a:t>
                      </a:r>
                    </a:p>
                  </a:txBody>
                  <a:tcPr marL="34745" marR="347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solidFill>
                            <a:srgbClr val="00339A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дневной сон</a:t>
                      </a:r>
                    </a:p>
                  </a:txBody>
                  <a:tcPr marL="34745" marR="347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4438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solidFill>
                            <a:srgbClr val="00339A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15.00-15.25</a:t>
                      </a:r>
                    </a:p>
                  </a:txBody>
                  <a:tcPr marL="34745" marR="347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solidFill>
                            <a:srgbClr val="00339A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постепенный подъем, гимнастика пробуждения, воздушные ванны, гигиенические процедуры, обширное умывание</a:t>
                      </a:r>
                    </a:p>
                  </a:txBody>
                  <a:tcPr marL="34745" marR="347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219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solidFill>
                            <a:srgbClr val="00339A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15.25-15.40</a:t>
                      </a:r>
                    </a:p>
                  </a:txBody>
                  <a:tcPr marL="34745" marR="347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solidFill>
                            <a:srgbClr val="00339A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полдник</a:t>
                      </a:r>
                    </a:p>
                  </a:txBody>
                  <a:tcPr marL="34745" marR="347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7219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solidFill>
                            <a:srgbClr val="00339A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15.40-16.15</a:t>
                      </a:r>
                    </a:p>
                  </a:txBody>
                  <a:tcPr marL="34745" marR="347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solidFill>
                            <a:srgbClr val="00339A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игры, индивидуальная работа, самостоятельная деятельность детей</a:t>
                      </a:r>
                    </a:p>
                  </a:txBody>
                  <a:tcPr marL="34745" marR="347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81657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solidFill>
                            <a:srgbClr val="00339A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16.15-17.15</a:t>
                      </a:r>
                    </a:p>
                  </a:txBody>
                  <a:tcPr marL="34745" marR="347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339A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подготовка к прогулке, прогулка: подвижные игры, ролевые игры, дидактические игры по экологии, развитию речи, ознакомлению с окружающим </a:t>
                      </a:r>
                    </a:p>
                  </a:txBody>
                  <a:tcPr marL="34745" marR="347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7219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solidFill>
                            <a:srgbClr val="00339A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17.15-17.45</a:t>
                      </a:r>
                    </a:p>
                  </a:txBody>
                  <a:tcPr marL="34745" marR="347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solidFill>
                            <a:srgbClr val="00339A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подготовка к ужину, ужин </a:t>
                      </a:r>
                    </a:p>
                  </a:txBody>
                  <a:tcPr marL="34745" marR="347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14562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solidFill>
                            <a:srgbClr val="00339A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17.45-19.00</a:t>
                      </a:r>
                    </a:p>
                  </a:txBody>
                  <a:tcPr marL="34745" marR="347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339A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подготовка к прогулке;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339A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прогулка: подвижные игры, ролевые игры, дидактические игры по экологии, развитию речи, ознакомлению с окружающим;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solidFill>
                            <a:srgbClr val="00339A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уход детей домой</a:t>
                      </a:r>
                    </a:p>
                  </a:txBody>
                  <a:tcPr marL="34745" marR="347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785786" y="571480"/>
          <a:ext cx="7643866" cy="6061394"/>
        </p:xfrm>
        <a:graphic>
          <a:graphicData uri="http://schemas.openxmlformats.org/drawingml/2006/table">
            <a:tbl>
              <a:tblPr/>
              <a:tblGrid>
                <a:gridCol w="10446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542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54494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1431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b="1" dirty="0" smtClean="0">
                          <a:solidFill>
                            <a:srgbClr val="00339A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Дни</a:t>
                      </a:r>
                      <a:r>
                        <a:rPr lang="ru-RU" sz="1100" b="1" baseline="0" dirty="0" smtClean="0">
                          <a:solidFill>
                            <a:srgbClr val="00339A"/>
                          </a:solidFill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100" b="1" dirty="0" smtClean="0">
                          <a:solidFill>
                            <a:srgbClr val="00339A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недели</a:t>
                      </a:r>
                      <a:endParaRPr lang="ru-RU" sz="1100" dirty="0">
                        <a:solidFill>
                          <a:srgbClr val="00339A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281" marR="41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b="1" dirty="0">
                          <a:solidFill>
                            <a:srgbClr val="00339A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Время </a:t>
                      </a:r>
                      <a:r>
                        <a:rPr lang="ru-RU" sz="1100" b="1" dirty="0" smtClean="0">
                          <a:solidFill>
                            <a:srgbClr val="00339A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проведения</a:t>
                      </a:r>
                      <a:endParaRPr lang="ru-RU" sz="1100" dirty="0">
                        <a:solidFill>
                          <a:srgbClr val="00339A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281" marR="41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b="1" dirty="0">
                          <a:solidFill>
                            <a:srgbClr val="00339A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Распределение </a:t>
                      </a:r>
                      <a:r>
                        <a:rPr lang="ru-RU" sz="1100" b="1" dirty="0" smtClean="0">
                          <a:solidFill>
                            <a:srgbClr val="00339A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образовательных</a:t>
                      </a:r>
                      <a:r>
                        <a:rPr lang="ru-RU" sz="1100" b="1" baseline="0" dirty="0" smtClean="0">
                          <a:solidFill>
                            <a:srgbClr val="00339A"/>
                          </a:solidFill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100" b="1" dirty="0" smtClean="0">
                          <a:solidFill>
                            <a:srgbClr val="00339A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ситуации </a:t>
                      </a:r>
                      <a:r>
                        <a:rPr lang="ru-RU" sz="1100" b="1" dirty="0">
                          <a:solidFill>
                            <a:srgbClr val="00339A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занятий</a:t>
                      </a:r>
                      <a:endParaRPr lang="ru-RU" sz="1100" dirty="0">
                        <a:solidFill>
                          <a:srgbClr val="00339A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281" marR="41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57256">
                <a:tc>
                  <a:txBody>
                    <a:bodyPr/>
                    <a:lstStyle/>
                    <a:p>
                      <a:pPr marR="71755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b="1" dirty="0">
                          <a:solidFill>
                            <a:srgbClr val="00339A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понедельник</a:t>
                      </a:r>
                      <a:endParaRPr lang="ru-RU" sz="1100" dirty="0">
                        <a:solidFill>
                          <a:srgbClr val="00339A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281" marR="41281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1100" b="1" dirty="0">
                          <a:solidFill>
                            <a:srgbClr val="00339A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9:00-9:30</a:t>
                      </a:r>
                      <a:endParaRPr lang="ru-RU" sz="1100" dirty="0">
                        <a:solidFill>
                          <a:srgbClr val="00339A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1100" b="1" dirty="0">
                          <a:solidFill>
                            <a:srgbClr val="00339A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9:50-10:20</a:t>
                      </a:r>
                      <a:endParaRPr lang="ru-RU" sz="1100" dirty="0">
                        <a:solidFill>
                          <a:srgbClr val="00339A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1100" b="1" dirty="0">
                          <a:solidFill>
                            <a:srgbClr val="00339A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10:30-11:00</a:t>
                      </a:r>
                      <a:endParaRPr lang="ru-RU" sz="1100" dirty="0">
                        <a:solidFill>
                          <a:srgbClr val="00339A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281" marR="41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1100" b="1" dirty="0" smtClean="0">
                          <a:solidFill>
                            <a:srgbClr val="00339A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Познание</a:t>
                      </a:r>
                      <a:endParaRPr lang="ru-RU" sz="1100" dirty="0">
                        <a:solidFill>
                          <a:srgbClr val="00339A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1100" b="1" dirty="0">
                          <a:solidFill>
                            <a:srgbClr val="00339A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Музыка</a:t>
                      </a:r>
                      <a:endParaRPr lang="ru-RU" sz="1100" dirty="0">
                        <a:solidFill>
                          <a:srgbClr val="00339A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1100" b="1" dirty="0">
                          <a:solidFill>
                            <a:srgbClr val="00339A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Рисование</a:t>
                      </a:r>
                      <a:endParaRPr lang="ru-RU" sz="1100" dirty="0">
                        <a:solidFill>
                          <a:srgbClr val="00339A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281" marR="41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38530">
                <a:tc>
                  <a:txBody>
                    <a:bodyPr/>
                    <a:lstStyle/>
                    <a:p>
                      <a:pPr marR="71755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b="1">
                          <a:solidFill>
                            <a:srgbClr val="00339A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вторник</a:t>
                      </a:r>
                      <a:endParaRPr lang="ru-RU" sz="1100">
                        <a:solidFill>
                          <a:srgbClr val="00339A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281" marR="41281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1100" b="1" dirty="0" smtClean="0">
                          <a:solidFill>
                            <a:srgbClr val="00339A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9:00-9:30</a:t>
                      </a:r>
                      <a:endParaRPr lang="ru-RU" sz="1100" b="1" dirty="0" smtClean="0">
                        <a:solidFill>
                          <a:srgbClr val="00339A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1100" b="1" dirty="0" smtClean="0">
                          <a:solidFill>
                            <a:srgbClr val="00339A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9:50-10:20</a:t>
                      </a:r>
                      <a:endParaRPr lang="ru-RU" sz="1100" dirty="0">
                        <a:solidFill>
                          <a:srgbClr val="00339A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1100" b="1" dirty="0">
                          <a:solidFill>
                            <a:srgbClr val="00339A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10:30-11:00</a:t>
                      </a:r>
                      <a:endParaRPr lang="ru-RU" sz="1100" dirty="0">
                        <a:solidFill>
                          <a:srgbClr val="00339A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1100" b="1" dirty="0">
                          <a:solidFill>
                            <a:srgbClr val="00339A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16:00-16:30</a:t>
                      </a:r>
                      <a:endParaRPr lang="ru-RU" sz="1100" dirty="0">
                        <a:solidFill>
                          <a:srgbClr val="00339A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281" marR="41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1100" b="1" dirty="0">
                          <a:solidFill>
                            <a:srgbClr val="00339A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Математика и сенсорное </a:t>
                      </a:r>
                      <a:r>
                        <a:rPr lang="ru-RU" sz="1100" b="1" dirty="0" smtClean="0">
                          <a:solidFill>
                            <a:srgbClr val="00339A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развитие</a:t>
                      </a:r>
                      <a:endParaRPr lang="ru-RU" sz="1100" b="1" dirty="0" smtClean="0">
                        <a:solidFill>
                          <a:srgbClr val="00339A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1100" b="1" dirty="0" smtClean="0">
                          <a:solidFill>
                            <a:srgbClr val="00339A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Физическая </a:t>
                      </a:r>
                      <a:r>
                        <a:rPr lang="ru-RU" sz="1100" b="1" dirty="0">
                          <a:solidFill>
                            <a:srgbClr val="00339A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культура</a:t>
                      </a:r>
                      <a:endParaRPr lang="ru-RU" sz="1100" dirty="0">
                        <a:solidFill>
                          <a:srgbClr val="00339A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1100" b="1" dirty="0">
                          <a:solidFill>
                            <a:srgbClr val="00339A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Развитие речи</a:t>
                      </a:r>
                      <a:endParaRPr lang="ru-RU" sz="1100" dirty="0">
                        <a:solidFill>
                          <a:srgbClr val="00339A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1100" b="1" dirty="0" err="1">
                          <a:solidFill>
                            <a:srgbClr val="00339A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Логоритмика</a:t>
                      </a:r>
                      <a:endParaRPr lang="ru-RU" sz="1100" dirty="0">
                        <a:solidFill>
                          <a:srgbClr val="00339A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281" marR="41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50980">
                <a:tc>
                  <a:txBody>
                    <a:bodyPr/>
                    <a:lstStyle/>
                    <a:p>
                      <a:pPr marR="71755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b="1">
                          <a:solidFill>
                            <a:srgbClr val="00339A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среда</a:t>
                      </a:r>
                      <a:endParaRPr lang="ru-RU" sz="1100">
                        <a:solidFill>
                          <a:srgbClr val="00339A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281" marR="41281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1100" b="1" dirty="0">
                          <a:solidFill>
                            <a:srgbClr val="00339A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9:00-9:30</a:t>
                      </a:r>
                      <a:endParaRPr lang="ru-RU" sz="1100" dirty="0">
                        <a:solidFill>
                          <a:srgbClr val="00339A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1100" b="1" dirty="0">
                          <a:solidFill>
                            <a:srgbClr val="00339A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9:40-10:10</a:t>
                      </a:r>
                      <a:endParaRPr lang="ru-RU" sz="1100" dirty="0">
                        <a:solidFill>
                          <a:srgbClr val="00339A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1100" b="1" dirty="0">
                          <a:solidFill>
                            <a:srgbClr val="00339A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10:30-11:00</a:t>
                      </a:r>
                      <a:endParaRPr lang="ru-RU" sz="1100" dirty="0">
                        <a:solidFill>
                          <a:srgbClr val="00339A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281" marR="41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1100" b="1" dirty="0">
                          <a:solidFill>
                            <a:srgbClr val="00339A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Грамота</a:t>
                      </a:r>
                      <a:endParaRPr lang="ru-RU" sz="1100" dirty="0">
                        <a:solidFill>
                          <a:srgbClr val="00339A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1100" b="1" dirty="0">
                          <a:solidFill>
                            <a:srgbClr val="00339A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Музыка</a:t>
                      </a:r>
                      <a:endParaRPr lang="ru-RU" sz="1100" dirty="0">
                        <a:solidFill>
                          <a:srgbClr val="00339A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1100" b="1" dirty="0">
                          <a:solidFill>
                            <a:srgbClr val="00339A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Аппликация / конструирование</a:t>
                      </a:r>
                      <a:endParaRPr lang="ru-RU" sz="1100" dirty="0">
                        <a:solidFill>
                          <a:srgbClr val="00339A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281" marR="41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38530">
                <a:tc>
                  <a:txBody>
                    <a:bodyPr/>
                    <a:lstStyle/>
                    <a:p>
                      <a:pPr marR="71755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b="1">
                          <a:solidFill>
                            <a:srgbClr val="00339A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четверг</a:t>
                      </a:r>
                      <a:endParaRPr lang="ru-RU" sz="1100">
                        <a:solidFill>
                          <a:srgbClr val="00339A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281" marR="41281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1100" b="1" dirty="0">
                          <a:solidFill>
                            <a:srgbClr val="00339A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9:00-9:30</a:t>
                      </a:r>
                      <a:endParaRPr lang="ru-RU" sz="1100" dirty="0">
                        <a:solidFill>
                          <a:srgbClr val="00339A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1100" b="1" dirty="0">
                          <a:solidFill>
                            <a:srgbClr val="00339A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9:40-10:10</a:t>
                      </a:r>
                      <a:endParaRPr lang="ru-RU" sz="1100" dirty="0">
                        <a:solidFill>
                          <a:srgbClr val="00339A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1100" b="1" dirty="0">
                          <a:solidFill>
                            <a:srgbClr val="00339A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10:20-10:50</a:t>
                      </a:r>
                      <a:endParaRPr lang="ru-RU" sz="1100" dirty="0">
                        <a:solidFill>
                          <a:srgbClr val="00339A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1100" b="1" dirty="0">
                          <a:solidFill>
                            <a:srgbClr val="00339A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16:00-16:30</a:t>
                      </a:r>
                      <a:endParaRPr lang="ru-RU" sz="1100" dirty="0">
                        <a:solidFill>
                          <a:srgbClr val="00339A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281" marR="41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1100" b="1" dirty="0">
                          <a:solidFill>
                            <a:srgbClr val="00339A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Математическое и сенсорное развитие</a:t>
                      </a:r>
                      <a:endParaRPr lang="ru-RU" sz="1100" dirty="0">
                        <a:solidFill>
                          <a:srgbClr val="00339A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1100" b="1" dirty="0">
                          <a:solidFill>
                            <a:srgbClr val="00339A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Лепка</a:t>
                      </a:r>
                      <a:endParaRPr lang="ru-RU" sz="1100" dirty="0">
                        <a:solidFill>
                          <a:srgbClr val="00339A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1100" b="1" dirty="0">
                          <a:solidFill>
                            <a:srgbClr val="00339A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Физическая культура</a:t>
                      </a:r>
                      <a:endParaRPr lang="ru-RU" sz="1100" dirty="0">
                        <a:solidFill>
                          <a:srgbClr val="00339A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1100" b="1" dirty="0">
                          <a:solidFill>
                            <a:srgbClr val="00339A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Кружок «Бумажное моделирование»</a:t>
                      </a:r>
                      <a:endParaRPr lang="ru-RU" sz="1100" dirty="0">
                        <a:solidFill>
                          <a:srgbClr val="00339A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281" marR="41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038530">
                <a:tc>
                  <a:txBody>
                    <a:bodyPr/>
                    <a:lstStyle/>
                    <a:p>
                      <a:pPr marR="71755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b="1">
                          <a:solidFill>
                            <a:srgbClr val="00339A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пятница</a:t>
                      </a:r>
                      <a:endParaRPr lang="ru-RU" sz="1100">
                        <a:solidFill>
                          <a:srgbClr val="00339A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281" marR="41281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1100" b="1" dirty="0">
                          <a:solidFill>
                            <a:srgbClr val="00339A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9:00-9:30</a:t>
                      </a:r>
                      <a:endParaRPr lang="ru-RU" sz="1100" dirty="0">
                        <a:solidFill>
                          <a:srgbClr val="00339A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1100" b="1" dirty="0">
                          <a:solidFill>
                            <a:srgbClr val="00339A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9:40-10:10</a:t>
                      </a:r>
                      <a:endParaRPr lang="ru-RU" sz="1100" dirty="0">
                        <a:solidFill>
                          <a:srgbClr val="00339A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1100" b="1" dirty="0">
                          <a:solidFill>
                            <a:srgbClr val="00339A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10:20-10:50</a:t>
                      </a:r>
                      <a:endParaRPr lang="ru-RU" sz="1100" dirty="0">
                        <a:solidFill>
                          <a:srgbClr val="00339A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281" marR="41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1100" b="1" dirty="0">
                          <a:solidFill>
                            <a:srgbClr val="00339A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Познание </a:t>
                      </a:r>
                      <a:endParaRPr lang="ru-RU" sz="1100" dirty="0">
                        <a:solidFill>
                          <a:srgbClr val="00339A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1100" b="1" dirty="0">
                          <a:solidFill>
                            <a:srgbClr val="00339A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Рисование</a:t>
                      </a:r>
                      <a:endParaRPr lang="ru-RU" sz="1100" dirty="0">
                        <a:solidFill>
                          <a:srgbClr val="00339A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1100" b="1" dirty="0">
                          <a:solidFill>
                            <a:srgbClr val="00339A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Развитие речи</a:t>
                      </a:r>
                      <a:endParaRPr lang="ru-RU" sz="1100" dirty="0">
                        <a:solidFill>
                          <a:srgbClr val="00339A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1100" b="1" dirty="0">
                          <a:solidFill>
                            <a:srgbClr val="00339A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Физическая культура на улице</a:t>
                      </a:r>
                      <a:endParaRPr lang="ru-RU" sz="1100" dirty="0">
                        <a:solidFill>
                          <a:srgbClr val="00339A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281" marR="412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1357290" y="214290"/>
            <a:ext cx="671517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>
                <a:solidFill>
                  <a:srgbClr val="00339A"/>
                </a:solidFill>
              </a:rPr>
              <a:t>Сетка планирования непосредственной образовательной деятельности</a:t>
            </a:r>
            <a:endParaRPr lang="ru-RU" sz="1600" dirty="0">
              <a:solidFill>
                <a:srgbClr val="00339A"/>
              </a:solidFill>
            </a:endParaRPr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642918"/>
            <a:ext cx="8501122" cy="56015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600" b="1" i="1" dirty="0" smtClean="0">
                <a:solidFill>
                  <a:srgbClr val="CC33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Осуществление воспитательно  </a:t>
            </a:r>
            <a:r>
              <a:rPr lang="ru-RU" sz="1600" b="1" i="1" dirty="0" smtClean="0">
                <a:solidFill>
                  <a:srgbClr val="CC33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–</a:t>
            </a:r>
            <a:r>
              <a:rPr lang="ru-RU" sz="1600" b="1" i="1" dirty="0" smtClean="0">
                <a:solidFill>
                  <a:srgbClr val="CC33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образовательной деятельности</a:t>
            </a:r>
            <a:endParaRPr lang="ru-RU" sz="1600" i="1" dirty="0" smtClean="0">
              <a:solidFill>
                <a:srgbClr val="CC3300"/>
              </a:solidFill>
              <a:ea typeface="Calibri" pitchFamily="34" charset="0"/>
              <a:cs typeface="Times New Roman" pitchFamily="18" charset="0"/>
            </a:endParaRPr>
          </a:p>
          <a:p>
            <a:pPr algn="just" eaLnBrk="0" hangingPunct="0"/>
            <a:r>
              <a:rPr lang="ru-RU" sz="1400" dirty="0" smtClean="0">
                <a:solidFill>
                  <a:srgbClr val="00339A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Воспитательно – образовательный процесс осуществляется в соответствии с Образовательной программой МБДОУ на основе содержания программы «Детство» под редакцией В.И. Логиновой - (Санкт-Петербург, ДЕТСТВО-ПРЕСС, 2010.)</a:t>
            </a:r>
            <a:r>
              <a:rPr lang="ru-RU" sz="1400" dirty="0" smtClean="0">
                <a:solidFill>
                  <a:srgbClr val="00339A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 eaLnBrk="0" hangingPunct="0"/>
            <a:r>
              <a:rPr lang="ru-RU" sz="1400" dirty="0" smtClean="0">
                <a:solidFill>
                  <a:srgbClr val="00339A"/>
                </a:solidFill>
                <a:latin typeface="Times New Roman" pitchFamily="18" charset="0"/>
                <a:cs typeface="Times New Roman" pitchFamily="18" charset="0"/>
              </a:rPr>
              <a:t>Примерная адаптированная программа коррекционно-развивающей работы в логопедической группе для детей с тяжелыми нарушениями речи (общим недоразвитием речи) с 3 до 7 лет» Н. В. </a:t>
            </a:r>
            <a:r>
              <a:rPr lang="ru-RU" sz="1400" dirty="0" err="1" smtClean="0">
                <a:solidFill>
                  <a:srgbClr val="00339A"/>
                </a:solidFill>
                <a:latin typeface="Times New Roman" pitchFamily="18" charset="0"/>
                <a:cs typeface="Times New Roman" pitchFamily="18" charset="0"/>
              </a:rPr>
              <a:t>Нищевой</a:t>
            </a:r>
            <a:endParaRPr lang="ru-RU" sz="1400" dirty="0" smtClean="0">
              <a:solidFill>
                <a:srgbClr val="00339A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just" eaLnBrk="0" hangingPunct="0"/>
            <a:r>
              <a:rPr lang="ru-RU" sz="1400" dirty="0" smtClean="0">
                <a:solidFill>
                  <a:srgbClr val="00339A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Парциональные  </a:t>
            </a:r>
            <a:r>
              <a:rPr lang="ru-RU" sz="1400" dirty="0" err="1" smtClean="0">
                <a:solidFill>
                  <a:srgbClr val="00339A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программы:Лыкова</a:t>
            </a:r>
            <a:r>
              <a:rPr lang="ru-RU" sz="1400" dirty="0" smtClean="0">
                <a:solidFill>
                  <a:srgbClr val="00339A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И.А., </a:t>
            </a:r>
            <a:r>
              <a:rPr lang="ru-RU" sz="1400" dirty="0" err="1" smtClean="0">
                <a:solidFill>
                  <a:srgbClr val="00339A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Куцакова</a:t>
            </a:r>
            <a:r>
              <a:rPr lang="ru-RU" sz="1400" dirty="0" smtClean="0">
                <a:solidFill>
                  <a:srgbClr val="00339A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Л.В., Алёшина Н.В. </a:t>
            </a:r>
          </a:p>
          <a:p>
            <a:pPr algn="just" eaLnBrk="0" hangingPunct="0"/>
            <a:r>
              <a:rPr lang="ru-RU" sz="1400" dirty="0" smtClean="0">
                <a:solidFill>
                  <a:srgbClr val="00339A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Коррекционные программы :</a:t>
            </a:r>
            <a:r>
              <a:rPr lang="ru-RU" sz="1400" dirty="0" err="1" smtClean="0">
                <a:solidFill>
                  <a:srgbClr val="00339A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Ефименко</a:t>
            </a:r>
            <a:r>
              <a:rPr lang="ru-RU" sz="1400" dirty="0" smtClean="0">
                <a:solidFill>
                  <a:srgbClr val="00339A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Н.Н.</a:t>
            </a:r>
          </a:p>
          <a:p>
            <a:pPr algn="just" eaLnBrk="0" hangingPunct="0"/>
            <a:r>
              <a:rPr lang="ru-RU" sz="1400" dirty="0" smtClean="0">
                <a:solidFill>
                  <a:srgbClr val="00339A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Методические пособия по дошкольной педагогике и психологии, методикам.</a:t>
            </a:r>
          </a:p>
          <a:p>
            <a:pPr algn="just" eaLnBrk="0" hangingPunct="0"/>
            <a:endParaRPr lang="ru-RU" sz="1200" dirty="0" smtClean="0">
              <a:solidFill>
                <a:srgbClr val="0000FF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ctr" eaLnBrk="0" hangingPunct="0"/>
            <a:r>
              <a:rPr lang="ru-RU" sz="1400" b="1" i="1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Картотеки по различным разделам программы</a:t>
            </a:r>
            <a:endParaRPr lang="ru-RU" sz="1400" i="1" dirty="0" smtClean="0">
              <a:solidFill>
                <a:srgbClr val="C00000"/>
              </a:solidFill>
              <a:ea typeface="Calibri" pitchFamily="34" charset="0"/>
              <a:cs typeface="Times New Roman" pitchFamily="18" charset="0"/>
            </a:endParaRPr>
          </a:p>
          <a:p>
            <a:pPr algn="ctr" eaLnBrk="0" hangingPunct="0"/>
            <a:r>
              <a:rPr lang="ru-RU" sz="1200" dirty="0" smtClean="0">
                <a:solidFill>
                  <a:srgbClr val="0000F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Дидактические игры по ОБЖ</a:t>
            </a:r>
            <a:endParaRPr lang="ru-RU" sz="1200" dirty="0" smtClean="0">
              <a:solidFill>
                <a:srgbClr val="0000FF"/>
              </a:solidFill>
              <a:ea typeface="Calibri" pitchFamily="34" charset="0"/>
              <a:cs typeface="Times New Roman" pitchFamily="18" charset="0"/>
            </a:endParaRPr>
          </a:p>
          <a:p>
            <a:pPr algn="ctr" eaLnBrk="0" hangingPunct="0"/>
            <a:r>
              <a:rPr lang="ru-RU" sz="1200" dirty="0" smtClean="0">
                <a:solidFill>
                  <a:srgbClr val="0000F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Сюжетно-ролевые игры</a:t>
            </a:r>
            <a:endParaRPr lang="ru-RU" sz="1200" dirty="0" smtClean="0">
              <a:solidFill>
                <a:srgbClr val="0000FF"/>
              </a:solidFill>
              <a:ea typeface="Calibri" pitchFamily="34" charset="0"/>
              <a:cs typeface="Times New Roman" pitchFamily="18" charset="0"/>
            </a:endParaRPr>
          </a:p>
          <a:p>
            <a:pPr algn="ctr" eaLnBrk="0" hangingPunct="0"/>
            <a:r>
              <a:rPr lang="ru-RU" sz="1200" dirty="0" smtClean="0">
                <a:solidFill>
                  <a:srgbClr val="0000F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Игры по развитию речи</a:t>
            </a:r>
            <a:endParaRPr lang="ru-RU" sz="1200" dirty="0" smtClean="0">
              <a:solidFill>
                <a:srgbClr val="0000FF"/>
              </a:solidFill>
              <a:ea typeface="Calibri" pitchFamily="34" charset="0"/>
              <a:cs typeface="Times New Roman" pitchFamily="18" charset="0"/>
            </a:endParaRPr>
          </a:p>
          <a:p>
            <a:pPr algn="ctr" eaLnBrk="0" hangingPunct="0"/>
            <a:r>
              <a:rPr lang="ru-RU" sz="1200" dirty="0" smtClean="0">
                <a:solidFill>
                  <a:srgbClr val="0000F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Игры с водой из цикла: </a:t>
            </a:r>
            <a:r>
              <a:rPr lang="ru-RU" sz="1200" dirty="0" smtClean="0">
                <a:solidFill>
                  <a:srgbClr val="0000FF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«</a:t>
            </a:r>
            <a:r>
              <a:rPr lang="ru-RU" sz="1200" dirty="0" smtClean="0">
                <a:solidFill>
                  <a:srgbClr val="0000F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Водичка, водичка</a:t>
            </a:r>
            <a:r>
              <a:rPr lang="ru-RU" sz="1200" dirty="0" smtClean="0">
                <a:solidFill>
                  <a:srgbClr val="0000FF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…»</a:t>
            </a:r>
            <a:endParaRPr lang="ru-RU" sz="1200" dirty="0" smtClean="0">
              <a:solidFill>
                <a:srgbClr val="0000FF"/>
              </a:solidFill>
              <a:ea typeface="Calibri" pitchFamily="34" charset="0"/>
              <a:cs typeface="Times New Roman" pitchFamily="18" charset="0"/>
            </a:endParaRPr>
          </a:p>
          <a:p>
            <a:pPr algn="ctr" eaLnBrk="0" hangingPunct="0"/>
            <a:r>
              <a:rPr lang="ru-RU" sz="1200" dirty="0" smtClean="0">
                <a:solidFill>
                  <a:srgbClr val="0000F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Игры на слуховое внимание</a:t>
            </a:r>
            <a:endParaRPr lang="ru-RU" sz="1200" dirty="0" smtClean="0">
              <a:solidFill>
                <a:srgbClr val="0000FF"/>
              </a:solidFill>
              <a:ea typeface="Calibri" pitchFamily="34" charset="0"/>
              <a:cs typeface="Times New Roman" pitchFamily="18" charset="0"/>
            </a:endParaRPr>
          </a:p>
          <a:p>
            <a:pPr algn="ctr" eaLnBrk="0" hangingPunct="0"/>
            <a:r>
              <a:rPr lang="ru-RU" sz="1200" dirty="0" smtClean="0">
                <a:solidFill>
                  <a:srgbClr val="0000F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Игры по звуковой культуре речи</a:t>
            </a:r>
            <a:endParaRPr lang="ru-RU" sz="1200" dirty="0" smtClean="0">
              <a:solidFill>
                <a:srgbClr val="0000FF"/>
              </a:solidFill>
              <a:ea typeface="Calibri" pitchFamily="34" charset="0"/>
              <a:cs typeface="Times New Roman" pitchFamily="18" charset="0"/>
            </a:endParaRPr>
          </a:p>
          <a:p>
            <a:pPr algn="ctr" eaLnBrk="0" hangingPunct="0"/>
            <a:r>
              <a:rPr lang="ru-RU" sz="1200" dirty="0" smtClean="0">
                <a:solidFill>
                  <a:srgbClr val="0000F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Картотека малоподвижных, хороводных игр</a:t>
            </a:r>
            <a:endParaRPr lang="ru-RU" sz="1200" dirty="0" smtClean="0">
              <a:solidFill>
                <a:srgbClr val="0000FF"/>
              </a:solidFill>
              <a:ea typeface="Calibri" pitchFamily="34" charset="0"/>
              <a:cs typeface="Times New Roman" pitchFamily="18" charset="0"/>
            </a:endParaRPr>
          </a:p>
          <a:p>
            <a:pPr algn="ctr" eaLnBrk="0" hangingPunct="0"/>
            <a:r>
              <a:rPr lang="ru-RU" sz="1200" dirty="0" smtClean="0">
                <a:solidFill>
                  <a:srgbClr val="0000F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Дидактические игры по математике</a:t>
            </a:r>
            <a:endParaRPr lang="ru-RU" sz="1200" dirty="0" smtClean="0">
              <a:solidFill>
                <a:srgbClr val="0000FF"/>
              </a:solidFill>
              <a:ea typeface="Calibri" pitchFamily="34" charset="0"/>
              <a:cs typeface="Times New Roman" pitchFamily="18" charset="0"/>
            </a:endParaRPr>
          </a:p>
          <a:p>
            <a:pPr algn="ctr" eaLnBrk="0" hangingPunct="0"/>
            <a:r>
              <a:rPr lang="ru-RU" sz="1200" dirty="0" smtClean="0">
                <a:solidFill>
                  <a:srgbClr val="0000F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Картотека прогулок</a:t>
            </a:r>
            <a:endParaRPr lang="ru-RU" sz="1200" dirty="0" smtClean="0">
              <a:solidFill>
                <a:srgbClr val="0000FF"/>
              </a:solidFill>
              <a:ea typeface="Calibri" pitchFamily="34" charset="0"/>
              <a:cs typeface="Times New Roman" pitchFamily="18" charset="0"/>
            </a:endParaRPr>
          </a:p>
          <a:p>
            <a:pPr algn="ctr" eaLnBrk="0" hangingPunct="0"/>
            <a:r>
              <a:rPr lang="ru-RU" sz="1200" dirty="0" smtClean="0">
                <a:solidFill>
                  <a:srgbClr val="0000F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Наглядный и дидактический материал</a:t>
            </a:r>
            <a:endParaRPr lang="ru-RU" sz="1200" dirty="0" smtClean="0">
              <a:solidFill>
                <a:srgbClr val="0000FF"/>
              </a:solidFill>
              <a:ea typeface="Calibri" pitchFamily="34" charset="0"/>
              <a:cs typeface="Times New Roman" pitchFamily="18" charset="0"/>
            </a:endParaRPr>
          </a:p>
          <a:p>
            <a:pPr algn="ctr" eaLnBrk="0" hangingPunct="0"/>
            <a:r>
              <a:rPr lang="ru-RU" sz="1200" dirty="0" smtClean="0">
                <a:solidFill>
                  <a:srgbClr val="0000F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Картотека подвижных игр</a:t>
            </a:r>
            <a:endParaRPr lang="ru-RU" sz="1200" dirty="0" smtClean="0">
              <a:solidFill>
                <a:srgbClr val="0000FF"/>
              </a:solidFill>
              <a:ea typeface="Calibri" pitchFamily="34" charset="0"/>
              <a:cs typeface="Times New Roman" pitchFamily="18" charset="0"/>
            </a:endParaRPr>
          </a:p>
          <a:p>
            <a:pPr algn="ctr" eaLnBrk="0" hangingPunct="0"/>
            <a:r>
              <a:rPr lang="ru-RU" sz="1200" dirty="0" smtClean="0">
                <a:solidFill>
                  <a:srgbClr val="0000F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Картотека утренних гимнастик и гимнастик пробуждения</a:t>
            </a:r>
            <a:endParaRPr lang="ru-RU" sz="1200" dirty="0" smtClean="0">
              <a:solidFill>
                <a:srgbClr val="0000FF"/>
              </a:solidFill>
              <a:ea typeface="Calibri" pitchFamily="34" charset="0"/>
              <a:cs typeface="Times New Roman" pitchFamily="18" charset="0"/>
            </a:endParaRPr>
          </a:p>
          <a:p>
            <a:pPr algn="ctr" eaLnBrk="0" hangingPunct="0"/>
            <a:r>
              <a:rPr lang="ru-RU" sz="1200" dirty="0" smtClean="0">
                <a:solidFill>
                  <a:srgbClr val="0000F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Картотека пальчиковых гимнастик</a:t>
            </a:r>
            <a:endParaRPr lang="ru-RU" sz="1200" dirty="0" smtClean="0">
              <a:solidFill>
                <a:srgbClr val="0000FF"/>
              </a:solidFill>
              <a:ea typeface="Calibri" pitchFamily="34" charset="0"/>
              <a:cs typeface="Times New Roman" pitchFamily="18" charset="0"/>
            </a:endParaRPr>
          </a:p>
          <a:p>
            <a:pPr algn="ctr" eaLnBrk="0" hangingPunct="0"/>
            <a:r>
              <a:rPr lang="ru-RU" sz="1200" dirty="0" smtClean="0">
                <a:solidFill>
                  <a:srgbClr val="0000F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Картотека полезных советов</a:t>
            </a:r>
            <a:endParaRPr lang="ru-RU" sz="1200" dirty="0" smtClean="0">
              <a:solidFill>
                <a:srgbClr val="0000FF"/>
              </a:solidFill>
              <a:ea typeface="Calibri" pitchFamily="34" charset="0"/>
              <a:cs typeface="Times New Roman" pitchFamily="18" charset="0"/>
            </a:endParaRPr>
          </a:p>
          <a:p>
            <a:pPr algn="ctr" eaLnBrk="0" hangingPunct="0"/>
            <a:r>
              <a:rPr lang="ru-RU" sz="1200" dirty="0" smtClean="0">
                <a:solidFill>
                  <a:srgbClr val="0000F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Картотека игр на развитие пальчиков и кистей рук</a:t>
            </a:r>
          </a:p>
          <a:p>
            <a:pPr algn="ctr" eaLnBrk="0" hangingPunct="0"/>
            <a:r>
              <a:rPr lang="ru-RU" sz="1200" dirty="0" smtClean="0">
                <a:solidFill>
                  <a:srgbClr val="0000FF"/>
                </a:solidFill>
                <a:ea typeface="Calibri" pitchFamily="34" charset="0"/>
                <a:cs typeface="Times New Roman" pitchFamily="18" charset="0"/>
              </a:rPr>
              <a:t> </a:t>
            </a:r>
            <a:r>
              <a:rPr lang="ru-RU" sz="1200" dirty="0" smtClean="0">
                <a:solidFill>
                  <a:srgbClr val="0000F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Картотека игр для физ.культуры на улице</a:t>
            </a:r>
            <a:endParaRPr lang="ru-RU" sz="1200" dirty="0" smtClean="0">
              <a:solidFill>
                <a:srgbClr val="0000FF"/>
              </a:solidFill>
              <a:ea typeface="Calibri" pitchFamily="34" charset="0"/>
              <a:cs typeface="Times New Roman" pitchFamily="18" charset="0"/>
            </a:endParaRPr>
          </a:p>
          <a:p>
            <a:pPr algn="ctr" eaLnBrk="0" hangingPunct="0"/>
            <a:r>
              <a:rPr lang="ru-RU" sz="1200" dirty="0" smtClean="0">
                <a:solidFill>
                  <a:srgbClr val="0000F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Картотека загадок, </a:t>
            </a:r>
            <a:r>
              <a:rPr lang="ru-RU" sz="1200" dirty="0" err="1" smtClean="0">
                <a:solidFill>
                  <a:srgbClr val="0000F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мирилок</a:t>
            </a:r>
            <a:r>
              <a:rPr lang="ru-RU" sz="1200" dirty="0" smtClean="0">
                <a:solidFill>
                  <a:srgbClr val="0000F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считалок и скороговорок </a:t>
            </a:r>
            <a:endParaRPr lang="ru-RU" sz="1200" dirty="0">
              <a:solidFill>
                <a:srgbClr val="0000FF"/>
              </a:solidFill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357158" y="1142984"/>
            <a:ext cx="8286775" cy="5909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571500" algn="ctr" fontAlgn="base">
              <a:spcBef>
                <a:spcPct val="0"/>
              </a:spcBef>
              <a:spcAft>
                <a:spcPct val="0"/>
              </a:spcAft>
              <a:tabLst>
                <a:tab pos="1995488" algn="l"/>
              </a:tabLst>
            </a:pP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00339A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indent="571500" algn="ctr" fontAlgn="base">
              <a:spcBef>
                <a:spcPct val="0"/>
              </a:spcBef>
              <a:spcAft>
                <a:spcPct val="0"/>
              </a:spcAft>
              <a:tabLst>
                <a:tab pos="1995488" algn="l"/>
              </a:tabLst>
            </a:pPr>
            <a:endParaRPr lang="ru-RU" b="1" dirty="0" smtClean="0">
              <a:solidFill>
                <a:srgbClr val="00339A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indent="571500" algn="ctr" fontAlgn="base">
              <a:spcBef>
                <a:spcPct val="0"/>
              </a:spcBef>
              <a:spcAft>
                <a:spcPct val="0"/>
              </a:spcAft>
              <a:tabLst>
                <a:tab pos="1995488" algn="l"/>
              </a:tabLst>
            </a:pP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00339A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indent="571500"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  <a:tabLst>
                <a:tab pos="1995488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339A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Физкультурные центры</a:t>
            </a:r>
            <a:endParaRPr lang="ru-RU" dirty="0" smtClean="0">
              <a:solidFill>
                <a:srgbClr val="00339A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indent="571500"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  <a:tabLst>
                <a:tab pos="1995488" algn="l"/>
              </a:tabLst>
            </a:pPr>
            <a:r>
              <a:rPr lang="ru-RU" b="1" dirty="0" smtClean="0">
                <a:solidFill>
                  <a:srgbClr val="00339A"/>
                </a:solidFill>
                <a:latin typeface="Times New Roman" pitchFamily="18" charset="0"/>
                <a:cs typeface="Times New Roman" pitchFamily="18" charset="0"/>
              </a:rPr>
              <a:t>Центр ознакомления с окружающим миром и развития речи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339A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indent="571500"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  <a:tabLst>
                <a:tab pos="1995488" algn="l"/>
              </a:tabLst>
            </a:pPr>
            <a:r>
              <a:rPr lang="ru-RU" b="1" dirty="0" smtClean="0">
                <a:solidFill>
                  <a:srgbClr val="00339A"/>
                </a:solidFill>
                <a:latin typeface="Times New Roman" pitchFamily="18" charset="0"/>
                <a:cs typeface="Times New Roman" pitchFamily="18" charset="0"/>
              </a:rPr>
              <a:t>Центр математики</a:t>
            </a:r>
          </a:p>
          <a:p>
            <a:pPr indent="571500"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  <a:tabLst>
                <a:tab pos="1995488" algn="l"/>
              </a:tabLst>
            </a:pPr>
            <a:r>
              <a:rPr lang="ru-RU" b="1" dirty="0" smtClean="0">
                <a:solidFill>
                  <a:srgbClr val="00339A"/>
                </a:solidFill>
                <a:latin typeface="Times New Roman" pitchFamily="18" charset="0"/>
                <a:cs typeface="Times New Roman" pitchFamily="18" charset="0"/>
              </a:rPr>
              <a:t>Центр науки</a:t>
            </a:r>
          </a:p>
          <a:p>
            <a:pPr indent="571500"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  <a:tabLst>
                <a:tab pos="1995488" algn="l"/>
              </a:tabLst>
            </a:pPr>
            <a:r>
              <a:rPr lang="ru-RU" b="1" dirty="0" smtClean="0">
                <a:solidFill>
                  <a:srgbClr val="00339A"/>
                </a:solidFill>
                <a:latin typeface="Times New Roman" pitchFamily="18" charset="0"/>
                <a:cs typeface="Times New Roman" pitchFamily="18" charset="0"/>
              </a:rPr>
              <a:t>Сенсомоторный центр</a:t>
            </a:r>
          </a:p>
          <a:p>
            <a:pPr indent="571500"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  <a:tabLst>
                <a:tab pos="1995488" algn="l"/>
              </a:tabLst>
            </a:pPr>
            <a:r>
              <a:rPr lang="ru-RU" b="1" dirty="0" smtClean="0">
                <a:solidFill>
                  <a:srgbClr val="00339A"/>
                </a:solidFill>
                <a:latin typeface="Times New Roman" pitchFamily="18" charset="0"/>
                <a:cs typeface="Times New Roman" pitchFamily="18" charset="0"/>
              </a:rPr>
              <a:t>Социально-трудовой центр</a:t>
            </a:r>
          </a:p>
          <a:p>
            <a:pPr indent="571500"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  <a:tabLst>
                <a:tab pos="1995488" algn="l"/>
              </a:tabLst>
            </a:pPr>
            <a:r>
              <a:rPr lang="ru-RU" b="1" dirty="0" smtClean="0">
                <a:solidFill>
                  <a:srgbClr val="00339A"/>
                </a:solidFill>
                <a:latin typeface="Times New Roman" pitchFamily="18" charset="0"/>
                <a:cs typeface="Times New Roman" pitchFamily="18" charset="0"/>
              </a:rPr>
              <a:t>Центр конструктивных и строительных игр</a:t>
            </a:r>
            <a:endParaRPr lang="ru-RU" dirty="0" smtClean="0">
              <a:solidFill>
                <a:srgbClr val="00339A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50000"/>
              </a:lnSpc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00339A"/>
                </a:solidFill>
                <a:latin typeface="Times New Roman" pitchFamily="18" charset="0"/>
                <a:cs typeface="Times New Roman" pitchFamily="18" charset="0"/>
              </a:rPr>
              <a:t>           Игровой центр</a:t>
            </a:r>
            <a:endParaRPr lang="ru-RU" dirty="0" smtClean="0">
              <a:solidFill>
                <a:srgbClr val="00339A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/>
          </a:p>
          <a:p>
            <a:pPr indent="571500" fontAlgn="base">
              <a:spcBef>
                <a:spcPct val="0"/>
              </a:spcBef>
              <a:spcAft>
                <a:spcPct val="0"/>
              </a:spcAft>
              <a:tabLst>
                <a:tab pos="1995488" algn="l"/>
              </a:tabLst>
            </a:pPr>
            <a:endParaRPr lang="ru-RU" dirty="0" smtClean="0"/>
          </a:p>
          <a:p>
            <a:pPr indent="571500" fontAlgn="base">
              <a:spcBef>
                <a:spcPct val="0"/>
              </a:spcBef>
              <a:spcAft>
                <a:spcPct val="0"/>
              </a:spcAft>
              <a:tabLst>
                <a:tab pos="1995488" algn="l"/>
              </a:tabLst>
            </a:pPr>
            <a:endParaRPr lang="ru-RU" dirty="0" smtClean="0"/>
          </a:p>
          <a:p>
            <a:pPr indent="571500" fontAlgn="base">
              <a:spcBef>
                <a:spcPct val="0"/>
              </a:spcBef>
              <a:spcAft>
                <a:spcPct val="0"/>
              </a:spcAft>
              <a:tabLst>
                <a:tab pos="1995488" algn="l"/>
              </a:tabLst>
            </a:pPr>
            <a:endParaRPr lang="ru-RU" dirty="0" smtClean="0"/>
          </a:p>
          <a:p>
            <a:pPr indent="571500" fontAlgn="base">
              <a:spcBef>
                <a:spcPct val="0"/>
              </a:spcBef>
              <a:spcAft>
                <a:spcPct val="0"/>
              </a:spcAft>
              <a:tabLst>
                <a:tab pos="1995488" algn="l"/>
              </a:tabLst>
            </a:pPr>
            <a:endParaRPr lang="ru-RU" dirty="0" smtClean="0"/>
          </a:p>
          <a:p>
            <a:pPr lvl="0" indent="571500" fontAlgn="base">
              <a:spcBef>
                <a:spcPct val="0"/>
              </a:spcBef>
              <a:spcAft>
                <a:spcPct val="0"/>
              </a:spcAft>
              <a:tabLst>
                <a:tab pos="1995488" algn="l"/>
              </a:tabLst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500166" y="142852"/>
            <a:ext cx="664373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endParaRPr lang="ru-RU" b="1" i="1" dirty="0" smtClean="0">
              <a:solidFill>
                <a:srgbClr val="C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ctr" eaLnBrk="0" hangingPunct="0"/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Все групповое пространство распределено на несколько центров, способствующих комплексной коррекции и развитию детей:</a:t>
            </a:r>
            <a:endParaRPr lang="ru-RU" sz="2400" b="1" i="1" dirty="0">
              <a:solidFill>
                <a:srgbClr val="C00000"/>
              </a:solidFill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57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57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457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457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457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457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457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457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457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457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457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457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457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457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457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457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S010362645">
  <a:themeElements>
    <a:clrScheme name="Calligraphy">
      <a:dk1>
        <a:sysClr val="windowText" lastClr="000000"/>
      </a:dk1>
      <a:lt1>
        <a:sysClr val="window" lastClr="FFFFFF"/>
      </a:lt1>
      <a:dk2>
        <a:srgbClr val="411401"/>
      </a:dk2>
      <a:lt2>
        <a:srgbClr val="FFE6E6"/>
      </a:lt2>
      <a:accent1>
        <a:srgbClr val="A24A48"/>
      </a:accent1>
      <a:accent2>
        <a:srgbClr val="B2935C"/>
      </a:accent2>
      <a:accent3>
        <a:srgbClr val="6A9A9A"/>
      </a:accent3>
      <a:accent4>
        <a:srgbClr val="B2B787"/>
      </a:accent4>
      <a:accent5>
        <a:srgbClr val="91644B"/>
      </a:accent5>
      <a:accent6>
        <a:srgbClr val="654A76"/>
      </a:accent6>
      <a:hlink>
        <a:srgbClr val="00A800"/>
      </a:hlink>
      <a:folHlink>
        <a:srgbClr val="FF00FF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5E102481-9430-4464-8195-A8DD2AD0132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TS010362645</Template>
  <TotalTime>0</TotalTime>
  <Words>1502</Words>
  <Application>Microsoft Office PowerPoint</Application>
  <PresentationFormat>Экран (4:3)</PresentationFormat>
  <Paragraphs>233</Paragraphs>
  <Slides>21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9" baseType="lpstr">
      <vt:lpstr>ＭＳ Ｐゴシック</vt:lpstr>
      <vt:lpstr>Arial</vt:lpstr>
      <vt:lpstr>Calibri</vt:lpstr>
      <vt:lpstr>MS Mincho</vt:lpstr>
      <vt:lpstr>Tahoma</vt:lpstr>
      <vt:lpstr>Times New Roman</vt:lpstr>
      <vt:lpstr>Wingdings</vt:lpstr>
      <vt:lpstr>TS010362645</vt:lpstr>
      <vt:lpstr>Презентация PowerPoint</vt:lpstr>
      <vt:lpstr>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2016-10-15T11:24:43Z</dcterms:created>
  <dcterms:modified xsi:type="dcterms:W3CDTF">2020-07-21T13:22:22Z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TC103626459990</vt:lpwstr>
  </property>
</Properties>
</file>