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17"/>
  </p:notesMasterIdLst>
  <p:sldIdLst>
    <p:sldId id="256" r:id="rId2"/>
    <p:sldId id="378" r:id="rId3"/>
    <p:sldId id="258" r:id="rId4"/>
    <p:sldId id="262" r:id="rId5"/>
    <p:sldId id="375" r:id="rId6"/>
    <p:sldId id="377" r:id="rId7"/>
    <p:sldId id="357" r:id="rId8"/>
    <p:sldId id="371" r:id="rId9"/>
    <p:sldId id="372" r:id="rId10"/>
    <p:sldId id="373" r:id="rId11"/>
    <p:sldId id="363" r:id="rId12"/>
    <p:sldId id="374" r:id="rId13"/>
    <p:sldId id="360" r:id="rId14"/>
    <p:sldId id="362" r:id="rId15"/>
    <p:sldId id="376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1BDB4"/>
    <a:srgbClr val="C2BEB5"/>
    <a:srgbClr val="FFFFFF"/>
    <a:srgbClr val="000000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94625" autoAdjust="0"/>
  </p:normalViewPr>
  <p:slideViewPr>
    <p:cSldViewPr>
      <p:cViewPr varScale="1">
        <p:scale>
          <a:sx n="110" d="100"/>
          <a:sy n="110" d="100"/>
        </p:scale>
        <p:origin x="12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AFA0E42-5D11-48A3-9F4B-1E163FE8B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7289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67C26C-22E5-4C2B-9FC5-69E2FD141801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685301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D680B1A-9D05-4F93-8BEF-992584C58302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85629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1A885CD-C83E-4BF4-A3B4-AE1F0D02950A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020631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736585-A0CD-475F-BC98-5848F0B2FCED}" type="slidenum">
              <a:rPr lang="ru-RU" altLang="ru-RU" smtClean="0">
                <a:solidFill>
                  <a:srgbClr val="000000"/>
                </a:solidFill>
              </a:rPr>
              <a:pPr/>
              <a:t>6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25225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B9D2A60-E04D-4101-B2C9-F01017F3C4B3}" type="slidenum">
              <a:rPr lang="ru-RU" altLang="ru-RU" smtClean="0">
                <a:solidFill>
                  <a:srgbClr val="000000"/>
                </a:solidFill>
              </a:rPr>
              <a:pPr/>
              <a:t>7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8265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CE04B-A131-4CE4-A70A-9B123E0424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3184194"/>
      </p:ext>
    </p:extLst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30325-5643-4656-ABC8-6EFA3D6809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2758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2325-204B-4230-8976-0EF8B4E68B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7228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40098-2927-41A3-B6D6-2C1864C69A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2004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00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EF380-5730-4CB8-82D4-FCA645D8A7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0750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A418E-533C-4596-89BE-CAE03DE8AB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6354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1581-8263-4370-B7F9-D48B37C627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6228969"/>
      </p:ext>
    </p:extLst>
  </p:cSld>
  <p:clrMapOvr>
    <a:masterClrMapping/>
  </p:clrMapOvr>
  <p:transition spd="med"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8B595-EF0C-4FD3-9527-5458934190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8253035"/>
      </p:ext>
    </p:extLst>
  </p:cSld>
  <p:clrMapOvr>
    <a:masterClrMapping/>
  </p:clrMapOvr>
  <p:transition spd="med"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5613" y="273050"/>
            <a:ext cx="8226425" cy="58229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4A21F-F8F8-4E75-BD89-0F3330EBD8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0076721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8A59D-11F4-40F0-818B-92E3837C22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1145882"/>
      </p:ext>
    </p:extLst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90354-562B-4E03-A6A8-1296CD4D20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434059"/>
      </p:ext>
    </p:extLst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1A681-7F40-4571-8E8B-6E58C95DD4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4474694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EF76B-DA56-4D16-A8FA-983E4698A8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5177264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9096D-165E-441A-875C-41487B97AE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9671247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FB4F-3552-414B-AD35-29049E4BDC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2844251"/>
      </p:ext>
    </p:extLst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4E6DA-3A48-4F33-BB41-B6EDB3AB53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2085731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4735E-531A-4FCB-A193-EF797BACAB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3357591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8299184-1E9E-4438-A7A5-7329A1FB07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  <p:sldLayoutId id="2147484333" r:id="rId2"/>
    <p:sldLayoutId id="2147484334" r:id="rId3"/>
    <p:sldLayoutId id="2147484335" r:id="rId4"/>
    <p:sldLayoutId id="2147484336" r:id="rId5"/>
    <p:sldLayoutId id="2147484337" r:id="rId6"/>
    <p:sldLayoutId id="2147484338" r:id="rId7"/>
    <p:sldLayoutId id="2147484339" r:id="rId8"/>
    <p:sldLayoutId id="2147484340" r:id="rId9"/>
    <p:sldLayoutId id="2147484341" r:id="rId10"/>
    <p:sldLayoutId id="2147484348" r:id="rId11"/>
    <p:sldLayoutId id="2147484342" r:id="rId12"/>
    <p:sldLayoutId id="2147484349" r:id="rId13"/>
    <p:sldLayoutId id="2147484343" r:id="rId14"/>
    <p:sldLayoutId id="2147484344" r:id="rId15"/>
    <p:sldLayoutId id="2147484345" r:id="rId16"/>
    <p:sldLayoutId id="2147484346" r:id="rId17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ctrTitle"/>
          </p:nvPr>
        </p:nvSpPr>
        <p:spPr>
          <a:xfrm>
            <a:off x="5326063" y="6034088"/>
            <a:ext cx="3527425" cy="431800"/>
          </a:xfrm>
        </p:spPr>
        <p:txBody>
          <a:bodyPr/>
          <a:lstStyle/>
          <a:p>
            <a:pPr eaLnBrk="1" hangingPunct="1"/>
            <a:r>
              <a:rPr lang="ru-RU" altLang="ru-RU" sz="2000" b="1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2020г.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subTitle" idx="1"/>
          </p:nvPr>
        </p:nvSpPr>
        <p:spPr>
          <a:xfrm>
            <a:off x="971550" y="1268413"/>
            <a:ext cx="6696075" cy="309721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содержания и совершенствование методов обучения предметной области «Технология» в рамках национального проекта «Образование»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64142" y="4725145"/>
            <a:ext cx="4319587" cy="1296392"/>
          </a:xfrm>
          <a:prstGeom prst="rect">
            <a:avLst/>
          </a:prstGeom>
          <a:gradFill>
            <a:gsLst>
              <a:gs pos="0">
                <a:schemeClr val="accent3">
                  <a:alpha val="18000"/>
                  <a:lumMod val="12000"/>
                  <a:lumOff val="88000"/>
                </a:schemeClr>
              </a:gs>
              <a:gs pos="34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None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Тетюлина Надежда Ивановна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 высшей квалификационной категории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dirty="0">
              <a:solidFill>
                <a:srgbClr val="FFFFFF"/>
              </a:solidFill>
            </a:endParaRPr>
          </a:p>
        </p:txBody>
      </p:sp>
      <p:sp>
        <p:nvSpPr>
          <p:cNvPr id="6151" name="Прямоугольник 1"/>
          <p:cNvSpPr>
            <a:spLocks noChangeArrowheads="1"/>
          </p:cNvSpPr>
          <p:nvPr/>
        </p:nvSpPr>
        <p:spPr bwMode="auto">
          <a:xfrm>
            <a:off x="-396875" y="115888"/>
            <a:ext cx="8858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3200"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 средняя общеобразовательная школа №53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Люберецкий муниципальный район Московской области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Объект 7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1349384"/>
            <a:ext cx="2603016" cy="3172938"/>
          </a:xfrm>
          <a:effectLst>
            <a:softEdge rad="112500"/>
          </a:effectLst>
        </p:spPr>
      </p:pic>
      <p:pic>
        <p:nvPicPr>
          <p:cNvPr id="21508" name="Рисунок 9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159" y="1143852"/>
            <a:ext cx="2735982" cy="4493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Рисунок 1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5711" y="4642103"/>
            <a:ext cx="4177795" cy="2225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956532" y="189745"/>
            <a:ext cx="5356155" cy="954107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процессы и системы</a:t>
            </a:r>
            <a:endParaRPr lang="ru-RU" alt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7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1366257"/>
            <a:ext cx="2458682" cy="29855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 rot="1093352">
            <a:off x="5421313" y="1863725"/>
            <a:ext cx="209550" cy="249238"/>
          </a:xfrm>
          <a:prstGeom prst="ellipse">
            <a:avLst/>
          </a:prstGeom>
          <a:solidFill>
            <a:srgbClr val="C2BEB5"/>
          </a:solidFill>
          <a:ln>
            <a:solidFill>
              <a:srgbClr val="C1BD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 rot="1010117">
            <a:off x="5753100" y="1884363"/>
            <a:ext cx="360363" cy="509587"/>
          </a:xfrm>
          <a:prstGeom prst="ellipse">
            <a:avLst/>
          </a:prstGeom>
          <a:solidFill>
            <a:srgbClr val="C2BEB5"/>
          </a:solidFill>
          <a:ln>
            <a:solidFill>
              <a:srgbClr val="C1BD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329" y="312990"/>
            <a:ext cx="3965051" cy="2971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2760646" cy="2070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9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3429000"/>
            <a:ext cx="5394991" cy="319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Рисунок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3868" y="3789039"/>
            <a:ext cx="3446183" cy="274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Рисунок 7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5778" y="1252304"/>
            <a:ext cx="4502361" cy="23291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Рисунок 1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484784"/>
            <a:ext cx="2435619" cy="3766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539552" y="476870"/>
            <a:ext cx="7708632" cy="523220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и выполнение проектов</a:t>
            </a:r>
            <a:endParaRPr lang="ru-RU" alt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755576" y="5589240"/>
            <a:ext cx="3316144" cy="646331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технологии с учениками из Словакии</a:t>
            </a: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490364"/>
            <a:ext cx="3528392" cy="2453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613" y="3903919"/>
            <a:ext cx="4497064" cy="2674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Рисунок 1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7686" y="4437112"/>
            <a:ext cx="3472030" cy="2202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Рисунок 1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292" y="1398697"/>
            <a:ext cx="3818261" cy="2545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83568" y="341640"/>
            <a:ext cx="4896544" cy="923330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buFont typeface="Wingdings 3" panose="05040102010807070707" pitchFamily="18" charset="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обновлённого урока технологии предусматривает обязательное ведение внеурочной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71600" y="1700808"/>
            <a:ext cx="5688632" cy="3821559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buFont typeface="Wingdings 3" panose="05040102010807070707" pitchFamily="18" charset="2"/>
              <a:buNone/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Концепции обеспечит изучения предметной области «Технология на уровень, адекватный задачам страны в области технологического развития, будет способствовать развитию всех уровней развития, будет способствовать развитию всех уровней системы образования.</a:t>
            </a:r>
          </a:p>
          <a:p>
            <a:pPr>
              <a:buFont typeface="Wingdings 3" panose="05040102010807070707" pitchFamily="18" charset="2"/>
              <a:buNone/>
              <a:defRPr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483768" y="5445224"/>
            <a:ext cx="6048672" cy="769441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buFont typeface="Wingdings 3" panose="05040102010807070707" pitchFamily="18" charset="2"/>
              <a:buNone/>
              <a:defRPr/>
            </a:pP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Объект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620688"/>
            <a:ext cx="6870897" cy="5400600"/>
          </a:xfrm>
          <a:effectLst>
            <a:softEdge rad="112500"/>
          </a:effectLst>
        </p:spPr>
      </p:pic>
    </p:spTree>
  </p:cSld>
  <p:clrMapOvr>
    <a:masterClrMapping/>
  </p:clrMapOvr>
  <p:transition spd="med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95736" y="980728"/>
            <a:ext cx="4824536" cy="864096"/>
          </a:xfrm>
          <a:prstGeom prst="rect">
            <a:avLst/>
          </a:prstGeom>
          <a:gradFill>
            <a:gsLst>
              <a:gs pos="3000">
                <a:schemeClr val="accent3">
                  <a:lumMod val="0"/>
                  <a:lumOff val="100000"/>
                </a:schemeClr>
              </a:gs>
              <a:gs pos="24000">
                <a:schemeClr val="accent3">
                  <a:lumMod val="0"/>
                  <a:lumOff val="100000"/>
                </a:schemeClr>
              </a:gs>
              <a:gs pos="66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4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концепции:</a:t>
            </a:r>
            <a:endParaRPr lang="ru-RU" altLang="ru-RU" sz="4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2"/>
            <a:ext cx="1812555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2" name="Прямоугольник 2"/>
          <p:cNvSpPr>
            <a:spLocks noChangeArrowheads="1"/>
          </p:cNvSpPr>
          <p:nvPr/>
        </p:nvSpPr>
        <p:spPr bwMode="auto">
          <a:xfrm>
            <a:off x="468313" y="2276475"/>
            <a:ext cx="69119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3200"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 b="1" i="1">
              <a:solidFill>
                <a:schemeClr val="tx1"/>
              </a:solidFill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формирования технологической грамотности, критического мышления, глобальных компетенций, необходимых для перехода к новым приоритетам научно-технологического развития Российской Федерации.</a:t>
            </a:r>
            <a:endParaRPr lang="ru-RU" altLang="ru-RU" sz="2400" b="1" i="1">
              <a:solidFill>
                <a:schemeClr val="tx1"/>
              </a:solidFill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27088" y="1412875"/>
            <a:ext cx="6194425" cy="4217988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tabLst>
                <a:tab pos="46038" algn="l"/>
              </a:tabLst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SzPct val="115000"/>
              <a:buFont typeface="Wingdings 3" panose="05040102010807070707" pitchFamily="18" charset="2"/>
              <a:buNone/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 нас почти полностью обновляется содержание предмета «Технология» Появляется направление, которое позволит детям знакомиться с высокотехнологическими системами. Но мы сохраним и ту часть, которая требует развития навыков ручного труда»</a:t>
            </a:r>
            <a:endParaRPr lang="ru-RU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836" y="2132856"/>
            <a:ext cx="5605420" cy="3849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27584" y="836712"/>
            <a:ext cx="6696744" cy="1015663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buFont typeface="Wingdings 3" panose="05040102010807070707" pitchFamily="18" charset="2"/>
              <a:buNone/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эффективного ответа на вызовы времени на каждом из уровней образования учителями технологии были пройдены курсы повышения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11"/>
          <p:cNvSpPr>
            <a:spLocks noChangeShapeType="1"/>
          </p:cNvSpPr>
          <p:nvPr/>
        </p:nvSpPr>
        <p:spPr bwMode="auto">
          <a:xfrm flipV="1">
            <a:off x="4572000" y="170021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3484563" y="2492375"/>
            <a:ext cx="2174875" cy="1265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0" name="Line 3"/>
          <p:cNvSpPr>
            <a:spLocks noChangeShapeType="1"/>
          </p:cNvSpPr>
          <p:nvPr/>
        </p:nvSpPr>
        <p:spPr bwMode="auto">
          <a:xfrm flipH="1">
            <a:off x="3492500" y="2562225"/>
            <a:ext cx="2159000" cy="830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700940" y="5301208"/>
            <a:ext cx="6461645" cy="707886"/>
          </a:xfrm>
          <a:prstGeom prst="rect">
            <a:avLst/>
          </a:prstGeom>
          <a:gradFill>
            <a:gsLst>
              <a:gs pos="0">
                <a:schemeClr val="accent3">
                  <a:lumMod val="0"/>
                  <a:lumOff val="100000"/>
                </a:schemeClr>
              </a:gs>
              <a:gs pos="14000">
                <a:schemeClr val="accent3">
                  <a:lumMod val="0"/>
                  <a:lumOff val="100000"/>
                </a:schemeClr>
              </a:gs>
              <a:gs pos="54000">
                <a:schemeClr val="accent3"/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4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технологии</a:t>
            </a:r>
          </a:p>
        </p:txBody>
      </p:sp>
      <p:sp>
        <p:nvSpPr>
          <p:cNvPr id="22535" name="Text Box 12"/>
          <p:cNvSpPr txBox="1">
            <a:spLocks noChangeArrowheads="1"/>
          </p:cNvSpPr>
          <p:nvPr/>
        </p:nvSpPr>
        <p:spPr bwMode="auto">
          <a:xfrm>
            <a:off x="461056" y="3248712"/>
            <a:ext cx="3024188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alt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здоровьесбережения</a:t>
            </a:r>
          </a:p>
        </p:txBody>
      </p:sp>
      <p:sp>
        <p:nvSpPr>
          <p:cNvPr id="22536" name="Text Box 13"/>
          <p:cNvSpPr txBox="1">
            <a:spLocks noChangeArrowheads="1"/>
          </p:cNvSpPr>
          <p:nvPr/>
        </p:nvSpPr>
        <p:spPr bwMode="auto">
          <a:xfrm>
            <a:off x="467519" y="2114867"/>
            <a:ext cx="3024188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alt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производственные технологии</a:t>
            </a:r>
          </a:p>
        </p:txBody>
      </p:sp>
      <p:sp>
        <p:nvSpPr>
          <p:cNvPr id="22537" name="Text Box 14"/>
          <p:cNvSpPr txBox="1">
            <a:spLocks noChangeArrowheads="1"/>
          </p:cNvSpPr>
          <p:nvPr/>
        </p:nvSpPr>
        <p:spPr bwMode="auto">
          <a:xfrm>
            <a:off x="2988778" y="1383356"/>
            <a:ext cx="3022600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alt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технологии</a:t>
            </a:r>
          </a:p>
        </p:txBody>
      </p:sp>
      <p:sp>
        <p:nvSpPr>
          <p:cNvPr id="22538" name="Text Box 15"/>
          <p:cNvSpPr txBox="1">
            <a:spLocks noChangeArrowheads="1"/>
          </p:cNvSpPr>
          <p:nvPr/>
        </p:nvSpPr>
        <p:spPr bwMode="auto">
          <a:xfrm>
            <a:off x="5658754" y="2166957"/>
            <a:ext cx="3024188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alt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 сферы услуг</a:t>
            </a:r>
          </a:p>
        </p:txBody>
      </p:sp>
      <p:sp>
        <p:nvSpPr>
          <p:cNvPr id="22539" name="Text Box 16"/>
          <p:cNvSpPr txBox="1">
            <a:spLocks noChangeArrowheads="1"/>
          </p:cNvSpPr>
          <p:nvPr/>
        </p:nvSpPr>
        <p:spPr bwMode="auto">
          <a:xfrm>
            <a:off x="5658754" y="3238500"/>
            <a:ext cx="3024188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ru-RU" alt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Гуманитарные и социальные технологии как комплексы методов управления социальными системами.</a:t>
            </a:r>
          </a:p>
        </p:txBody>
      </p:sp>
      <p:sp>
        <p:nvSpPr>
          <p:cNvPr id="4" name="Улыбающееся лицо 3"/>
          <p:cNvSpPr/>
          <p:nvPr/>
        </p:nvSpPr>
        <p:spPr>
          <a:xfrm>
            <a:off x="3779838" y="2276475"/>
            <a:ext cx="1512887" cy="148113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1979712" y="747185"/>
            <a:ext cx="6046940" cy="523220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Сравнительная характеристика.</a:t>
            </a:r>
          </a:p>
        </p:txBody>
      </p:sp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611560" y="1752600"/>
            <a:ext cx="454067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5.6.7.классы-2 часа урочной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2411760" y="2432568"/>
            <a:ext cx="483991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класс -1 час предпрофильной подготовки</a:t>
            </a:r>
          </a:p>
        </p:txBody>
      </p:sp>
      <p:sp>
        <p:nvSpPr>
          <p:cNvPr id="20487" name="Rectangle 5"/>
          <p:cNvSpPr>
            <a:spLocks noChangeArrowheads="1"/>
          </p:cNvSpPr>
          <p:nvPr/>
        </p:nvSpPr>
        <p:spPr bwMode="auto">
          <a:xfrm>
            <a:off x="6027712" y="1767607"/>
            <a:ext cx="24479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класс 1 час</a:t>
            </a:r>
          </a:p>
        </p:txBody>
      </p:sp>
      <p:sp>
        <p:nvSpPr>
          <p:cNvPr id="16398" name="Line 11"/>
          <p:cNvSpPr>
            <a:spLocks noChangeShapeType="1"/>
          </p:cNvSpPr>
          <p:nvPr/>
        </p:nvSpPr>
        <p:spPr bwMode="auto">
          <a:xfrm>
            <a:off x="5364163" y="1438275"/>
            <a:ext cx="0" cy="993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9" name="Line 12"/>
          <p:cNvSpPr>
            <a:spLocks noChangeShapeType="1"/>
          </p:cNvSpPr>
          <p:nvPr/>
        </p:nvSpPr>
        <p:spPr bwMode="auto">
          <a:xfrm flipV="1">
            <a:off x="2881313" y="1419225"/>
            <a:ext cx="4643437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0" name="Line 13"/>
          <p:cNvSpPr>
            <a:spLocks noChangeShapeType="1"/>
          </p:cNvSpPr>
          <p:nvPr/>
        </p:nvSpPr>
        <p:spPr bwMode="auto">
          <a:xfrm>
            <a:off x="2881313" y="1438275"/>
            <a:ext cx="0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1" name="Line 14"/>
          <p:cNvSpPr>
            <a:spLocks noChangeShapeType="1"/>
          </p:cNvSpPr>
          <p:nvPr/>
        </p:nvSpPr>
        <p:spPr bwMode="auto">
          <a:xfrm>
            <a:off x="7524750" y="14192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Объект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3789040"/>
            <a:ext cx="4984051" cy="2736304"/>
          </a:xfrm>
          <a:effectLst>
            <a:softEdge rad="112500"/>
          </a:effectLst>
        </p:spPr>
      </p:pic>
      <p:pic>
        <p:nvPicPr>
          <p:cNvPr id="19460" name="Рисунок 8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300560"/>
            <a:ext cx="3027550" cy="2384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0791" y="1196752"/>
            <a:ext cx="4290311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83568" y="559734"/>
            <a:ext cx="6912768" cy="523220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материалов и структур</a:t>
            </a:r>
            <a:endParaRPr lang="ru-RU" alt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Объект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8396" y="3088748"/>
            <a:ext cx="2235267" cy="3048582"/>
          </a:xfrm>
          <a:effectLst>
            <a:softEdge rad="112500"/>
          </a:effectLst>
        </p:spPr>
      </p:pic>
      <p:pic>
        <p:nvPicPr>
          <p:cNvPr id="20485" name="Рисунок 8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2780928"/>
            <a:ext cx="2246646" cy="3231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404664"/>
            <a:ext cx="1787788" cy="2684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Рисунок 1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198" y="498261"/>
            <a:ext cx="2057854" cy="28933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Рисунок 1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6710" y="3391610"/>
            <a:ext cx="2614684" cy="308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517385" y="864756"/>
            <a:ext cx="4245538" cy="1384995"/>
          </a:xfrm>
          <a:prstGeom prst="rect">
            <a:avLst/>
          </a:prstGeom>
          <a:gradFill>
            <a:gsLst>
              <a:gs pos="15000">
                <a:schemeClr val="accent3">
                  <a:lumMod val="20000"/>
                  <a:lumOff val="8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59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решения конструктивных и изобретательных задач</a:t>
            </a:r>
            <a:endParaRPr lang="ru-RU" alt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newsflash/>
  </p:transition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960</TotalTime>
  <Words>222</Words>
  <Application>Microsoft Office PowerPoint</Application>
  <PresentationFormat>Экран (4:3)</PresentationFormat>
  <Paragraphs>36</Paragraphs>
  <Slides>15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Trebuchet MS</vt:lpstr>
      <vt:lpstr>Wingdings 3</vt:lpstr>
      <vt:lpstr>Times New Roman</vt:lpstr>
      <vt:lpstr>Wingdings</vt:lpstr>
      <vt:lpstr>Courier New</vt:lpstr>
      <vt:lpstr>Calibri</vt:lpstr>
      <vt:lpstr>Грань</vt:lpstr>
      <vt:lpstr>Апрель 2020г.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Июнь 2007 года</dc:title>
  <dc:creator>1</dc:creator>
  <cp:lastModifiedBy>vit</cp:lastModifiedBy>
  <cp:revision>136</cp:revision>
  <dcterms:created xsi:type="dcterms:W3CDTF">2007-06-16T10:58:06Z</dcterms:created>
  <dcterms:modified xsi:type="dcterms:W3CDTF">2020-07-21T17:12:13Z</dcterms:modified>
</cp:coreProperties>
</file>