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63" r:id="rId3"/>
    <p:sldId id="258" r:id="rId4"/>
    <p:sldId id="264" r:id="rId5"/>
    <p:sldId id="266" r:id="rId6"/>
    <p:sldId id="280" r:id="rId7"/>
    <p:sldId id="282" r:id="rId8"/>
    <p:sldId id="265" r:id="rId9"/>
    <p:sldId id="272" r:id="rId10"/>
    <p:sldId id="275" r:id="rId11"/>
    <p:sldId id="259" r:id="rId12"/>
    <p:sldId id="267" r:id="rId13"/>
    <p:sldId id="273" r:id="rId14"/>
    <p:sldId id="283" r:id="rId15"/>
    <p:sldId id="260" r:id="rId16"/>
    <p:sldId id="287" r:id="rId17"/>
    <p:sldId id="269" r:id="rId18"/>
    <p:sldId id="261" r:id="rId19"/>
    <p:sldId id="270" r:id="rId20"/>
    <p:sldId id="277" r:id="rId21"/>
    <p:sldId id="27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ветлана Братчикова" initials="СБ" lastIdx="2" clrIdx="0">
    <p:extLst>
      <p:ext uri="{19B8F6BF-5375-455C-9EA6-DF929625EA0E}">
        <p15:presenceInfo xmlns:p15="http://schemas.microsoft.com/office/powerpoint/2012/main" userId="5c03d3d29508f8c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592E84"/>
    <a:srgbClr val="FF9DFF"/>
    <a:srgbClr val="0066FF"/>
    <a:srgbClr val="A40000"/>
    <a:srgbClr val="CC0000"/>
    <a:srgbClr val="FFFFD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 autoAdjust="0"/>
  </p:normalViewPr>
  <p:slideViewPr>
    <p:cSldViewPr>
      <p:cViewPr varScale="1">
        <p:scale>
          <a:sx n="123" d="100"/>
          <a:sy n="123" d="100"/>
        </p:scale>
        <p:origin x="117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4.xml"/><Relationship Id="rId1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8312FE-29F0-42D9-94CD-9CAD3733C48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374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5EC1FD-1CAE-4A2C-8108-C166D6D3B919}" type="slidenum">
              <a:rPr lang="ru-RU"/>
              <a:pPr/>
              <a:t>2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1212-69FB-41AD-8C37-3E5C84D1D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04E5-D9D0-4DFA-AC94-EA1DEDD81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49309-36B8-4960-9C79-FDCDD66FB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D528B-C1DA-40E0-95EE-362B6E768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2C0FB-9BD7-496F-81C9-20E78E44B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3E8F-C44B-4758-BA1A-A62DBD1114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978EC-8DA7-461F-A407-A2B934F5D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32BC-E9D9-43D4-BCBB-9C15C8F05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C3ECD-0B09-4B85-8116-7FC609DBA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9397A-4279-470E-ADA3-EF49B8A2C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CAE7-1581-4FE5-82F4-D9A9F72824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E2990D-7CDC-4EF1-958B-D42BD35BD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11" name="Group 239"/>
          <p:cNvGrpSpPr>
            <a:grpSpLocks/>
          </p:cNvGrpSpPr>
          <p:nvPr/>
        </p:nvGrpSpPr>
        <p:grpSpPr bwMode="auto">
          <a:xfrm>
            <a:off x="304800" y="228600"/>
            <a:ext cx="8534400" cy="6477000"/>
            <a:chOff x="192" y="144"/>
            <a:chExt cx="5376" cy="4080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192" y="144"/>
              <a:ext cx="5376" cy="4066"/>
            </a:xfrm>
            <a:custGeom>
              <a:avLst/>
              <a:gdLst>
                <a:gd name="T0" fmla="*/ 0 w 4464"/>
                <a:gd name="T1" fmla="*/ 3347 h 3456"/>
                <a:gd name="T2" fmla="*/ 0 w 4464"/>
                <a:gd name="T3" fmla="*/ 94 h 3456"/>
                <a:gd name="T4" fmla="*/ 1 w 4464"/>
                <a:gd name="T5" fmla="*/ 79 h 3456"/>
                <a:gd name="T6" fmla="*/ 7 w 4464"/>
                <a:gd name="T7" fmla="*/ 63 h 3456"/>
                <a:gd name="T8" fmla="*/ 15 w 4464"/>
                <a:gd name="T9" fmla="*/ 47 h 3456"/>
                <a:gd name="T10" fmla="*/ 25 w 4464"/>
                <a:gd name="T11" fmla="*/ 32 h 3456"/>
                <a:gd name="T12" fmla="*/ 40 w 4464"/>
                <a:gd name="T13" fmla="*/ 19 h 3456"/>
                <a:gd name="T14" fmla="*/ 56 w 4464"/>
                <a:gd name="T15" fmla="*/ 9 h 3456"/>
                <a:gd name="T16" fmla="*/ 74 w 4464"/>
                <a:gd name="T17" fmla="*/ 3 h 3456"/>
                <a:gd name="T18" fmla="*/ 95 w 4464"/>
                <a:gd name="T19" fmla="*/ 0 h 3456"/>
                <a:gd name="T20" fmla="*/ 4384 w 4464"/>
                <a:gd name="T21" fmla="*/ 0 h 3456"/>
                <a:gd name="T22" fmla="*/ 4399 w 4464"/>
                <a:gd name="T23" fmla="*/ 1 h 3456"/>
                <a:gd name="T24" fmla="*/ 4412 w 4464"/>
                <a:gd name="T25" fmla="*/ 6 h 3456"/>
                <a:gd name="T26" fmla="*/ 4426 w 4464"/>
                <a:gd name="T27" fmla="*/ 14 h 3456"/>
                <a:gd name="T28" fmla="*/ 4439 w 4464"/>
                <a:gd name="T29" fmla="*/ 25 h 3456"/>
                <a:gd name="T30" fmla="*/ 4448 w 4464"/>
                <a:gd name="T31" fmla="*/ 38 h 3456"/>
                <a:gd name="T32" fmla="*/ 4457 w 4464"/>
                <a:gd name="T33" fmla="*/ 50 h 3456"/>
                <a:gd name="T34" fmla="*/ 4462 w 4464"/>
                <a:gd name="T35" fmla="*/ 65 h 3456"/>
                <a:gd name="T36" fmla="*/ 4464 w 4464"/>
                <a:gd name="T37" fmla="*/ 80 h 3456"/>
                <a:gd name="T38" fmla="*/ 4464 w 4464"/>
                <a:gd name="T39" fmla="*/ 3362 h 3456"/>
                <a:gd name="T40" fmla="*/ 4462 w 4464"/>
                <a:gd name="T41" fmla="*/ 3376 h 3456"/>
                <a:gd name="T42" fmla="*/ 4457 w 4464"/>
                <a:gd name="T43" fmla="*/ 3393 h 3456"/>
                <a:gd name="T44" fmla="*/ 4448 w 4464"/>
                <a:gd name="T45" fmla="*/ 3408 h 3456"/>
                <a:gd name="T46" fmla="*/ 4437 w 4464"/>
                <a:gd name="T47" fmla="*/ 3422 h 3456"/>
                <a:gd name="T48" fmla="*/ 4424 w 4464"/>
                <a:gd name="T49" fmla="*/ 3437 h 3456"/>
                <a:gd name="T50" fmla="*/ 4409 w 4464"/>
                <a:gd name="T51" fmla="*/ 3447 h 3456"/>
                <a:gd name="T52" fmla="*/ 4394 w 4464"/>
                <a:gd name="T53" fmla="*/ 3453 h 3456"/>
                <a:gd name="T54" fmla="*/ 4378 w 4464"/>
                <a:gd name="T55" fmla="*/ 3456 h 3456"/>
                <a:gd name="T56" fmla="*/ 109 w 4464"/>
                <a:gd name="T57" fmla="*/ 3456 h 3456"/>
                <a:gd name="T58" fmla="*/ 92 w 4464"/>
                <a:gd name="T59" fmla="*/ 3455 h 3456"/>
                <a:gd name="T60" fmla="*/ 74 w 4464"/>
                <a:gd name="T61" fmla="*/ 3450 h 3456"/>
                <a:gd name="T62" fmla="*/ 56 w 4464"/>
                <a:gd name="T63" fmla="*/ 3440 h 3456"/>
                <a:gd name="T64" fmla="*/ 39 w 4464"/>
                <a:gd name="T65" fmla="*/ 3429 h 3456"/>
                <a:gd name="T66" fmla="*/ 23 w 4464"/>
                <a:gd name="T67" fmla="*/ 3415 h 3456"/>
                <a:gd name="T68" fmla="*/ 11 w 4464"/>
                <a:gd name="T69" fmla="*/ 3395 h 3456"/>
                <a:gd name="T70" fmla="*/ 2 w 4464"/>
                <a:gd name="T71" fmla="*/ 3373 h 3456"/>
                <a:gd name="T72" fmla="*/ 0 w 4464"/>
                <a:gd name="T73" fmla="*/ 3347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64" h="3456">
                  <a:moveTo>
                    <a:pt x="0" y="3347"/>
                  </a:moveTo>
                  <a:lnTo>
                    <a:pt x="0" y="94"/>
                  </a:lnTo>
                  <a:lnTo>
                    <a:pt x="1" y="79"/>
                  </a:lnTo>
                  <a:lnTo>
                    <a:pt x="7" y="63"/>
                  </a:lnTo>
                  <a:lnTo>
                    <a:pt x="15" y="47"/>
                  </a:lnTo>
                  <a:lnTo>
                    <a:pt x="25" y="32"/>
                  </a:lnTo>
                  <a:lnTo>
                    <a:pt x="40" y="19"/>
                  </a:lnTo>
                  <a:lnTo>
                    <a:pt x="56" y="9"/>
                  </a:lnTo>
                  <a:lnTo>
                    <a:pt x="74" y="3"/>
                  </a:lnTo>
                  <a:lnTo>
                    <a:pt x="95" y="0"/>
                  </a:lnTo>
                  <a:lnTo>
                    <a:pt x="4384" y="0"/>
                  </a:lnTo>
                  <a:lnTo>
                    <a:pt x="4399" y="1"/>
                  </a:lnTo>
                  <a:lnTo>
                    <a:pt x="4412" y="6"/>
                  </a:lnTo>
                  <a:lnTo>
                    <a:pt x="4426" y="14"/>
                  </a:lnTo>
                  <a:lnTo>
                    <a:pt x="4439" y="25"/>
                  </a:lnTo>
                  <a:lnTo>
                    <a:pt x="4448" y="38"/>
                  </a:lnTo>
                  <a:lnTo>
                    <a:pt x="4457" y="50"/>
                  </a:lnTo>
                  <a:lnTo>
                    <a:pt x="4462" y="65"/>
                  </a:lnTo>
                  <a:lnTo>
                    <a:pt x="4464" y="80"/>
                  </a:lnTo>
                  <a:lnTo>
                    <a:pt x="4464" y="3362"/>
                  </a:lnTo>
                  <a:lnTo>
                    <a:pt x="4462" y="3376"/>
                  </a:lnTo>
                  <a:lnTo>
                    <a:pt x="4457" y="3393"/>
                  </a:lnTo>
                  <a:lnTo>
                    <a:pt x="4448" y="3408"/>
                  </a:lnTo>
                  <a:lnTo>
                    <a:pt x="4437" y="3422"/>
                  </a:lnTo>
                  <a:lnTo>
                    <a:pt x="4424" y="3437"/>
                  </a:lnTo>
                  <a:lnTo>
                    <a:pt x="4409" y="3447"/>
                  </a:lnTo>
                  <a:lnTo>
                    <a:pt x="4394" y="3453"/>
                  </a:lnTo>
                  <a:lnTo>
                    <a:pt x="4378" y="3456"/>
                  </a:lnTo>
                  <a:lnTo>
                    <a:pt x="109" y="3456"/>
                  </a:lnTo>
                  <a:lnTo>
                    <a:pt x="92" y="3455"/>
                  </a:lnTo>
                  <a:lnTo>
                    <a:pt x="74" y="3450"/>
                  </a:lnTo>
                  <a:lnTo>
                    <a:pt x="56" y="3440"/>
                  </a:lnTo>
                  <a:lnTo>
                    <a:pt x="39" y="3429"/>
                  </a:lnTo>
                  <a:lnTo>
                    <a:pt x="23" y="3415"/>
                  </a:lnTo>
                  <a:lnTo>
                    <a:pt x="11" y="3395"/>
                  </a:lnTo>
                  <a:lnTo>
                    <a:pt x="2" y="3373"/>
                  </a:lnTo>
                  <a:lnTo>
                    <a:pt x="0" y="334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250" name="Group 178"/>
            <p:cNvGrpSpPr>
              <a:grpSpLocks/>
            </p:cNvGrpSpPr>
            <p:nvPr/>
          </p:nvGrpSpPr>
          <p:grpSpPr bwMode="auto">
            <a:xfrm>
              <a:off x="336" y="576"/>
              <a:ext cx="144" cy="1680"/>
              <a:chOff x="1488" y="864"/>
              <a:chExt cx="144" cy="1680"/>
            </a:xfrm>
          </p:grpSpPr>
          <p:sp>
            <p:nvSpPr>
              <p:cNvPr id="3163" name="Freeform 91"/>
              <p:cNvSpPr>
                <a:spLocks/>
              </p:cNvSpPr>
              <p:nvPr/>
            </p:nvSpPr>
            <p:spPr bwMode="auto">
              <a:xfrm>
                <a:off x="1488" y="1977"/>
                <a:ext cx="144" cy="567"/>
              </a:xfrm>
              <a:custGeom>
                <a:avLst/>
                <a:gdLst>
                  <a:gd name="T0" fmla="*/ 113 w 113"/>
                  <a:gd name="T1" fmla="*/ 305 h 305"/>
                  <a:gd name="T2" fmla="*/ 107 w 113"/>
                  <a:gd name="T3" fmla="*/ 300 h 305"/>
                  <a:gd name="T4" fmla="*/ 102 w 113"/>
                  <a:gd name="T5" fmla="*/ 296 h 305"/>
                  <a:gd name="T6" fmla="*/ 96 w 113"/>
                  <a:gd name="T7" fmla="*/ 294 h 305"/>
                  <a:gd name="T8" fmla="*/ 90 w 113"/>
                  <a:gd name="T9" fmla="*/ 291 h 305"/>
                  <a:gd name="T10" fmla="*/ 82 w 113"/>
                  <a:gd name="T11" fmla="*/ 288 h 305"/>
                  <a:gd name="T12" fmla="*/ 75 w 113"/>
                  <a:gd name="T13" fmla="*/ 287 h 305"/>
                  <a:gd name="T14" fmla="*/ 67 w 113"/>
                  <a:gd name="T15" fmla="*/ 285 h 305"/>
                  <a:gd name="T16" fmla="*/ 58 w 113"/>
                  <a:gd name="T17" fmla="*/ 283 h 305"/>
                  <a:gd name="T18" fmla="*/ 48 w 113"/>
                  <a:gd name="T19" fmla="*/ 282 h 305"/>
                  <a:gd name="T20" fmla="*/ 39 w 113"/>
                  <a:gd name="T21" fmla="*/ 281 h 305"/>
                  <a:gd name="T22" fmla="*/ 29 w 113"/>
                  <a:gd name="T23" fmla="*/ 279 h 305"/>
                  <a:gd name="T24" fmla="*/ 21 w 113"/>
                  <a:gd name="T25" fmla="*/ 277 h 305"/>
                  <a:gd name="T26" fmla="*/ 12 w 113"/>
                  <a:gd name="T27" fmla="*/ 274 h 305"/>
                  <a:gd name="T28" fmla="*/ 6 w 113"/>
                  <a:gd name="T29" fmla="*/ 269 h 305"/>
                  <a:gd name="T30" fmla="*/ 1 w 113"/>
                  <a:gd name="T31" fmla="*/ 263 h 305"/>
                  <a:gd name="T32" fmla="*/ 0 w 113"/>
                  <a:gd name="T33" fmla="*/ 255 h 305"/>
                  <a:gd name="T34" fmla="*/ 0 w 113"/>
                  <a:gd name="T35" fmla="*/ 49 h 305"/>
                  <a:gd name="T36" fmla="*/ 1 w 113"/>
                  <a:gd name="T37" fmla="*/ 41 h 305"/>
                  <a:gd name="T38" fmla="*/ 6 w 113"/>
                  <a:gd name="T39" fmla="*/ 36 h 305"/>
                  <a:gd name="T40" fmla="*/ 12 w 113"/>
                  <a:gd name="T41" fmla="*/ 31 h 305"/>
                  <a:gd name="T42" fmla="*/ 21 w 113"/>
                  <a:gd name="T43" fmla="*/ 28 h 305"/>
                  <a:gd name="T44" fmla="*/ 29 w 113"/>
                  <a:gd name="T45" fmla="*/ 26 h 305"/>
                  <a:gd name="T46" fmla="*/ 39 w 113"/>
                  <a:gd name="T47" fmla="*/ 24 h 305"/>
                  <a:gd name="T48" fmla="*/ 48 w 113"/>
                  <a:gd name="T49" fmla="*/ 22 h 305"/>
                  <a:gd name="T50" fmla="*/ 58 w 113"/>
                  <a:gd name="T51" fmla="*/ 21 h 305"/>
                  <a:gd name="T52" fmla="*/ 67 w 113"/>
                  <a:gd name="T53" fmla="*/ 19 h 305"/>
                  <a:gd name="T54" fmla="*/ 75 w 113"/>
                  <a:gd name="T55" fmla="*/ 18 h 305"/>
                  <a:gd name="T56" fmla="*/ 82 w 113"/>
                  <a:gd name="T57" fmla="*/ 17 h 305"/>
                  <a:gd name="T58" fmla="*/ 90 w 113"/>
                  <a:gd name="T59" fmla="*/ 14 h 305"/>
                  <a:gd name="T60" fmla="*/ 96 w 113"/>
                  <a:gd name="T61" fmla="*/ 12 h 305"/>
                  <a:gd name="T62" fmla="*/ 102 w 113"/>
                  <a:gd name="T63" fmla="*/ 9 h 305"/>
                  <a:gd name="T64" fmla="*/ 107 w 113"/>
                  <a:gd name="T65" fmla="*/ 5 h 305"/>
                  <a:gd name="T66" fmla="*/ 113 w 113"/>
                  <a:gd name="T67" fmla="*/ 0 h 305"/>
                  <a:gd name="T68" fmla="*/ 113 w 113"/>
                  <a:gd name="T69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305">
                    <a:moveTo>
                      <a:pt x="113" y="305"/>
                    </a:moveTo>
                    <a:lnTo>
                      <a:pt x="107" y="300"/>
                    </a:lnTo>
                    <a:lnTo>
                      <a:pt x="102" y="296"/>
                    </a:lnTo>
                    <a:lnTo>
                      <a:pt x="96" y="294"/>
                    </a:lnTo>
                    <a:lnTo>
                      <a:pt x="90" y="291"/>
                    </a:lnTo>
                    <a:lnTo>
                      <a:pt x="82" y="288"/>
                    </a:lnTo>
                    <a:lnTo>
                      <a:pt x="75" y="287"/>
                    </a:lnTo>
                    <a:lnTo>
                      <a:pt x="67" y="285"/>
                    </a:lnTo>
                    <a:lnTo>
                      <a:pt x="58" y="283"/>
                    </a:lnTo>
                    <a:lnTo>
                      <a:pt x="48" y="282"/>
                    </a:lnTo>
                    <a:lnTo>
                      <a:pt x="39" y="281"/>
                    </a:lnTo>
                    <a:lnTo>
                      <a:pt x="29" y="279"/>
                    </a:lnTo>
                    <a:lnTo>
                      <a:pt x="21" y="277"/>
                    </a:lnTo>
                    <a:lnTo>
                      <a:pt x="12" y="274"/>
                    </a:lnTo>
                    <a:lnTo>
                      <a:pt x="6" y="269"/>
                    </a:lnTo>
                    <a:lnTo>
                      <a:pt x="1" y="263"/>
                    </a:lnTo>
                    <a:lnTo>
                      <a:pt x="0" y="255"/>
                    </a:lnTo>
                    <a:lnTo>
                      <a:pt x="0" y="49"/>
                    </a:lnTo>
                    <a:lnTo>
                      <a:pt x="1" y="41"/>
                    </a:lnTo>
                    <a:lnTo>
                      <a:pt x="6" y="36"/>
                    </a:lnTo>
                    <a:lnTo>
                      <a:pt x="12" y="31"/>
                    </a:lnTo>
                    <a:lnTo>
                      <a:pt x="21" y="28"/>
                    </a:lnTo>
                    <a:lnTo>
                      <a:pt x="29" y="26"/>
                    </a:lnTo>
                    <a:lnTo>
                      <a:pt x="39" y="24"/>
                    </a:lnTo>
                    <a:lnTo>
                      <a:pt x="48" y="22"/>
                    </a:lnTo>
                    <a:lnTo>
                      <a:pt x="58" y="21"/>
                    </a:lnTo>
                    <a:lnTo>
                      <a:pt x="67" y="19"/>
                    </a:lnTo>
                    <a:lnTo>
                      <a:pt x="75" y="18"/>
                    </a:lnTo>
                    <a:lnTo>
                      <a:pt x="82" y="17"/>
                    </a:lnTo>
                    <a:lnTo>
                      <a:pt x="90" y="14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5"/>
                    </a:lnTo>
                    <a:lnTo>
                      <a:pt x="113" y="0"/>
                    </a:lnTo>
                    <a:lnTo>
                      <a:pt x="113" y="305"/>
                    </a:lnTo>
                    <a:close/>
                  </a:path>
                </a:pathLst>
              </a:custGeom>
              <a:solidFill>
                <a:srgbClr val="00CE3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0" name="Freeform 98"/>
              <p:cNvSpPr>
                <a:spLocks/>
              </p:cNvSpPr>
              <p:nvPr/>
            </p:nvSpPr>
            <p:spPr bwMode="auto">
              <a:xfrm>
                <a:off x="1488" y="1593"/>
                <a:ext cx="140" cy="567"/>
              </a:xfrm>
              <a:custGeom>
                <a:avLst/>
                <a:gdLst>
                  <a:gd name="T0" fmla="*/ 113 w 113"/>
                  <a:gd name="T1" fmla="*/ 306 h 306"/>
                  <a:gd name="T2" fmla="*/ 107 w 113"/>
                  <a:gd name="T3" fmla="*/ 301 h 306"/>
                  <a:gd name="T4" fmla="*/ 102 w 113"/>
                  <a:gd name="T5" fmla="*/ 297 h 306"/>
                  <a:gd name="T6" fmla="*/ 96 w 113"/>
                  <a:gd name="T7" fmla="*/ 294 h 306"/>
                  <a:gd name="T8" fmla="*/ 90 w 113"/>
                  <a:gd name="T9" fmla="*/ 292 h 306"/>
                  <a:gd name="T10" fmla="*/ 82 w 113"/>
                  <a:gd name="T11" fmla="*/ 289 h 306"/>
                  <a:gd name="T12" fmla="*/ 75 w 113"/>
                  <a:gd name="T13" fmla="*/ 288 h 306"/>
                  <a:gd name="T14" fmla="*/ 67 w 113"/>
                  <a:gd name="T15" fmla="*/ 285 h 306"/>
                  <a:gd name="T16" fmla="*/ 58 w 113"/>
                  <a:gd name="T17" fmla="*/ 284 h 306"/>
                  <a:gd name="T18" fmla="*/ 48 w 113"/>
                  <a:gd name="T19" fmla="*/ 282 h 306"/>
                  <a:gd name="T20" fmla="*/ 39 w 113"/>
                  <a:gd name="T21" fmla="*/ 281 h 306"/>
                  <a:gd name="T22" fmla="*/ 29 w 113"/>
                  <a:gd name="T23" fmla="*/ 280 h 306"/>
                  <a:gd name="T24" fmla="*/ 21 w 113"/>
                  <a:gd name="T25" fmla="*/ 277 h 306"/>
                  <a:gd name="T26" fmla="*/ 12 w 113"/>
                  <a:gd name="T27" fmla="*/ 275 h 306"/>
                  <a:gd name="T28" fmla="*/ 6 w 113"/>
                  <a:gd name="T29" fmla="*/ 270 h 306"/>
                  <a:gd name="T30" fmla="*/ 1 w 113"/>
                  <a:gd name="T31" fmla="*/ 263 h 306"/>
                  <a:gd name="T32" fmla="*/ 0 w 113"/>
                  <a:gd name="T33" fmla="*/ 255 h 306"/>
                  <a:gd name="T34" fmla="*/ 0 w 113"/>
                  <a:gd name="T35" fmla="*/ 51 h 306"/>
                  <a:gd name="T36" fmla="*/ 1 w 113"/>
                  <a:gd name="T37" fmla="*/ 43 h 306"/>
                  <a:gd name="T38" fmla="*/ 6 w 113"/>
                  <a:gd name="T39" fmla="*/ 37 h 306"/>
                  <a:gd name="T40" fmla="*/ 12 w 113"/>
                  <a:gd name="T41" fmla="*/ 31 h 306"/>
                  <a:gd name="T42" fmla="*/ 21 w 113"/>
                  <a:gd name="T43" fmla="*/ 29 h 306"/>
                  <a:gd name="T44" fmla="*/ 29 w 113"/>
                  <a:gd name="T45" fmla="*/ 26 h 306"/>
                  <a:gd name="T46" fmla="*/ 39 w 113"/>
                  <a:gd name="T47" fmla="*/ 25 h 306"/>
                  <a:gd name="T48" fmla="*/ 48 w 113"/>
                  <a:gd name="T49" fmla="*/ 24 h 306"/>
                  <a:gd name="T50" fmla="*/ 58 w 113"/>
                  <a:gd name="T51" fmla="*/ 22 h 306"/>
                  <a:gd name="T52" fmla="*/ 67 w 113"/>
                  <a:gd name="T53" fmla="*/ 21 h 306"/>
                  <a:gd name="T54" fmla="*/ 75 w 113"/>
                  <a:gd name="T55" fmla="*/ 19 h 306"/>
                  <a:gd name="T56" fmla="*/ 82 w 113"/>
                  <a:gd name="T57" fmla="*/ 17 h 306"/>
                  <a:gd name="T58" fmla="*/ 90 w 113"/>
                  <a:gd name="T59" fmla="*/ 15 h 306"/>
                  <a:gd name="T60" fmla="*/ 96 w 113"/>
                  <a:gd name="T61" fmla="*/ 12 h 306"/>
                  <a:gd name="T62" fmla="*/ 102 w 113"/>
                  <a:gd name="T63" fmla="*/ 9 h 306"/>
                  <a:gd name="T64" fmla="*/ 107 w 113"/>
                  <a:gd name="T65" fmla="*/ 6 h 306"/>
                  <a:gd name="T66" fmla="*/ 113 w 113"/>
                  <a:gd name="T67" fmla="*/ 0 h 306"/>
                  <a:gd name="T68" fmla="*/ 113 w 113"/>
                  <a:gd name="T69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306">
                    <a:moveTo>
                      <a:pt x="113" y="306"/>
                    </a:moveTo>
                    <a:lnTo>
                      <a:pt x="107" y="301"/>
                    </a:lnTo>
                    <a:lnTo>
                      <a:pt x="102" y="297"/>
                    </a:lnTo>
                    <a:lnTo>
                      <a:pt x="96" y="294"/>
                    </a:lnTo>
                    <a:lnTo>
                      <a:pt x="90" y="292"/>
                    </a:lnTo>
                    <a:lnTo>
                      <a:pt x="82" y="289"/>
                    </a:lnTo>
                    <a:lnTo>
                      <a:pt x="75" y="288"/>
                    </a:lnTo>
                    <a:lnTo>
                      <a:pt x="67" y="285"/>
                    </a:lnTo>
                    <a:lnTo>
                      <a:pt x="58" y="284"/>
                    </a:lnTo>
                    <a:lnTo>
                      <a:pt x="48" y="282"/>
                    </a:lnTo>
                    <a:lnTo>
                      <a:pt x="39" y="281"/>
                    </a:lnTo>
                    <a:lnTo>
                      <a:pt x="29" y="280"/>
                    </a:lnTo>
                    <a:lnTo>
                      <a:pt x="21" y="277"/>
                    </a:lnTo>
                    <a:lnTo>
                      <a:pt x="12" y="275"/>
                    </a:lnTo>
                    <a:lnTo>
                      <a:pt x="6" y="270"/>
                    </a:lnTo>
                    <a:lnTo>
                      <a:pt x="1" y="263"/>
                    </a:lnTo>
                    <a:lnTo>
                      <a:pt x="0" y="255"/>
                    </a:lnTo>
                    <a:lnTo>
                      <a:pt x="0" y="51"/>
                    </a:lnTo>
                    <a:lnTo>
                      <a:pt x="1" y="43"/>
                    </a:lnTo>
                    <a:lnTo>
                      <a:pt x="6" y="37"/>
                    </a:lnTo>
                    <a:lnTo>
                      <a:pt x="12" y="31"/>
                    </a:lnTo>
                    <a:lnTo>
                      <a:pt x="21" y="29"/>
                    </a:lnTo>
                    <a:lnTo>
                      <a:pt x="29" y="26"/>
                    </a:lnTo>
                    <a:lnTo>
                      <a:pt x="39" y="25"/>
                    </a:lnTo>
                    <a:lnTo>
                      <a:pt x="48" y="24"/>
                    </a:lnTo>
                    <a:lnTo>
                      <a:pt x="58" y="22"/>
                    </a:lnTo>
                    <a:lnTo>
                      <a:pt x="67" y="21"/>
                    </a:lnTo>
                    <a:lnTo>
                      <a:pt x="75" y="19"/>
                    </a:lnTo>
                    <a:lnTo>
                      <a:pt x="82" y="17"/>
                    </a:lnTo>
                    <a:lnTo>
                      <a:pt x="90" y="15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6"/>
                    </a:lnTo>
                    <a:lnTo>
                      <a:pt x="113" y="0"/>
                    </a:lnTo>
                    <a:lnTo>
                      <a:pt x="113" y="306"/>
                    </a:lnTo>
                    <a:close/>
                  </a:path>
                </a:pathLst>
              </a:custGeom>
              <a:solidFill>
                <a:srgbClr val="FFE70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" name="Freeform 105"/>
              <p:cNvSpPr>
                <a:spLocks/>
              </p:cNvSpPr>
              <p:nvPr/>
            </p:nvSpPr>
            <p:spPr bwMode="auto">
              <a:xfrm>
                <a:off x="1492" y="1257"/>
                <a:ext cx="140" cy="567"/>
              </a:xfrm>
              <a:custGeom>
                <a:avLst/>
                <a:gdLst>
                  <a:gd name="T0" fmla="*/ 113 w 113"/>
                  <a:gd name="T1" fmla="*/ 306 h 306"/>
                  <a:gd name="T2" fmla="*/ 107 w 113"/>
                  <a:gd name="T3" fmla="*/ 301 h 306"/>
                  <a:gd name="T4" fmla="*/ 102 w 113"/>
                  <a:gd name="T5" fmla="*/ 297 h 306"/>
                  <a:gd name="T6" fmla="*/ 96 w 113"/>
                  <a:gd name="T7" fmla="*/ 294 h 306"/>
                  <a:gd name="T8" fmla="*/ 90 w 113"/>
                  <a:gd name="T9" fmla="*/ 291 h 306"/>
                  <a:gd name="T10" fmla="*/ 82 w 113"/>
                  <a:gd name="T11" fmla="*/ 289 h 306"/>
                  <a:gd name="T12" fmla="*/ 75 w 113"/>
                  <a:gd name="T13" fmla="*/ 288 h 306"/>
                  <a:gd name="T14" fmla="*/ 67 w 113"/>
                  <a:gd name="T15" fmla="*/ 286 h 306"/>
                  <a:gd name="T16" fmla="*/ 58 w 113"/>
                  <a:gd name="T17" fmla="*/ 285 h 306"/>
                  <a:gd name="T18" fmla="*/ 48 w 113"/>
                  <a:gd name="T19" fmla="*/ 284 h 306"/>
                  <a:gd name="T20" fmla="*/ 39 w 113"/>
                  <a:gd name="T21" fmla="*/ 281 h 306"/>
                  <a:gd name="T22" fmla="*/ 29 w 113"/>
                  <a:gd name="T23" fmla="*/ 280 h 306"/>
                  <a:gd name="T24" fmla="*/ 21 w 113"/>
                  <a:gd name="T25" fmla="*/ 277 h 306"/>
                  <a:gd name="T26" fmla="*/ 12 w 113"/>
                  <a:gd name="T27" fmla="*/ 275 h 306"/>
                  <a:gd name="T28" fmla="*/ 6 w 113"/>
                  <a:gd name="T29" fmla="*/ 269 h 306"/>
                  <a:gd name="T30" fmla="*/ 1 w 113"/>
                  <a:gd name="T31" fmla="*/ 264 h 306"/>
                  <a:gd name="T32" fmla="*/ 0 w 113"/>
                  <a:gd name="T33" fmla="*/ 257 h 306"/>
                  <a:gd name="T34" fmla="*/ 0 w 113"/>
                  <a:gd name="T35" fmla="*/ 51 h 306"/>
                  <a:gd name="T36" fmla="*/ 1 w 113"/>
                  <a:gd name="T37" fmla="*/ 43 h 306"/>
                  <a:gd name="T38" fmla="*/ 6 w 113"/>
                  <a:gd name="T39" fmla="*/ 38 h 306"/>
                  <a:gd name="T40" fmla="*/ 12 w 113"/>
                  <a:gd name="T41" fmla="*/ 33 h 306"/>
                  <a:gd name="T42" fmla="*/ 21 w 113"/>
                  <a:gd name="T43" fmla="*/ 30 h 306"/>
                  <a:gd name="T44" fmla="*/ 29 w 113"/>
                  <a:gd name="T45" fmla="*/ 28 h 306"/>
                  <a:gd name="T46" fmla="*/ 39 w 113"/>
                  <a:gd name="T47" fmla="*/ 26 h 306"/>
                  <a:gd name="T48" fmla="*/ 48 w 113"/>
                  <a:gd name="T49" fmla="*/ 24 h 306"/>
                  <a:gd name="T50" fmla="*/ 58 w 113"/>
                  <a:gd name="T51" fmla="*/ 22 h 306"/>
                  <a:gd name="T52" fmla="*/ 67 w 113"/>
                  <a:gd name="T53" fmla="*/ 21 h 306"/>
                  <a:gd name="T54" fmla="*/ 75 w 113"/>
                  <a:gd name="T55" fmla="*/ 18 h 306"/>
                  <a:gd name="T56" fmla="*/ 82 w 113"/>
                  <a:gd name="T57" fmla="*/ 17 h 306"/>
                  <a:gd name="T58" fmla="*/ 90 w 113"/>
                  <a:gd name="T59" fmla="*/ 15 h 306"/>
                  <a:gd name="T60" fmla="*/ 96 w 113"/>
                  <a:gd name="T61" fmla="*/ 12 h 306"/>
                  <a:gd name="T62" fmla="*/ 102 w 113"/>
                  <a:gd name="T63" fmla="*/ 9 h 306"/>
                  <a:gd name="T64" fmla="*/ 107 w 113"/>
                  <a:gd name="T65" fmla="*/ 6 h 306"/>
                  <a:gd name="T66" fmla="*/ 113 w 113"/>
                  <a:gd name="T67" fmla="*/ 0 h 306"/>
                  <a:gd name="T68" fmla="*/ 113 w 113"/>
                  <a:gd name="T69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306">
                    <a:moveTo>
                      <a:pt x="113" y="306"/>
                    </a:moveTo>
                    <a:lnTo>
                      <a:pt x="107" y="301"/>
                    </a:lnTo>
                    <a:lnTo>
                      <a:pt x="102" y="297"/>
                    </a:lnTo>
                    <a:lnTo>
                      <a:pt x="96" y="294"/>
                    </a:lnTo>
                    <a:lnTo>
                      <a:pt x="90" y="291"/>
                    </a:lnTo>
                    <a:lnTo>
                      <a:pt x="82" y="289"/>
                    </a:lnTo>
                    <a:lnTo>
                      <a:pt x="75" y="288"/>
                    </a:lnTo>
                    <a:lnTo>
                      <a:pt x="67" y="286"/>
                    </a:lnTo>
                    <a:lnTo>
                      <a:pt x="58" y="285"/>
                    </a:lnTo>
                    <a:lnTo>
                      <a:pt x="48" y="284"/>
                    </a:lnTo>
                    <a:lnTo>
                      <a:pt x="39" y="281"/>
                    </a:lnTo>
                    <a:lnTo>
                      <a:pt x="29" y="280"/>
                    </a:lnTo>
                    <a:lnTo>
                      <a:pt x="21" y="277"/>
                    </a:lnTo>
                    <a:lnTo>
                      <a:pt x="12" y="275"/>
                    </a:lnTo>
                    <a:lnTo>
                      <a:pt x="6" y="269"/>
                    </a:lnTo>
                    <a:lnTo>
                      <a:pt x="1" y="264"/>
                    </a:lnTo>
                    <a:lnTo>
                      <a:pt x="0" y="257"/>
                    </a:lnTo>
                    <a:lnTo>
                      <a:pt x="0" y="51"/>
                    </a:lnTo>
                    <a:lnTo>
                      <a:pt x="1" y="43"/>
                    </a:lnTo>
                    <a:lnTo>
                      <a:pt x="6" y="38"/>
                    </a:lnTo>
                    <a:lnTo>
                      <a:pt x="12" y="33"/>
                    </a:lnTo>
                    <a:lnTo>
                      <a:pt x="21" y="30"/>
                    </a:lnTo>
                    <a:lnTo>
                      <a:pt x="29" y="28"/>
                    </a:lnTo>
                    <a:lnTo>
                      <a:pt x="39" y="26"/>
                    </a:lnTo>
                    <a:lnTo>
                      <a:pt x="48" y="24"/>
                    </a:lnTo>
                    <a:lnTo>
                      <a:pt x="58" y="22"/>
                    </a:lnTo>
                    <a:lnTo>
                      <a:pt x="67" y="21"/>
                    </a:lnTo>
                    <a:lnTo>
                      <a:pt x="75" y="18"/>
                    </a:lnTo>
                    <a:lnTo>
                      <a:pt x="82" y="17"/>
                    </a:lnTo>
                    <a:lnTo>
                      <a:pt x="90" y="15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6"/>
                    </a:lnTo>
                    <a:lnTo>
                      <a:pt x="113" y="0"/>
                    </a:lnTo>
                    <a:lnTo>
                      <a:pt x="113" y="306"/>
                    </a:lnTo>
                    <a:close/>
                  </a:path>
                </a:pathLst>
              </a:custGeom>
              <a:solidFill>
                <a:srgbClr val="FE920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4" name="Freeform 112"/>
              <p:cNvSpPr>
                <a:spLocks/>
              </p:cNvSpPr>
              <p:nvPr/>
            </p:nvSpPr>
            <p:spPr bwMode="auto">
              <a:xfrm>
                <a:off x="1488" y="864"/>
                <a:ext cx="141" cy="567"/>
              </a:xfrm>
              <a:custGeom>
                <a:avLst/>
                <a:gdLst>
                  <a:gd name="T0" fmla="*/ 113 w 113"/>
                  <a:gd name="T1" fmla="*/ 305 h 305"/>
                  <a:gd name="T2" fmla="*/ 107 w 113"/>
                  <a:gd name="T3" fmla="*/ 300 h 305"/>
                  <a:gd name="T4" fmla="*/ 102 w 113"/>
                  <a:gd name="T5" fmla="*/ 296 h 305"/>
                  <a:gd name="T6" fmla="*/ 96 w 113"/>
                  <a:gd name="T7" fmla="*/ 294 h 305"/>
                  <a:gd name="T8" fmla="*/ 90 w 113"/>
                  <a:gd name="T9" fmla="*/ 291 h 305"/>
                  <a:gd name="T10" fmla="*/ 82 w 113"/>
                  <a:gd name="T11" fmla="*/ 289 h 305"/>
                  <a:gd name="T12" fmla="*/ 75 w 113"/>
                  <a:gd name="T13" fmla="*/ 287 h 305"/>
                  <a:gd name="T14" fmla="*/ 67 w 113"/>
                  <a:gd name="T15" fmla="*/ 285 h 305"/>
                  <a:gd name="T16" fmla="*/ 58 w 113"/>
                  <a:gd name="T17" fmla="*/ 283 h 305"/>
                  <a:gd name="T18" fmla="*/ 48 w 113"/>
                  <a:gd name="T19" fmla="*/ 282 h 305"/>
                  <a:gd name="T20" fmla="*/ 39 w 113"/>
                  <a:gd name="T21" fmla="*/ 281 h 305"/>
                  <a:gd name="T22" fmla="*/ 29 w 113"/>
                  <a:gd name="T23" fmla="*/ 279 h 305"/>
                  <a:gd name="T24" fmla="*/ 21 w 113"/>
                  <a:gd name="T25" fmla="*/ 277 h 305"/>
                  <a:gd name="T26" fmla="*/ 12 w 113"/>
                  <a:gd name="T27" fmla="*/ 274 h 305"/>
                  <a:gd name="T28" fmla="*/ 6 w 113"/>
                  <a:gd name="T29" fmla="*/ 269 h 305"/>
                  <a:gd name="T30" fmla="*/ 1 w 113"/>
                  <a:gd name="T31" fmla="*/ 263 h 305"/>
                  <a:gd name="T32" fmla="*/ 0 w 113"/>
                  <a:gd name="T33" fmla="*/ 255 h 305"/>
                  <a:gd name="T34" fmla="*/ 0 w 113"/>
                  <a:gd name="T35" fmla="*/ 50 h 305"/>
                  <a:gd name="T36" fmla="*/ 1 w 113"/>
                  <a:gd name="T37" fmla="*/ 43 h 305"/>
                  <a:gd name="T38" fmla="*/ 6 w 113"/>
                  <a:gd name="T39" fmla="*/ 36 h 305"/>
                  <a:gd name="T40" fmla="*/ 12 w 113"/>
                  <a:gd name="T41" fmla="*/ 31 h 305"/>
                  <a:gd name="T42" fmla="*/ 21 w 113"/>
                  <a:gd name="T43" fmla="*/ 28 h 305"/>
                  <a:gd name="T44" fmla="*/ 29 w 113"/>
                  <a:gd name="T45" fmla="*/ 26 h 305"/>
                  <a:gd name="T46" fmla="*/ 39 w 113"/>
                  <a:gd name="T47" fmla="*/ 25 h 305"/>
                  <a:gd name="T48" fmla="*/ 48 w 113"/>
                  <a:gd name="T49" fmla="*/ 22 h 305"/>
                  <a:gd name="T50" fmla="*/ 58 w 113"/>
                  <a:gd name="T51" fmla="*/ 21 h 305"/>
                  <a:gd name="T52" fmla="*/ 67 w 113"/>
                  <a:gd name="T53" fmla="*/ 19 h 305"/>
                  <a:gd name="T54" fmla="*/ 75 w 113"/>
                  <a:gd name="T55" fmla="*/ 18 h 305"/>
                  <a:gd name="T56" fmla="*/ 82 w 113"/>
                  <a:gd name="T57" fmla="*/ 17 h 305"/>
                  <a:gd name="T58" fmla="*/ 90 w 113"/>
                  <a:gd name="T59" fmla="*/ 14 h 305"/>
                  <a:gd name="T60" fmla="*/ 96 w 113"/>
                  <a:gd name="T61" fmla="*/ 12 h 305"/>
                  <a:gd name="T62" fmla="*/ 102 w 113"/>
                  <a:gd name="T63" fmla="*/ 9 h 305"/>
                  <a:gd name="T64" fmla="*/ 107 w 113"/>
                  <a:gd name="T65" fmla="*/ 5 h 305"/>
                  <a:gd name="T66" fmla="*/ 113 w 113"/>
                  <a:gd name="T67" fmla="*/ 0 h 305"/>
                  <a:gd name="T68" fmla="*/ 113 w 113"/>
                  <a:gd name="T69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305">
                    <a:moveTo>
                      <a:pt x="113" y="305"/>
                    </a:moveTo>
                    <a:lnTo>
                      <a:pt x="107" y="300"/>
                    </a:lnTo>
                    <a:lnTo>
                      <a:pt x="102" y="296"/>
                    </a:lnTo>
                    <a:lnTo>
                      <a:pt x="96" y="294"/>
                    </a:lnTo>
                    <a:lnTo>
                      <a:pt x="90" y="291"/>
                    </a:lnTo>
                    <a:lnTo>
                      <a:pt x="82" y="289"/>
                    </a:lnTo>
                    <a:lnTo>
                      <a:pt x="75" y="287"/>
                    </a:lnTo>
                    <a:lnTo>
                      <a:pt x="67" y="285"/>
                    </a:lnTo>
                    <a:lnTo>
                      <a:pt x="58" y="283"/>
                    </a:lnTo>
                    <a:lnTo>
                      <a:pt x="48" y="282"/>
                    </a:lnTo>
                    <a:lnTo>
                      <a:pt x="39" y="281"/>
                    </a:lnTo>
                    <a:lnTo>
                      <a:pt x="29" y="279"/>
                    </a:lnTo>
                    <a:lnTo>
                      <a:pt x="21" y="277"/>
                    </a:lnTo>
                    <a:lnTo>
                      <a:pt x="12" y="274"/>
                    </a:lnTo>
                    <a:lnTo>
                      <a:pt x="6" y="269"/>
                    </a:lnTo>
                    <a:lnTo>
                      <a:pt x="1" y="263"/>
                    </a:lnTo>
                    <a:lnTo>
                      <a:pt x="0" y="255"/>
                    </a:lnTo>
                    <a:lnTo>
                      <a:pt x="0" y="50"/>
                    </a:lnTo>
                    <a:lnTo>
                      <a:pt x="1" y="43"/>
                    </a:lnTo>
                    <a:lnTo>
                      <a:pt x="6" y="36"/>
                    </a:lnTo>
                    <a:lnTo>
                      <a:pt x="12" y="31"/>
                    </a:lnTo>
                    <a:lnTo>
                      <a:pt x="21" y="28"/>
                    </a:lnTo>
                    <a:lnTo>
                      <a:pt x="29" y="26"/>
                    </a:lnTo>
                    <a:lnTo>
                      <a:pt x="39" y="25"/>
                    </a:lnTo>
                    <a:lnTo>
                      <a:pt x="48" y="22"/>
                    </a:lnTo>
                    <a:lnTo>
                      <a:pt x="58" y="21"/>
                    </a:lnTo>
                    <a:lnTo>
                      <a:pt x="67" y="19"/>
                    </a:lnTo>
                    <a:lnTo>
                      <a:pt x="75" y="18"/>
                    </a:lnTo>
                    <a:lnTo>
                      <a:pt x="82" y="17"/>
                    </a:lnTo>
                    <a:lnTo>
                      <a:pt x="90" y="14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5"/>
                    </a:lnTo>
                    <a:lnTo>
                      <a:pt x="113" y="0"/>
                    </a:lnTo>
                    <a:lnTo>
                      <a:pt x="113" y="305"/>
                    </a:lnTo>
                    <a:close/>
                  </a:path>
                </a:pathLst>
              </a:custGeom>
              <a:solidFill>
                <a:srgbClr val="FF292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306" name="Group 234"/>
            <p:cNvGrpSpPr>
              <a:grpSpLocks/>
            </p:cNvGrpSpPr>
            <p:nvPr/>
          </p:nvGrpSpPr>
          <p:grpSpPr bwMode="auto">
            <a:xfrm>
              <a:off x="5328" y="2352"/>
              <a:ext cx="144" cy="1287"/>
              <a:chOff x="5328" y="2448"/>
              <a:chExt cx="144" cy="1287"/>
            </a:xfrm>
          </p:grpSpPr>
          <p:sp>
            <p:nvSpPr>
              <p:cNvPr id="3254" name="Freeform 182"/>
              <p:cNvSpPr>
                <a:spLocks/>
              </p:cNvSpPr>
              <p:nvPr/>
            </p:nvSpPr>
            <p:spPr bwMode="auto">
              <a:xfrm flipH="1" flipV="1">
                <a:off x="5328" y="3168"/>
                <a:ext cx="140" cy="567"/>
              </a:xfrm>
              <a:custGeom>
                <a:avLst/>
                <a:gdLst>
                  <a:gd name="T0" fmla="*/ 113 w 113"/>
                  <a:gd name="T1" fmla="*/ 306 h 306"/>
                  <a:gd name="T2" fmla="*/ 107 w 113"/>
                  <a:gd name="T3" fmla="*/ 301 h 306"/>
                  <a:gd name="T4" fmla="*/ 102 w 113"/>
                  <a:gd name="T5" fmla="*/ 297 h 306"/>
                  <a:gd name="T6" fmla="*/ 96 w 113"/>
                  <a:gd name="T7" fmla="*/ 294 h 306"/>
                  <a:gd name="T8" fmla="*/ 90 w 113"/>
                  <a:gd name="T9" fmla="*/ 291 h 306"/>
                  <a:gd name="T10" fmla="*/ 82 w 113"/>
                  <a:gd name="T11" fmla="*/ 289 h 306"/>
                  <a:gd name="T12" fmla="*/ 75 w 113"/>
                  <a:gd name="T13" fmla="*/ 288 h 306"/>
                  <a:gd name="T14" fmla="*/ 67 w 113"/>
                  <a:gd name="T15" fmla="*/ 286 h 306"/>
                  <a:gd name="T16" fmla="*/ 58 w 113"/>
                  <a:gd name="T17" fmla="*/ 285 h 306"/>
                  <a:gd name="T18" fmla="*/ 48 w 113"/>
                  <a:gd name="T19" fmla="*/ 284 h 306"/>
                  <a:gd name="T20" fmla="*/ 39 w 113"/>
                  <a:gd name="T21" fmla="*/ 281 h 306"/>
                  <a:gd name="T22" fmla="*/ 29 w 113"/>
                  <a:gd name="T23" fmla="*/ 280 h 306"/>
                  <a:gd name="T24" fmla="*/ 21 w 113"/>
                  <a:gd name="T25" fmla="*/ 277 h 306"/>
                  <a:gd name="T26" fmla="*/ 12 w 113"/>
                  <a:gd name="T27" fmla="*/ 275 h 306"/>
                  <a:gd name="T28" fmla="*/ 6 w 113"/>
                  <a:gd name="T29" fmla="*/ 269 h 306"/>
                  <a:gd name="T30" fmla="*/ 1 w 113"/>
                  <a:gd name="T31" fmla="*/ 264 h 306"/>
                  <a:gd name="T32" fmla="*/ 0 w 113"/>
                  <a:gd name="T33" fmla="*/ 257 h 306"/>
                  <a:gd name="T34" fmla="*/ 0 w 113"/>
                  <a:gd name="T35" fmla="*/ 51 h 306"/>
                  <a:gd name="T36" fmla="*/ 1 w 113"/>
                  <a:gd name="T37" fmla="*/ 43 h 306"/>
                  <a:gd name="T38" fmla="*/ 6 w 113"/>
                  <a:gd name="T39" fmla="*/ 38 h 306"/>
                  <a:gd name="T40" fmla="*/ 12 w 113"/>
                  <a:gd name="T41" fmla="*/ 33 h 306"/>
                  <a:gd name="T42" fmla="*/ 21 w 113"/>
                  <a:gd name="T43" fmla="*/ 30 h 306"/>
                  <a:gd name="T44" fmla="*/ 29 w 113"/>
                  <a:gd name="T45" fmla="*/ 28 h 306"/>
                  <a:gd name="T46" fmla="*/ 39 w 113"/>
                  <a:gd name="T47" fmla="*/ 26 h 306"/>
                  <a:gd name="T48" fmla="*/ 48 w 113"/>
                  <a:gd name="T49" fmla="*/ 24 h 306"/>
                  <a:gd name="T50" fmla="*/ 58 w 113"/>
                  <a:gd name="T51" fmla="*/ 22 h 306"/>
                  <a:gd name="T52" fmla="*/ 67 w 113"/>
                  <a:gd name="T53" fmla="*/ 21 h 306"/>
                  <a:gd name="T54" fmla="*/ 75 w 113"/>
                  <a:gd name="T55" fmla="*/ 18 h 306"/>
                  <a:gd name="T56" fmla="*/ 82 w 113"/>
                  <a:gd name="T57" fmla="*/ 17 h 306"/>
                  <a:gd name="T58" fmla="*/ 90 w 113"/>
                  <a:gd name="T59" fmla="*/ 15 h 306"/>
                  <a:gd name="T60" fmla="*/ 96 w 113"/>
                  <a:gd name="T61" fmla="*/ 12 h 306"/>
                  <a:gd name="T62" fmla="*/ 102 w 113"/>
                  <a:gd name="T63" fmla="*/ 9 h 306"/>
                  <a:gd name="T64" fmla="*/ 107 w 113"/>
                  <a:gd name="T65" fmla="*/ 6 h 306"/>
                  <a:gd name="T66" fmla="*/ 113 w 113"/>
                  <a:gd name="T67" fmla="*/ 0 h 306"/>
                  <a:gd name="T68" fmla="*/ 113 w 113"/>
                  <a:gd name="T69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306">
                    <a:moveTo>
                      <a:pt x="113" y="306"/>
                    </a:moveTo>
                    <a:lnTo>
                      <a:pt x="107" y="301"/>
                    </a:lnTo>
                    <a:lnTo>
                      <a:pt x="102" y="297"/>
                    </a:lnTo>
                    <a:lnTo>
                      <a:pt x="96" y="294"/>
                    </a:lnTo>
                    <a:lnTo>
                      <a:pt x="90" y="291"/>
                    </a:lnTo>
                    <a:lnTo>
                      <a:pt x="82" y="289"/>
                    </a:lnTo>
                    <a:lnTo>
                      <a:pt x="75" y="288"/>
                    </a:lnTo>
                    <a:lnTo>
                      <a:pt x="67" y="286"/>
                    </a:lnTo>
                    <a:lnTo>
                      <a:pt x="58" y="285"/>
                    </a:lnTo>
                    <a:lnTo>
                      <a:pt x="48" y="284"/>
                    </a:lnTo>
                    <a:lnTo>
                      <a:pt x="39" y="281"/>
                    </a:lnTo>
                    <a:lnTo>
                      <a:pt x="29" y="280"/>
                    </a:lnTo>
                    <a:lnTo>
                      <a:pt x="21" y="277"/>
                    </a:lnTo>
                    <a:lnTo>
                      <a:pt x="12" y="275"/>
                    </a:lnTo>
                    <a:lnTo>
                      <a:pt x="6" y="269"/>
                    </a:lnTo>
                    <a:lnTo>
                      <a:pt x="1" y="264"/>
                    </a:lnTo>
                    <a:lnTo>
                      <a:pt x="0" y="257"/>
                    </a:lnTo>
                    <a:lnTo>
                      <a:pt x="0" y="51"/>
                    </a:lnTo>
                    <a:lnTo>
                      <a:pt x="1" y="43"/>
                    </a:lnTo>
                    <a:lnTo>
                      <a:pt x="6" y="38"/>
                    </a:lnTo>
                    <a:lnTo>
                      <a:pt x="12" y="33"/>
                    </a:lnTo>
                    <a:lnTo>
                      <a:pt x="21" y="30"/>
                    </a:lnTo>
                    <a:lnTo>
                      <a:pt x="29" y="28"/>
                    </a:lnTo>
                    <a:lnTo>
                      <a:pt x="39" y="26"/>
                    </a:lnTo>
                    <a:lnTo>
                      <a:pt x="48" y="24"/>
                    </a:lnTo>
                    <a:lnTo>
                      <a:pt x="58" y="22"/>
                    </a:lnTo>
                    <a:lnTo>
                      <a:pt x="67" y="21"/>
                    </a:lnTo>
                    <a:lnTo>
                      <a:pt x="75" y="18"/>
                    </a:lnTo>
                    <a:lnTo>
                      <a:pt x="82" y="17"/>
                    </a:lnTo>
                    <a:lnTo>
                      <a:pt x="90" y="15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6"/>
                    </a:lnTo>
                    <a:lnTo>
                      <a:pt x="113" y="0"/>
                    </a:lnTo>
                    <a:lnTo>
                      <a:pt x="113" y="306"/>
                    </a:lnTo>
                    <a:close/>
                  </a:path>
                </a:pathLst>
              </a:custGeom>
              <a:solidFill>
                <a:srgbClr val="CC00E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3" name="Freeform 181"/>
              <p:cNvSpPr>
                <a:spLocks/>
              </p:cNvSpPr>
              <p:nvPr/>
            </p:nvSpPr>
            <p:spPr bwMode="auto">
              <a:xfrm flipH="1" flipV="1">
                <a:off x="5328" y="2832"/>
                <a:ext cx="140" cy="567"/>
              </a:xfrm>
              <a:custGeom>
                <a:avLst/>
                <a:gdLst>
                  <a:gd name="T0" fmla="*/ 113 w 113"/>
                  <a:gd name="T1" fmla="*/ 306 h 306"/>
                  <a:gd name="T2" fmla="*/ 107 w 113"/>
                  <a:gd name="T3" fmla="*/ 301 h 306"/>
                  <a:gd name="T4" fmla="*/ 102 w 113"/>
                  <a:gd name="T5" fmla="*/ 297 h 306"/>
                  <a:gd name="T6" fmla="*/ 96 w 113"/>
                  <a:gd name="T7" fmla="*/ 294 h 306"/>
                  <a:gd name="T8" fmla="*/ 90 w 113"/>
                  <a:gd name="T9" fmla="*/ 292 h 306"/>
                  <a:gd name="T10" fmla="*/ 82 w 113"/>
                  <a:gd name="T11" fmla="*/ 289 h 306"/>
                  <a:gd name="T12" fmla="*/ 75 w 113"/>
                  <a:gd name="T13" fmla="*/ 288 h 306"/>
                  <a:gd name="T14" fmla="*/ 67 w 113"/>
                  <a:gd name="T15" fmla="*/ 285 h 306"/>
                  <a:gd name="T16" fmla="*/ 58 w 113"/>
                  <a:gd name="T17" fmla="*/ 284 h 306"/>
                  <a:gd name="T18" fmla="*/ 48 w 113"/>
                  <a:gd name="T19" fmla="*/ 282 h 306"/>
                  <a:gd name="T20" fmla="*/ 39 w 113"/>
                  <a:gd name="T21" fmla="*/ 281 h 306"/>
                  <a:gd name="T22" fmla="*/ 29 w 113"/>
                  <a:gd name="T23" fmla="*/ 280 h 306"/>
                  <a:gd name="T24" fmla="*/ 21 w 113"/>
                  <a:gd name="T25" fmla="*/ 277 h 306"/>
                  <a:gd name="T26" fmla="*/ 12 w 113"/>
                  <a:gd name="T27" fmla="*/ 275 h 306"/>
                  <a:gd name="T28" fmla="*/ 6 w 113"/>
                  <a:gd name="T29" fmla="*/ 270 h 306"/>
                  <a:gd name="T30" fmla="*/ 1 w 113"/>
                  <a:gd name="T31" fmla="*/ 263 h 306"/>
                  <a:gd name="T32" fmla="*/ 0 w 113"/>
                  <a:gd name="T33" fmla="*/ 255 h 306"/>
                  <a:gd name="T34" fmla="*/ 0 w 113"/>
                  <a:gd name="T35" fmla="*/ 51 h 306"/>
                  <a:gd name="T36" fmla="*/ 1 w 113"/>
                  <a:gd name="T37" fmla="*/ 43 h 306"/>
                  <a:gd name="T38" fmla="*/ 6 w 113"/>
                  <a:gd name="T39" fmla="*/ 37 h 306"/>
                  <a:gd name="T40" fmla="*/ 12 w 113"/>
                  <a:gd name="T41" fmla="*/ 31 h 306"/>
                  <a:gd name="T42" fmla="*/ 21 w 113"/>
                  <a:gd name="T43" fmla="*/ 29 h 306"/>
                  <a:gd name="T44" fmla="*/ 29 w 113"/>
                  <a:gd name="T45" fmla="*/ 26 h 306"/>
                  <a:gd name="T46" fmla="*/ 39 w 113"/>
                  <a:gd name="T47" fmla="*/ 25 h 306"/>
                  <a:gd name="T48" fmla="*/ 48 w 113"/>
                  <a:gd name="T49" fmla="*/ 24 h 306"/>
                  <a:gd name="T50" fmla="*/ 58 w 113"/>
                  <a:gd name="T51" fmla="*/ 22 h 306"/>
                  <a:gd name="T52" fmla="*/ 67 w 113"/>
                  <a:gd name="T53" fmla="*/ 21 h 306"/>
                  <a:gd name="T54" fmla="*/ 75 w 113"/>
                  <a:gd name="T55" fmla="*/ 19 h 306"/>
                  <a:gd name="T56" fmla="*/ 82 w 113"/>
                  <a:gd name="T57" fmla="*/ 17 h 306"/>
                  <a:gd name="T58" fmla="*/ 90 w 113"/>
                  <a:gd name="T59" fmla="*/ 15 h 306"/>
                  <a:gd name="T60" fmla="*/ 96 w 113"/>
                  <a:gd name="T61" fmla="*/ 12 h 306"/>
                  <a:gd name="T62" fmla="*/ 102 w 113"/>
                  <a:gd name="T63" fmla="*/ 9 h 306"/>
                  <a:gd name="T64" fmla="*/ 107 w 113"/>
                  <a:gd name="T65" fmla="*/ 6 h 306"/>
                  <a:gd name="T66" fmla="*/ 113 w 113"/>
                  <a:gd name="T67" fmla="*/ 0 h 306"/>
                  <a:gd name="T68" fmla="*/ 113 w 113"/>
                  <a:gd name="T69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306">
                    <a:moveTo>
                      <a:pt x="113" y="306"/>
                    </a:moveTo>
                    <a:lnTo>
                      <a:pt x="107" y="301"/>
                    </a:lnTo>
                    <a:lnTo>
                      <a:pt x="102" y="297"/>
                    </a:lnTo>
                    <a:lnTo>
                      <a:pt x="96" y="294"/>
                    </a:lnTo>
                    <a:lnTo>
                      <a:pt x="90" y="292"/>
                    </a:lnTo>
                    <a:lnTo>
                      <a:pt x="82" y="289"/>
                    </a:lnTo>
                    <a:lnTo>
                      <a:pt x="75" y="288"/>
                    </a:lnTo>
                    <a:lnTo>
                      <a:pt x="67" y="285"/>
                    </a:lnTo>
                    <a:lnTo>
                      <a:pt x="58" y="284"/>
                    </a:lnTo>
                    <a:lnTo>
                      <a:pt x="48" y="282"/>
                    </a:lnTo>
                    <a:lnTo>
                      <a:pt x="39" y="281"/>
                    </a:lnTo>
                    <a:lnTo>
                      <a:pt x="29" y="280"/>
                    </a:lnTo>
                    <a:lnTo>
                      <a:pt x="21" y="277"/>
                    </a:lnTo>
                    <a:lnTo>
                      <a:pt x="12" y="275"/>
                    </a:lnTo>
                    <a:lnTo>
                      <a:pt x="6" y="270"/>
                    </a:lnTo>
                    <a:lnTo>
                      <a:pt x="1" y="263"/>
                    </a:lnTo>
                    <a:lnTo>
                      <a:pt x="0" y="255"/>
                    </a:lnTo>
                    <a:lnTo>
                      <a:pt x="0" y="51"/>
                    </a:lnTo>
                    <a:lnTo>
                      <a:pt x="1" y="43"/>
                    </a:lnTo>
                    <a:lnTo>
                      <a:pt x="6" y="37"/>
                    </a:lnTo>
                    <a:lnTo>
                      <a:pt x="12" y="31"/>
                    </a:lnTo>
                    <a:lnTo>
                      <a:pt x="21" y="29"/>
                    </a:lnTo>
                    <a:lnTo>
                      <a:pt x="29" y="26"/>
                    </a:lnTo>
                    <a:lnTo>
                      <a:pt x="39" y="25"/>
                    </a:lnTo>
                    <a:lnTo>
                      <a:pt x="48" y="24"/>
                    </a:lnTo>
                    <a:lnTo>
                      <a:pt x="58" y="22"/>
                    </a:lnTo>
                    <a:lnTo>
                      <a:pt x="67" y="21"/>
                    </a:lnTo>
                    <a:lnTo>
                      <a:pt x="75" y="19"/>
                    </a:lnTo>
                    <a:lnTo>
                      <a:pt x="82" y="17"/>
                    </a:lnTo>
                    <a:lnTo>
                      <a:pt x="90" y="15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6"/>
                    </a:lnTo>
                    <a:lnTo>
                      <a:pt x="113" y="0"/>
                    </a:lnTo>
                    <a:lnTo>
                      <a:pt x="113" y="306"/>
                    </a:lnTo>
                    <a:close/>
                  </a:path>
                </a:pathLst>
              </a:custGeom>
              <a:solidFill>
                <a:srgbClr val="2D03F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2" name="Freeform 180"/>
              <p:cNvSpPr>
                <a:spLocks/>
              </p:cNvSpPr>
              <p:nvPr/>
            </p:nvSpPr>
            <p:spPr bwMode="auto">
              <a:xfrm flipH="1" flipV="1">
                <a:off x="5328" y="2448"/>
                <a:ext cx="144" cy="567"/>
              </a:xfrm>
              <a:custGeom>
                <a:avLst/>
                <a:gdLst>
                  <a:gd name="T0" fmla="*/ 113 w 113"/>
                  <a:gd name="T1" fmla="*/ 305 h 305"/>
                  <a:gd name="T2" fmla="*/ 107 w 113"/>
                  <a:gd name="T3" fmla="*/ 300 h 305"/>
                  <a:gd name="T4" fmla="*/ 102 w 113"/>
                  <a:gd name="T5" fmla="*/ 296 h 305"/>
                  <a:gd name="T6" fmla="*/ 96 w 113"/>
                  <a:gd name="T7" fmla="*/ 294 h 305"/>
                  <a:gd name="T8" fmla="*/ 90 w 113"/>
                  <a:gd name="T9" fmla="*/ 291 h 305"/>
                  <a:gd name="T10" fmla="*/ 82 w 113"/>
                  <a:gd name="T11" fmla="*/ 288 h 305"/>
                  <a:gd name="T12" fmla="*/ 75 w 113"/>
                  <a:gd name="T13" fmla="*/ 287 h 305"/>
                  <a:gd name="T14" fmla="*/ 67 w 113"/>
                  <a:gd name="T15" fmla="*/ 285 h 305"/>
                  <a:gd name="T16" fmla="*/ 58 w 113"/>
                  <a:gd name="T17" fmla="*/ 283 h 305"/>
                  <a:gd name="T18" fmla="*/ 48 w 113"/>
                  <a:gd name="T19" fmla="*/ 282 h 305"/>
                  <a:gd name="T20" fmla="*/ 39 w 113"/>
                  <a:gd name="T21" fmla="*/ 281 h 305"/>
                  <a:gd name="T22" fmla="*/ 29 w 113"/>
                  <a:gd name="T23" fmla="*/ 279 h 305"/>
                  <a:gd name="T24" fmla="*/ 21 w 113"/>
                  <a:gd name="T25" fmla="*/ 277 h 305"/>
                  <a:gd name="T26" fmla="*/ 12 w 113"/>
                  <a:gd name="T27" fmla="*/ 274 h 305"/>
                  <a:gd name="T28" fmla="*/ 6 w 113"/>
                  <a:gd name="T29" fmla="*/ 269 h 305"/>
                  <a:gd name="T30" fmla="*/ 1 w 113"/>
                  <a:gd name="T31" fmla="*/ 263 h 305"/>
                  <a:gd name="T32" fmla="*/ 0 w 113"/>
                  <a:gd name="T33" fmla="*/ 255 h 305"/>
                  <a:gd name="T34" fmla="*/ 0 w 113"/>
                  <a:gd name="T35" fmla="*/ 49 h 305"/>
                  <a:gd name="T36" fmla="*/ 1 w 113"/>
                  <a:gd name="T37" fmla="*/ 41 h 305"/>
                  <a:gd name="T38" fmla="*/ 6 w 113"/>
                  <a:gd name="T39" fmla="*/ 36 h 305"/>
                  <a:gd name="T40" fmla="*/ 12 w 113"/>
                  <a:gd name="T41" fmla="*/ 31 h 305"/>
                  <a:gd name="T42" fmla="*/ 21 w 113"/>
                  <a:gd name="T43" fmla="*/ 28 h 305"/>
                  <a:gd name="T44" fmla="*/ 29 w 113"/>
                  <a:gd name="T45" fmla="*/ 26 h 305"/>
                  <a:gd name="T46" fmla="*/ 39 w 113"/>
                  <a:gd name="T47" fmla="*/ 24 h 305"/>
                  <a:gd name="T48" fmla="*/ 48 w 113"/>
                  <a:gd name="T49" fmla="*/ 22 h 305"/>
                  <a:gd name="T50" fmla="*/ 58 w 113"/>
                  <a:gd name="T51" fmla="*/ 21 h 305"/>
                  <a:gd name="T52" fmla="*/ 67 w 113"/>
                  <a:gd name="T53" fmla="*/ 19 h 305"/>
                  <a:gd name="T54" fmla="*/ 75 w 113"/>
                  <a:gd name="T55" fmla="*/ 18 h 305"/>
                  <a:gd name="T56" fmla="*/ 82 w 113"/>
                  <a:gd name="T57" fmla="*/ 17 h 305"/>
                  <a:gd name="T58" fmla="*/ 90 w 113"/>
                  <a:gd name="T59" fmla="*/ 14 h 305"/>
                  <a:gd name="T60" fmla="*/ 96 w 113"/>
                  <a:gd name="T61" fmla="*/ 12 h 305"/>
                  <a:gd name="T62" fmla="*/ 102 w 113"/>
                  <a:gd name="T63" fmla="*/ 9 h 305"/>
                  <a:gd name="T64" fmla="*/ 107 w 113"/>
                  <a:gd name="T65" fmla="*/ 5 h 305"/>
                  <a:gd name="T66" fmla="*/ 113 w 113"/>
                  <a:gd name="T67" fmla="*/ 0 h 305"/>
                  <a:gd name="T68" fmla="*/ 113 w 113"/>
                  <a:gd name="T69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" h="305">
                    <a:moveTo>
                      <a:pt x="113" y="305"/>
                    </a:moveTo>
                    <a:lnTo>
                      <a:pt x="107" y="300"/>
                    </a:lnTo>
                    <a:lnTo>
                      <a:pt x="102" y="296"/>
                    </a:lnTo>
                    <a:lnTo>
                      <a:pt x="96" y="294"/>
                    </a:lnTo>
                    <a:lnTo>
                      <a:pt x="90" y="291"/>
                    </a:lnTo>
                    <a:lnTo>
                      <a:pt x="82" y="288"/>
                    </a:lnTo>
                    <a:lnTo>
                      <a:pt x="75" y="287"/>
                    </a:lnTo>
                    <a:lnTo>
                      <a:pt x="67" y="285"/>
                    </a:lnTo>
                    <a:lnTo>
                      <a:pt x="58" y="283"/>
                    </a:lnTo>
                    <a:lnTo>
                      <a:pt x="48" y="282"/>
                    </a:lnTo>
                    <a:lnTo>
                      <a:pt x="39" y="281"/>
                    </a:lnTo>
                    <a:lnTo>
                      <a:pt x="29" y="279"/>
                    </a:lnTo>
                    <a:lnTo>
                      <a:pt x="21" y="277"/>
                    </a:lnTo>
                    <a:lnTo>
                      <a:pt x="12" y="274"/>
                    </a:lnTo>
                    <a:lnTo>
                      <a:pt x="6" y="269"/>
                    </a:lnTo>
                    <a:lnTo>
                      <a:pt x="1" y="263"/>
                    </a:lnTo>
                    <a:lnTo>
                      <a:pt x="0" y="255"/>
                    </a:lnTo>
                    <a:lnTo>
                      <a:pt x="0" y="49"/>
                    </a:lnTo>
                    <a:lnTo>
                      <a:pt x="1" y="41"/>
                    </a:lnTo>
                    <a:lnTo>
                      <a:pt x="6" y="36"/>
                    </a:lnTo>
                    <a:lnTo>
                      <a:pt x="12" y="31"/>
                    </a:lnTo>
                    <a:lnTo>
                      <a:pt x="21" y="28"/>
                    </a:lnTo>
                    <a:lnTo>
                      <a:pt x="29" y="26"/>
                    </a:lnTo>
                    <a:lnTo>
                      <a:pt x="39" y="24"/>
                    </a:lnTo>
                    <a:lnTo>
                      <a:pt x="48" y="22"/>
                    </a:lnTo>
                    <a:lnTo>
                      <a:pt x="58" y="21"/>
                    </a:lnTo>
                    <a:lnTo>
                      <a:pt x="67" y="19"/>
                    </a:lnTo>
                    <a:lnTo>
                      <a:pt x="75" y="18"/>
                    </a:lnTo>
                    <a:lnTo>
                      <a:pt x="82" y="17"/>
                    </a:lnTo>
                    <a:lnTo>
                      <a:pt x="90" y="14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5"/>
                    </a:lnTo>
                    <a:lnTo>
                      <a:pt x="113" y="0"/>
                    </a:lnTo>
                    <a:lnTo>
                      <a:pt x="113" y="305"/>
                    </a:lnTo>
                    <a:close/>
                  </a:path>
                </a:pathLst>
              </a:custGeom>
              <a:solidFill>
                <a:srgbClr val="02E1F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305" name="Group 233"/>
            <p:cNvGrpSpPr>
              <a:grpSpLocks/>
            </p:cNvGrpSpPr>
            <p:nvPr/>
          </p:nvGrpSpPr>
          <p:grpSpPr bwMode="auto">
            <a:xfrm>
              <a:off x="3072" y="288"/>
              <a:ext cx="2247" cy="3834"/>
              <a:chOff x="3120" y="288"/>
              <a:chExt cx="2247" cy="3834"/>
            </a:xfrm>
          </p:grpSpPr>
          <p:sp>
            <p:nvSpPr>
              <p:cNvPr id="3258" name="Freeform 186"/>
              <p:cNvSpPr>
                <a:spLocks/>
              </p:cNvSpPr>
              <p:nvPr/>
            </p:nvSpPr>
            <p:spPr bwMode="auto">
              <a:xfrm>
                <a:off x="3120" y="288"/>
                <a:ext cx="2247" cy="3834"/>
              </a:xfrm>
              <a:custGeom>
                <a:avLst/>
                <a:gdLst>
                  <a:gd name="T0" fmla="*/ 0 w 1972"/>
                  <a:gd name="T1" fmla="*/ 3149 h 3259"/>
                  <a:gd name="T2" fmla="*/ 0 w 1972"/>
                  <a:gd name="T3" fmla="*/ 96 h 3259"/>
                  <a:gd name="T4" fmla="*/ 1 w 1972"/>
                  <a:gd name="T5" fmla="*/ 80 h 3259"/>
                  <a:gd name="T6" fmla="*/ 7 w 1972"/>
                  <a:gd name="T7" fmla="*/ 63 h 3259"/>
                  <a:gd name="T8" fmla="*/ 14 w 1972"/>
                  <a:gd name="T9" fmla="*/ 48 h 3259"/>
                  <a:gd name="T10" fmla="*/ 25 w 1972"/>
                  <a:gd name="T11" fmla="*/ 32 h 3259"/>
                  <a:gd name="T12" fmla="*/ 38 w 1972"/>
                  <a:gd name="T13" fmla="*/ 19 h 3259"/>
                  <a:gd name="T14" fmla="*/ 55 w 1972"/>
                  <a:gd name="T15" fmla="*/ 9 h 3259"/>
                  <a:gd name="T16" fmla="*/ 72 w 1972"/>
                  <a:gd name="T17" fmla="*/ 3 h 3259"/>
                  <a:gd name="T18" fmla="*/ 93 w 1972"/>
                  <a:gd name="T19" fmla="*/ 0 h 3259"/>
                  <a:gd name="T20" fmla="*/ 1892 w 1972"/>
                  <a:gd name="T21" fmla="*/ 0 h 3259"/>
                  <a:gd name="T22" fmla="*/ 1907 w 1972"/>
                  <a:gd name="T23" fmla="*/ 1 h 3259"/>
                  <a:gd name="T24" fmla="*/ 1920 w 1972"/>
                  <a:gd name="T25" fmla="*/ 6 h 3259"/>
                  <a:gd name="T26" fmla="*/ 1935 w 1972"/>
                  <a:gd name="T27" fmla="*/ 14 h 3259"/>
                  <a:gd name="T28" fmla="*/ 1947 w 1972"/>
                  <a:gd name="T29" fmla="*/ 25 h 3259"/>
                  <a:gd name="T30" fmla="*/ 1957 w 1972"/>
                  <a:gd name="T31" fmla="*/ 38 h 3259"/>
                  <a:gd name="T32" fmla="*/ 1965 w 1972"/>
                  <a:gd name="T33" fmla="*/ 52 h 3259"/>
                  <a:gd name="T34" fmla="*/ 1970 w 1972"/>
                  <a:gd name="T35" fmla="*/ 66 h 3259"/>
                  <a:gd name="T36" fmla="*/ 1972 w 1972"/>
                  <a:gd name="T37" fmla="*/ 82 h 3259"/>
                  <a:gd name="T38" fmla="*/ 1972 w 1972"/>
                  <a:gd name="T39" fmla="*/ 3164 h 3259"/>
                  <a:gd name="T40" fmla="*/ 1970 w 1972"/>
                  <a:gd name="T41" fmla="*/ 3179 h 3259"/>
                  <a:gd name="T42" fmla="*/ 1965 w 1972"/>
                  <a:gd name="T43" fmla="*/ 3195 h 3259"/>
                  <a:gd name="T44" fmla="*/ 1957 w 1972"/>
                  <a:gd name="T45" fmla="*/ 3210 h 3259"/>
                  <a:gd name="T46" fmla="*/ 1946 w 1972"/>
                  <a:gd name="T47" fmla="*/ 3226 h 3259"/>
                  <a:gd name="T48" fmla="*/ 1932 w 1972"/>
                  <a:gd name="T49" fmla="*/ 3239 h 3259"/>
                  <a:gd name="T50" fmla="*/ 1918 w 1972"/>
                  <a:gd name="T51" fmla="*/ 3250 h 3259"/>
                  <a:gd name="T52" fmla="*/ 1902 w 1972"/>
                  <a:gd name="T53" fmla="*/ 3257 h 3259"/>
                  <a:gd name="T54" fmla="*/ 1885 w 1972"/>
                  <a:gd name="T55" fmla="*/ 3259 h 3259"/>
                  <a:gd name="T56" fmla="*/ 109 w 1972"/>
                  <a:gd name="T57" fmla="*/ 3259 h 3259"/>
                  <a:gd name="T58" fmla="*/ 92 w 1972"/>
                  <a:gd name="T59" fmla="*/ 3258 h 3259"/>
                  <a:gd name="T60" fmla="*/ 72 w 1972"/>
                  <a:gd name="T61" fmla="*/ 3253 h 3259"/>
                  <a:gd name="T62" fmla="*/ 54 w 1972"/>
                  <a:gd name="T63" fmla="*/ 3244 h 3259"/>
                  <a:gd name="T64" fmla="*/ 37 w 1972"/>
                  <a:gd name="T65" fmla="*/ 3232 h 3259"/>
                  <a:gd name="T66" fmla="*/ 23 w 1972"/>
                  <a:gd name="T67" fmla="*/ 3217 h 3259"/>
                  <a:gd name="T68" fmla="*/ 11 w 1972"/>
                  <a:gd name="T69" fmla="*/ 3197 h 3259"/>
                  <a:gd name="T70" fmla="*/ 2 w 1972"/>
                  <a:gd name="T71" fmla="*/ 3175 h 3259"/>
                  <a:gd name="T72" fmla="*/ 0 w 1972"/>
                  <a:gd name="T73" fmla="*/ 3149 h 3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72" h="3259">
                    <a:moveTo>
                      <a:pt x="0" y="3149"/>
                    </a:moveTo>
                    <a:lnTo>
                      <a:pt x="0" y="96"/>
                    </a:lnTo>
                    <a:lnTo>
                      <a:pt x="1" y="80"/>
                    </a:lnTo>
                    <a:lnTo>
                      <a:pt x="7" y="63"/>
                    </a:lnTo>
                    <a:lnTo>
                      <a:pt x="14" y="48"/>
                    </a:lnTo>
                    <a:lnTo>
                      <a:pt x="25" y="32"/>
                    </a:lnTo>
                    <a:lnTo>
                      <a:pt x="38" y="19"/>
                    </a:lnTo>
                    <a:lnTo>
                      <a:pt x="55" y="9"/>
                    </a:lnTo>
                    <a:lnTo>
                      <a:pt x="72" y="3"/>
                    </a:lnTo>
                    <a:lnTo>
                      <a:pt x="93" y="0"/>
                    </a:lnTo>
                    <a:lnTo>
                      <a:pt x="1892" y="0"/>
                    </a:lnTo>
                    <a:lnTo>
                      <a:pt x="1907" y="1"/>
                    </a:lnTo>
                    <a:lnTo>
                      <a:pt x="1920" y="6"/>
                    </a:lnTo>
                    <a:lnTo>
                      <a:pt x="1935" y="14"/>
                    </a:lnTo>
                    <a:lnTo>
                      <a:pt x="1947" y="25"/>
                    </a:lnTo>
                    <a:lnTo>
                      <a:pt x="1957" y="38"/>
                    </a:lnTo>
                    <a:lnTo>
                      <a:pt x="1965" y="52"/>
                    </a:lnTo>
                    <a:lnTo>
                      <a:pt x="1970" y="66"/>
                    </a:lnTo>
                    <a:lnTo>
                      <a:pt x="1972" y="82"/>
                    </a:lnTo>
                    <a:lnTo>
                      <a:pt x="1972" y="3164"/>
                    </a:lnTo>
                    <a:lnTo>
                      <a:pt x="1970" y="3179"/>
                    </a:lnTo>
                    <a:lnTo>
                      <a:pt x="1965" y="3195"/>
                    </a:lnTo>
                    <a:lnTo>
                      <a:pt x="1957" y="3210"/>
                    </a:lnTo>
                    <a:lnTo>
                      <a:pt x="1946" y="3226"/>
                    </a:lnTo>
                    <a:lnTo>
                      <a:pt x="1932" y="3239"/>
                    </a:lnTo>
                    <a:lnTo>
                      <a:pt x="1918" y="3250"/>
                    </a:lnTo>
                    <a:lnTo>
                      <a:pt x="1902" y="3257"/>
                    </a:lnTo>
                    <a:lnTo>
                      <a:pt x="1885" y="3259"/>
                    </a:lnTo>
                    <a:lnTo>
                      <a:pt x="109" y="3259"/>
                    </a:lnTo>
                    <a:lnTo>
                      <a:pt x="92" y="3258"/>
                    </a:lnTo>
                    <a:lnTo>
                      <a:pt x="72" y="3253"/>
                    </a:lnTo>
                    <a:lnTo>
                      <a:pt x="54" y="3244"/>
                    </a:lnTo>
                    <a:lnTo>
                      <a:pt x="37" y="3232"/>
                    </a:lnTo>
                    <a:lnTo>
                      <a:pt x="23" y="3217"/>
                    </a:lnTo>
                    <a:lnTo>
                      <a:pt x="11" y="3197"/>
                    </a:lnTo>
                    <a:lnTo>
                      <a:pt x="2" y="3175"/>
                    </a:lnTo>
                    <a:lnTo>
                      <a:pt x="0" y="3149"/>
                    </a:lnTo>
                    <a:close/>
                  </a:path>
                </a:pathLst>
              </a:custGeom>
              <a:solidFill>
                <a:srgbClr val="FFEFC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2" name="Rectangle 190"/>
              <p:cNvSpPr>
                <a:spLocks noChangeArrowheads="1"/>
              </p:cNvSpPr>
              <p:nvPr/>
            </p:nvSpPr>
            <p:spPr bwMode="auto">
              <a:xfrm>
                <a:off x="3216" y="384"/>
                <a:ext cx="2112" cy="36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02" name="Group 230"/>
            <p:cNvGrpSpPr>
              <a:grpSpLocks/>
            </p:cNvGrpSpPr>
            <p:nvPr/>
          </p:nvGrpSpPr>
          <p:grpSpPr bwMode="auto">
            <a:xfrm>
              <a:off x="2688" y="240"/>
              <a:ext cx="480" cy="3984"/>
              <a:chOff x="4032" y="192"/>
              <a:chExt cx="480" cy="3984"/>
            </a:xfrm>
          </p:grpSpPr>
          <p:sp>
            <p:nvSpPr>
              <p:cNvPr id="3280" name="Rectangle 208"/>
              <p:cNvSpPr>
                <a:spLocks noChangeArrowheads="1"/>
              </p:cNvSpPr>
              <p:nvPr/>
            </p:nvSpPr>
            <p:spPr bwMode="auto">
              <a:xfrm>
                <a:off x="4080" y="240"/>
                <a:ext cx="362" cy="3834"/>
              </a:xfrm>
              <a:prstGeom prst="rect">
                <a:avLst/>
              </a:prstGeom>
              <a:solidFill>
                <a:srgbClr val="BFCCD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281" name="Group 209"/>
              <p:cNvGrpSpPr>
                <a:grpSpLocks/>
              </p:cNvGrpSpPr>
              <p:nvPr/>
            </p:nvGrpSpPr>
            <p:grpSpPr bwMode="auto">
              <a:xfrm>
                <a:off x="4032" y="1920"/>
                <a:ext cx="480" cy="336"/>
                <a:chOff x="3408" y="2400"/>
                <a:chExt cx="432" cy="336"/>
              </a:xfrm>
            </p:grpSpPr>
            <p:sp>
              <p:nvSpPr>
                <p:cNvPr id="3265" name="Oval 193"/>
                <p:cNvSpPr>
                  <a:spLocks noChangeArrowheads="1"/>
                </p:cNvSpPr>
                <p:nvPr/>
              </p:nvSpPr>
              <p:spPr bwMode="auto">
                <a:xfrm>
                  <a:off x="3408" y="2496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66" name="Oval 194"/>
                <p:cNvSpPr>
                  <a:spLocks noChangeArrowheads="1"/>
                </p:cNvSpPr>
                <p:nvPr/>
              </p:nvSpPr>
              <p:spPr bwMode="auto">
                <a:xfrm>
                  <a:off x="3744" y="2496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72" name="AutoShape 200"/>
                <p:cNvSpPr>
                  <a:spLocks noChangeArrowheads="1"/>
                </p:cNvSpPr>
                <p:nvPr/>
              </p:nvSpPr>
              <p:spPr bwMode="auto">
                <a:xfrm>
                  <a:off x="3408" y="2400"/>
                  <a:ext cx="432" cy="336"/>
                </a:xfrm>
                <a:custGeom>
                  <a:avLst/>
                  <a:gdLst>
                    <a:gd name="G0" fmla="+- 7485 0 0"/>
                    <a:gd name="G1" fmla="+- -10851540 0 0"/>
                    <a:gd name="G2" fmla="+- 0 0 -10851540"/>
                    <a:gd name="T0" fmla="*/ 0 256 1"/>
                    <a:gd name="T1" fmla="*/ 180 256 1"/>
                    <a:gd name="G3" fmla="+- -10851540 T0 T1"/>
                    <a:gd name="T2" fmla="*/ 0 256 1"/>
                    <a:gd name="T3" fmla="*/ 90 256 1"/>
                    <a:gd name="G4" fmla="+- -10851540 T2 T3"/>
                    <a:gd name="G5" fmla="*/ G4 2 1"/>
                    <a:gd name="T4" fmla="*/ 90 256 1"/>
                    <a:gd name="T5" fmla="*/ 0 256 1"/>
                    <a:gd name="G6" fmla="+- -10851540 T4 T5"/>
                    <a:gd name="G7" fmla="*/ G6 2 1"/>
                    <a:gd name="G8" fmla="abs -1085154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85"/>
                    <a:gd name="G18" fmla="*/ 7485 1 2"/>
                    <a:gd name="G19" fmla="+- G18 5400 0"/>
                    <a:gd name="G20" fmla="cos G19 -10851540"/>
                    <a:gd name="G21" fmla="sin G19 -10851540"/>
                    <a:gd name="G22" fmla="+- G20 10800 0"/>
                    <a:gd name="G23" fmla="+- G21 10800 0"/>
                    <a:gd name="G24" fmla="+- 10800 0 G20"/>
                    <a:gd name="G25" fmla="+- 7485 10800 0"/>
                    <a:gd name="G26" fmla="?: G9 G17 G25"/>
                    <a:gd name="G27" fmla="?: G9 0 21600"/>
                    <a:gd name="G28" fmla="cos 10800 -10851540"/>
                    <a:gd name="G29" fmla="sin 10800 -10851540"/>
                    <a:gd name="G30" fmla="sin 7485 -1085154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851540 G34 0"/>
                    <a:gd name="G36" fmla="?: G6 G35 G31"/>
                    <a:gd name="G37" fmla="+- 21600 0 G36"/>
                    <a:gd name="G38" fmla="?: G4 0 G33"/>
                    <a:gd name="G39" fmla="?: -1085154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944 w 21600"/>
                    <a:gd name="T15" fmla="*/ 8523 h 21600"/>
                    <a:gd name="T16" fmla="*/ 10800 w 21600"/>
                    <a:gd name="T17" fmla="*/ 3315 h 21600"/>
                    <a:gd name="T18" fmla="*/ 19656 w 21600"/>
                    <a:gd name="T19" fmla="*/ 85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550" y="8936"/>
                      </a:moveTo>
                      <a:cubicBezTo>
                        <a:pt x="4401" y="5627"/>
                        <a:pt x="7383" y="3314"/>
                        <a:pt x="10800" y="3315"/>
                      </a:cubicBezTo>
                      <a:cubicBezTo>
                        <a:pt x="14216" y="3315"/>
                        <a:pt x="17198" y="5627"/>
                        <a:pt x="18049" y="8936"/>
                      </a:cubicBezTo>
                      <a:lnTo>
                        <a:pt x="21259" y="8110"/>
                      </a:lnTo>
                      <a:cubicBezTo>
                        <a:pt x="20032" y="3337"/>
                        <a:pt x="15728" y="-1"/>
                        <a:pt x="10799" y="0"/>
                      </a:cubicBezTo>
                      <a:cubicBezTo>
                        <a:pt x="5871" y="0"/>
                        <a:pt x="1567" y="3337"/>
                        <a:pt x="340" y="811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74" name="Freeform 202"/>
                <p:cNvSpPr>
                  <a:spLocks/>
                </p:cNvSpPr>
                <p:nvPr/>
              </p:nvSpPr>
              <p:spPr bwMode="auto">
                <a:xfrm>
                  <a:off x="3600" y="2525"/>
                  <a:ext cx="65" cy="67"/>
                </a:xfrm>
                <a:custGeom>
                  <a:avLst/>
                  <a:gdLst>
                    <a:gd name="T0" fmla="*/ 57 w 57"/>
                    <a:gd name="T1" fmla="*/ 21 h 57"/>
                    <a:gd name="T2" fmla="*/ 57 w 57"/>
                    <a:gd name="T3" fmla="*/ 16 h 57"/>
                    <a:gd name="T4" fmla="*/ 56 w 57"/>
                    <a:gd name="T5" fmla="*/ 12 h 57"/>
                    <a:gd name="T6" fmla="*/ 52 w 57"/>
                    <a:gd name="T7" fmla="*/ 8 h 57"/>
                    <a:gd name="T8" fmla="*/ 47 w 57"/>
                    <a:gd name="T9" fmla="*/ 4 h 57"/>
                    <a:gd name="T10" fmla="*/ 41 w 57"/>
                    <a:gd name="T11" fmla="*/ 2 h 57"/>
                    <a:gd name="T12" fmla="*/ 34 w 57"/>
                    <a:gd name="T13" fmla="*/ 0 h 57"/>
                    <a:gd name="T14" fmla="*/ 27 w 57"/>
                    <a:gd name="T15" fmla="*/ 0 h 57"/>
                    <a:gd name="T16" fmla="*/ 18 w 57"/>
                    <a:gd name="T17" fmla="*/ 3 h 57"/>
                    <a:gd name="T18" fmla="*/ 11 w 57"/>
                    <a:gd name="T19" fmla="*/ 8 h 57"/>
                    <a:gd name="T20" fmla="*/ 5 w 57"/>
                    <a:gd name="T21" fmla="*/ 14 h 57"/>
                    <a:gd name="T22" fmla="*/ 1 w 57"/>
                    <a:gd name="T23" fmla="*/ 24 h 57"/>
                    <a:gd name="T24" fmla="*/ 0 w 57"/>
                    <a:gd name="T25" fmla="*/ 33 h 57"/>
                    <a:gd name="T26" fmla="*/ 1 w 57"/>
                    <a:gd name="T27" fmla="*/ 42 h 57"/>
                    <a:gd name="T28" fmla="*/ 6 w 57"/>
                    <a:gd name="T29" fmla="*/ 49 h 57"/>
                    <a:gd name="T30" fmla="*/ 13 w 57"/>
                    <a:gd name="T31" fmla="*/ 55 h 57"/>
                    <a:gd name="T32" fmla="*/ 25 w 57"/>
                    <a:gd name="T33" fmla="*/ 57 h 57"/>
                    <a:gd name="T34" fmla="*/ 41 w 57"/>
                    <a:gd name="T35" fmla="*/ 55 h 57"/>
                    <a:gd name="T36" fmla="*/ 41 w 57"/>
                    <a:gd name="T37" fmla="*/ 47 h 57"/>
                    <a:gd name="T38" fmla="*/ 34 w 57"/>
                    <a:gd name="T39" fmla="*/ 39 h 57"/>
                    <a:gd name="T40" fmla="*/ 30 w 57"/>
                    <a:gd name="T41" fmla="*/ 35 h 57"/>
                    <a:gd name="T42" fmla="*/ 29 w 57"/>
                    <a:gd name="T43" fmla="*/ 31 h 57"/>
                    <a:gd name="T44" fmla="*/ 28 w 57"/>
                    <a:gd name="T45" fmla="*/ 24 h 57"/>
                    <a:gd name="T46" fmla="*/ 30 w 57"/>
                    <a:gd name="T47" fmla="*/ 18 h 57"/>
                    <a:gd name="T48" fmla="*/ 40 w 57"/>
                    <a:gd name="T49" fmla="*/ 20 h 57"/>
                    <a:gd name="T50" fmla="*/ 51 w 57"/>
                    <a:gd name="T51" fmla="*/ 25 h 57"/>
                    <a:gd name="T52" fmla="*/ 56 w 57"/>
                    <a:gd name="T53" fmla="*/ 24 h 57"/>
                    <a:gd name="T54" fmla="*/ 57 w 57"/>
                    <a:gd name="T55" fmla="*/ 22 h 57"/>
                    <a:gd name="T56" fmla="*/ 57 w 57"/>
                    <a:gd name="T57" fmla="*/ 2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7" h="57">
                      <a:moveTo>
                        <a:pt x="57" y="21"/>
                      </a:moveTo>
                      <a:lnTo>
                        <a:pt x="57" y="16"/>
                      </a:lnTo>
                      <a:lnTo>
                        <a:pt x="56" y="12"/>
                      </a:lnTo>
                      <a:lnTo>
                        <a:pt x="52" y="8"/>
                      </a:lnTo>
                      <a:lnTo>
                        <a:pt x="47" y="4"/>
                      </a:lnTo>
                      <a:lnTo>
                        <a:pt x="41" y="2"/>
                      </a:lnTo>
                      <a:lnTo>
                        <a:pt x="34" y="0"/>
                      </a:lnTo>
                      <a:lnTo>
                        <a:pt x="27" y="0"/>
                      </a:lnTo>
                      <a:lnTo>
                        <a:pt x="18" y="3"/>
                      </a:lnTo>
                      <a:lnTo>
                        <a:pt x="11" y="8"/>
                      </a:lnTo>
                      <a:lnTo>
                        <a:pt x="5" y="14"/>
                      </a:lnTo>
                      <a:lnTo>
                        <a:pt x="1" y="24"/>
                      </a:lnTo>
                      <a:lnTo>
                        <a:pt x="0" y="33"/>
                      </a:lnTo>
                      <a:lnTo>
                        <a:pt x="1" y="42"/>
                      </a:lnTo>
                      <a:lnTo>
                        <a:pt x="6" y="49"/>
                      </a:lnTo>
                      <a:lnTo>
                        <a:pt x="13" y="55"/>
                      </a:lnTo>
                      <a:lnTo>
                        <a:pt x="25" y="57"/>
                      </a:lnTo>
                      <a:lnTo>
                        <a:pt x="41" y="55"/>
                      </a:lnTo>
                      <a:lnTo>
                        <a:pt x="41" y="47"/>
                      </a:lnTo>
                      <a:lnTo>
                        <a:pt x="34" y="39"/>
                      </a:lnTo>
                      <a:lnTo>
                        <a:pt x="30" y="35"/>
                      </a:lnTo>
                      <a:lnTo>
                        <a:pt x="29" y="31"/>
                      </a:lnTo>
                      <a:lnTo>
                        <a:pt x="28" y="24"/>
                      </a:lnTo>
                      <a:lnTo>
                        <a:pt x="30" y="18"/>
                      </a:lnTo>
                      <a:lnTo>
                        <a:pt x="40" y="20"/>
                      </a:lnTo>
                      <a:lnTo>
                        <a:pt x="51" y="25"/>
                      </a:lnTo>
                      <a:lnTo>
                        <a:pt x="56" y="24"/>
                      </a:lnTo>
                      <a:lnTo>
                        <a:pt x="57" y="22"/>
                      </a:lnTo>
                      <a:lnTo>
                        <a:pt x="57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79" name="Freeform 207"/>
                <p:cNvSpPr>
                  <a:spLocks/>
                </p:cNvSpPr>
                <p:nvPr/>
              </p:nvSpPr>
              <p:spPr bwMode="auto">
                <a:xfrm>
                  <a:off x="3600" y="2592"/>
                  <a:ext cx="96" cy="48"/>
                </a:xfrm>
                <a:custGeom>
                  <a:avLst/>
                  <a:gdLst>
                    <a:gd name="T0" fmla="*/ 0 w 528"/>
                    <a:gd name="T1" fmla="*/ 0 h 240"/>
                    <a:gd name="T2" fmla="*/ 0 w 528"/>
                    <a:gd name="T3" fmla="*/ 240 h 240"/>
                    <a:gd name="T4" fmla="*/ 528 w 528"/>
                    <a:gd name="T5" fmla="*/ 240 h 240"/>
                    <a:gd name="T6" fmla="*/ 528 w 528"/>
                    <a:gd name="T7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8" h="240">
                      <a:moveTo>
                        <a:pt x="0" y="0"/>
                      </a:moveTo>
                      <a:lnTo>
                        <a:pt x="0" y="240"/>
                      </a:lnTo>
                      <a:lnTo>
                        <a:pt x="528" y="240"/>
                      </a:lnTo>
                      <a:lnTo>
                        <a:pt x="528" y="0"/>
                      </a:lnTo>
                    </a:path>
                  </a:pathLst>
                </a:custGeom>
                <a:noFill/>
                <a:ln w="762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82" name="Group 210"/>
              <p:cNvGrpSpPr>
                <a:grpSpLocks/>
              </p:cNvGrpSpPr>
              <p:nvPr/>
            </p:nvGrpSpPr>
            <p:grpSpPr bwMode="auto">
              <a:xfrm>
                <a:off x="4032" y="768"/>
                <a:ext cx="480" cy="336"/>
                <a:chOff x="3408" y="2400"/>
                <a:chExt cx="432" cy="336"/>
              </a:xfrm>
            </p:grpSpPr>
            <p:sp>
              <p:nvSpPr>
                <p:cNvPr id="3283" name="Oval 211"/>
                <p:cNvSpPr>
                  <a:spLocks noChangeArrowheads="1"/>
                </p:cNvSpPr>
                <p:nvPr/>
              </p:nvSpPr>
              <p:spPr bwMode="auto">
                <a:xfrm>
                  <a:off x="3408" y="2496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" name="Oval 212"/>
                <p:cNvSpPr>
                  <a:spLocks noChangeArrowheads="1"/>
                </p:cNvSpPr>
                <p:nvPr/>
              </p:nvSpPr>
              <p:spPr bwMode="auto">
                <a:xfrm>
                  <a:off x="3744" y="2496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5" name="AutoShape 213"/>
                <p:cNvSpPr>
                  <a:spLocks noChangeArrowheads="1"/>
                </p:cNvSpPr>
                <p:nvPr/>
              </p:nvSpPr>
              <p:spPr bwMode="auto">
                <a:xfrm>
                  <a:off x="3408" y="2400"/>
                  <a:ext cx="432" cy="336"/>
                </a:xfrm>
                <a:custGeom>
                  <a:avLst/>
                  <a:gdLst>
                    <a:gd name="G0" fmla="+- 7485 0 0"/>
                    <a:gd name="G1" fmla="+- -10851540 0 0"/>
                    <a:gd name="G2" fmla="+- 0 0 -10851540"/>
                    <a:gd name="T0" fmla="*/ 0 256 1"/>
                    <a:gd name="T1" fmla="*/ 180 256 1"/>
                    <a:gd name="G3" fmla="+- -10851540 T0 T1"/>
                    <a:gd name="T2" fmla="*/ 0 256 1"/>
                    <a:gd name="T3" fmla="*/ 90 256 1"/>
                    <a:gd name="G4" fmla="+- -10851540 T2 T3"/>
                    <a:gd name="G5" fmla="*/ G4 2 1"/>
                    <a:gd name="T4" fmla="*/ 90 256 1"/>
                    <a:gd name="T5" fmla="*/ 0 256 1"/>
                    <a:gd name="G6" fmla="+- -10851540 T4 T5"/>
                    <a:gd name="G7" fmla="*/ G6 2 1"/>
                    <a:gd name="G8" fmla="abs -1085154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85"/>
                    <a:gd name="G18" fmla="*/ 7485 1 2"/>
                    <a:gd name="G19" fmla="+- G18 5400 0"/>
                    <a:gd name="G20" fmla="cos G19 -10851540"/>
                    <a:gd name="G21" fmla="sin G19 -10851540"/>
                    <a:gd name="G22" fmla="+- G20 10800 0"/>
                    <a:gd name="G23" fmla="+- G21 10800 0"/>
                    <a:gd name="G24" fmla="+- 10800 0 G20"/>
                    <a:gd name="G25" fmla="+- 7485 10800 0"/>
                    <a:gd name="G26" fmla="?: G9 G17 G25"/>
                    <a:gd name="G27" fmla="?: G9 0 21600"/>
                    <a:gd name="G28" fmla="cos 10800 -10851540"/>
                    <a:gd name="G29" fmla="sin 10800 -10851540"/>
                    <a:gd name="G30" fmla="sin 7485 -1085154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851540 G34 0"/>
                    <a:gd name="G36" fmla="?: G6 G35 G31"/>
                    <a:gd name="G37" fmla="+- 21600 0 G36"/>
                    <a:gd name="G38" fmla="?: G4 0 G33"/>
                    <a:gd name="G39" fmla="?: -1085154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944 w 21600"/>
                    <a:gd name="T15" fmla="*/ 8523 h 21600"/>
                    <a:gd name="T16" fmla="*/ 10800 w 21600"/>
                    <a:gd name="T17" fmla="*/ 3315 h 21600"/>
                    <a:gd name="T18" fmla="*/ 19656 w 21600"/>
                    <a:gd name="T19" fmla="*/ 85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550" y="8936"/>
                      </a:moveTo>
                      <a:cubicBezTo>
                        <a:pt x="4401" y="5627"/>
                        <a:pt x="7383" y="3314"/>
                        <a:pt x="10800" y="3315"/>
                      </a:cubicBezTo>
                      <a:cubicBezTo>
                        <a:pt x="14216" y="3315"/>
                        <a:pt x="17198" y="5627"/>
                        <a:pt x="18049" y="8936"/>
                      </a:cubicBezTo>
                      <a:lnTo>
                        <a:pt x="21259" y="8110"/>
                      </a:lnTo>
                      <a:cubicBezTo>
                        <a:pt x="20032" y="3337"/>
                        <a:pt x="15728" y="-1"/>
                        <a:pt x="10799" y="0"/>
                      </a:cubicBezTo>
                      <a:cubicBezTo>
                        <a:pt x="5871" y="0"/>
                        <a:pt x="1567" y="3337"/>
                        <a:pt x="340" y="811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6" name="Freeform 214"/>
                <p:cNvSpPr>
                  <a:spLocks/>
                </p:cNvSpPr>
                <p:nvPr/>
              </p:nvSpPr>
              <p:spPr bwMode="auto">
                <a:xfrm>
                  <a:off x="3600" y="2525"/>
                  <a:ext cx="65" cy="67"/>
                </a:xfrm>
                <a:custGeom>
                  <a:avLst/>
                  <a:gdLst>
                    <a:gd name="T0" fmla="*/ 57 w 57"/>
                    <a:gd name="T1" fmla="*/ 21 h 57"/>
                    <a:gd name="T2" fmla="*/ 57 w 57"/>
                    <a:gd name="T3" fmla="*/ 16 h 57"/>
                    <a:gd name="T4" fmla="*/ 56 w 57"/>
                    <a:gd name="T5" fmla="*/ 12 h 57"/>
                    <a:gd name="T6" fmla="*/ 52 w 57"/>
                    <a:gd name="T7" fmla="*/ 8 h 57"/>
                    <a:gd name="T8" fmla="*/ 47 w 57"/>
                    <a:gd name="T9" fmla="*/ 4 h 57"/>
                    <a:gd name="T10" fmla="*/ 41 w 57"/>
                    <a:gd name="T11" fmla="*/ 2 h 57"/>
                    <a:gd name="T12" fmla="*/ 34 w 57"/>
                    <a:gd name="T13" fmla="*/ 0 h 57"/>
                    <a:gd name="T14" fmla="*/ 27 w 57"/>
                    <a:gd name="T15" fmla="*/ 0 h 57"/>
                    <a:gd name="T16" fmla="*/ 18 w 57"/>
                    <a:gd name="T17" fmla="*/ 3 h 57"/>
                    <a:gd name="T18" fmla="*/ 11 w 57"/>
                    <a:gd name="T19" fmla="*/ 8 h 57"/>
                    <a:gd name="T20" fmla="*/ 5 w 57"/>
                    <a:gd name="T21" fmla="*/ 14 h 57"/>
                    <a:gd name="T22" fmla="*/ 1 w 57"/>
                    <a:gd name="T23" fmla="*/ 24 h 57"/>
                    <a:gd name="T24" fmla="*/ 0 w 57"/>
                    <a:gd name="T25" fmla="*/ 33 h 57"/>
                    <a:gd name="T26" fmla="*/ 1 w 57"/>
                    <a:gd name="T27" fmla="*/ 42 h 57"/>
                    <a:gd name="T28" fmla="*/ 6 w 57"/>
                    <a:gd name="T29" fmla="*/ 49 h 57"/>
                    <a:gd name="T30" fmla="*/ 13 w 57"/>
                    <a:gd name="T31" fmla="*/ 55 h 57"/>
                    <a:gd name="T32" fmla="*/ 25 w 57"/>
                    <a:gd name="T33" fmla="*/ 57 h 57"/>
                    <a:gd name="T34" fmla="*/ 41 w 57"/>
                    <a:gd name="T35" fmla="*/ 55 h 57"/>
                    <a:gd name="T36" fmla="*/ 41 w 57"/>
                    <a:gd name="T37" fmla="*/ 47 h 57"/>
                    <a:gd name="T38" fmla="*/ 34 w 57"/>
                    <a:gd name="T39" fmla="*/ 39 h 57"/>
                    <a:gd name="T40" fmla="*/ 30 w 57"/>
                    <a:gd name="T41" fmla="*/ 35 h 57"/>
                    <a:gd name="T42" fmla="*/ 29 w 57"/>
                    <a:gd name="T43" fmla="*/ 31 h 57"/>
                    <a:gd name="T44" fmla="*/ 28 w 57"/>
                    <a:gd name="T45" fmla="*/ 24 h 57"/>
                    <a:gd name="T46" fmla="*/ 30 w 57"/>
                    <a:gd name="T47" fmla="*/ 18 h 57"/>
                    <a:gd name="T48" fmla="*/ 40 w 57"/>
                    <a:gd name="T49" fmla="*/ 20 h 57"/>
                    <a:gd name="T50" fmla="*/ 51 w 57"/>
                    <a:gd name="T51" fmla="*/ 25 h 57"/>
                    <a:gd name="T52" fmla="*/ 56 w 57"/>
                    <a:gd name="T53" fmla="*/ 24 h 57"/>
                    <a:gd name="T54" fmla="*/ 57 w 57"/>
                    <a:gd name="T55" fmla="*/ 22 h 57"/>
                    <a:gd name="T56" fmla="*/ 57 w 57"/>
                    <a:gd name="T57" fmla="*/ 2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7" h="57">
                      <a:moveTo>
                        <a:pt x="57" y="21"/>
                      </a:moveTo>
                      <a:lnTo>
                        <a:pt x="57" y="16"/>
                      </a:lnTo>
                      <a:lnTo>
                        <a:pt x="56" y="12"/>
                      </a:lnTo>
                      <a:lnTo>
                        <a:pt x="52" y="8"/>
                      </a:lnTo>
                      <a:lnTo>
                        <a:pt x="47" y="4"/>
                      </a:lnTo>
                      <a:lnTo>
                        <a:pt x="41" y="2"/>
                      </a:lnTo>
                      <a:lnTo>
                        <a:pt x="34" y="0"/>
                      </a:lnTo>
                      <a:lnTo>
                        <a:pt x="27" y="0"/>
                      </a:lnTo>
                      <a:lnTo>
                        <a:pt x="18" y="3"/>
                      </a:lnTo>
                      <a:lnTo>
                        <a:pt x="11" y="8"/>
                      </a:lnTo>
                      <a:lnTo>
                        <a:pt x="5" y="14"/>
                      </a:lnTo>
                      <a:lnTo>
                        <a:pt x="1" y="24"/>
                      </a:lnTo>
                      <a:lnTo>
                        <a:pt x="0" y="33"/>
                      </a:lnTo>
                      <a:lnTo>
                        <a:pt x="1" y="42"/>
                      </a:lnTo>
                      <a:lnTo>
                        <a:pt x="6" y="49"/>
                      </a:lnTo>
                      <a:lnTo>
                        <a:pt x="13" y="55"/>
                      </a:lnTo>
                      <a:lnTo>
                        <a:pt x="25" y="57"/>
                      </a:lnTo>
                      <a:lnTo>
                        <a:pt x="41" y="55"/>
                      </a:lnTo>
                      <a:lnTo>
                        <a:pt x="41" y="47"/>
                      </a:lnTo>
                      <a:lnTo>
                        <a:pt x="34" y="39"/>
                      </a:lnTo>
                      <a:lnTo>
                        <a:pt x="30" y="35"/>
                      </a:lnTo>
                      <a:lnTo>
                        <a:pt x="29" y="31"/>
                      </a:lnTo>
                      <a:lnTo>
                        <a:pt x="28" y="24"/>
                      </a:lnTo>
                      <a:lnTo>
                        <a:pt x="30" y="18"/>
                      </a:lnTo>
                      <a:lnTo>
                        <a:pt x="40" y="20"/>
                      </a:lnTo>
                      <a:lnTo>
                        <a:pt x="51" y="25"/>
                      </a:lnTo>
                      <a:lnTo>
                        <a:pt x="56" y="24"/>
                      </a:lnTo>
                      <a:lnTo>
                        <a:pt x="57" y="22"/>
                      </a:lnTo>
                      <a:lnTo>
                        <a:pt x="57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87" name="Freeform 215"/>
                <p:cNvSpPr>
                  <a:spLocks/>
                </p:cNvSpPr>
                <p:nvPr/>
              </p:nvSpPr>
              <p:spPr bwMode="auto">
                <a:xfrm>
                  <a:off x="3600" y="2592"/>
                  <a:ext cx="96" cy="48"/>
                </a:xfrm>
                <a:custGeom>
                  <a:avLst/>
                  <a:gdLst>
                    <a:gd name="T0" fmla="*/ 0 w 528"/>
                    <a:gd name="T1" fmla="*/ 0 h 240"/>
                    <a:gd name="T2" fmla="*/ 0 w 528"/>
                    <a:gd name="T3" fmla="*/ 240 h 240"/>
                    <a:gd name="T4" fmla="*/ 528 w 528"/>
                    <a:gd name="T5" fmla="*/ 240 h 240"/>
                    <a:gd name="T6" fmla="*/ 528 w 528"/>
                    <a:gd name="T7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8" h="240">
                      <a:moveTo>
                        <a:pt x="0" y="0"/>
                      </a:moveTo>
                      <a:lnTo>
                        <a:pt x="0" y="240"/>
                      </a:lnTo>
                      <a:lnTo>
                        <a:pt x="528" y="240"/>
                      </a:lnTo>
                      <a:lnTo>
                        <a:pt x="528" y="0"/>
                      </a:lnTo>
                    </a:path>
                  </a:pathLst>
                </a:custGeom>
                <a:noFill/>
                <a:ln w="762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88" name="Group 216"/>
              <p:cNvGrpSpPr>
                <a:grpSpLocks/>
              </p:cNvGrpSpPr>
              <p:nvPr/>
            </p:nvGrpSpPr>
            <p:grpSpPr bwMode="auto">
              <a:xfrm>
                <a:off x="4032" y="3264"/>
                <a:ext cx="480" cy="336"/>
                <a:chOff x="3408" y="2400"/>
                <a:chExt cx="432" cy="336"/>
              </a:xfrm>
            </p:grpSpPr>
            <p:sp>
              <p:nvSpPr>
                <p:cNvPr id="3289" name="Oval 217"/>
                <p:cNvSpPr>
                  <a:spLocks noChangeArrowheads="1"/>
                </p:cNvSpPr>
                <p:nvPr/>
              </p:nvSpPr>
              <p:spPr bwMode="auto">
                <a:xfrm>
                  <a:off x="3408" y="2496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0" name="Oval 218"/>
                <p:cNvSpPr>
                  <a:spLocks noChangeArrowheads="1"/>
                </p:cNvSpPr>
                <p:nvPr/>
              </p:nvSpPr>
              <p:spPr bwMode="auto">
                <a:xfrm>
                  <a:off x="3744" y="2496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1" name="AutoShape 219"/>
                <p:cNvSpPr>
                  <a:spLocks noChangeArrowheads="1"/>
                </p:cNvSpPr>
                <p:nvPr/>
              </p:nvSpPr>
              <p:spPr bwMode="auto">
                <a:xfrm>
                  <a:off x="3408" y="2400"/>
                  <a:ext cx="432" cy="336"/>
                </a:xfrm>
                <a:custGeom>
                  <a:avLst/>
                  <a:gdLst>
                    <a:gd name="G0" fmla="+- 7485 0 0"/>
                    <a:gd name="G1" fmla="+- -10851540 0 0"/>
                    <a:gd name="G2" fmla="+- 0 0 -10851540"/>
                    <a:gd name="T0" fmla="*/ 0 256 1"/>
                    <a:gd name="T1" fmla="*/ 180 256 1"/>
                    <a:gd name="G3" fmla="+- -10851540 T0 T1"/>
                    <a:gd name="T2" fmla="*/ 0 256 1"/>
                    <a:gd name="T3" fmla="*/ 90 256 1"/>
                    <a:gd name="G4" fmla="+- -10851540 T2 T3"/>
                    <a:gd name="G5" fmla="*/ G4 2 1"/>
                    <a:gd name="T4" fmla="*/ 90 256 1"/>
                    <a:gd name="T5" fmla="*/ 0 256 1"/>
                    <a:gd name="G6" fmla="+- -10851540 T4 T5"/>
                    <a:gd name="G7" fmla="*/ G6 2 1"/>
                    <a:gd name="G8" fmla="abs -1085154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485"/>
                    <a:gd name="G18" fmla="*/ 7485 1 2"/>
                    <a:gd name="G19" fmla="+- G18 5400 0"/>
                    <a:gd name="G20" fmla="cos G19 -10851540"/>
                    <a:gd name="G21" fmla="sin G19 -10851540"/>
                    <a:gd name="G22" fmla="+- G20 10800 0"/>
                    <a:gd name="G23" fmla="+- G21 10800 0"/>
                    <a:gd name="G24" fmla="+- 10800 0 G20"/>
                    <a:gd name="G25" fmla="+- 7485 10800 0"/>
                    <a:gd name="G26" fmla="?: G9 G17 G25"/>
                    <a:gd name="G27" fmla="?: G9 0 21600"/>
                    <a:gd name="G28" fmla="cos 10800 -10851540"/>
                    <a:gd name="G29" fmla="sin 10800 -10851540"/>
                    <a:gd name="G30" fmla="sin 7485 -1085154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851540 G34 0"/>
                    <a:gd name="G36" fmla="?: G6 G35 G31"/>
                    <a:gd name="G37" fmla="+- 21600 0 G36"/>
                    <a:gd name="G38" fmla="?: G4 0 G33"/>
                    <a:gd name="G39" fmla="?: -1085154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944 w 21600"/>
                    <a:gd name="T15" fmla="*/ 8523 h 21600"/>
                    <a:gd name="T16" fmla="*/ 10800 w 21600"/>
                    <a:gd name="T17" fmla="*/ 3315 h 21600"/>
                    <a:gd name="T18" fmla="*/ 19656 w 21600"/>
                    <a:gd name="T19" fmla="*/ 85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550" y="8936"/>
                      </a:moveTo>
                      <a:cubicBezTo>
                        <a:pt x="4401" y="5627"/>
                        <a:pt x="7383" y="3314"/>
                        <a:pt x="10800" y="3315"/>
                      </a:cubicBezTo>
                      <a:cubicBezTo>
                        <a:pt x="14216" y="3315"/>
                        <a:pt x="17198" y="5627"/>
                        <a:pt x="18049" y="8936"/>
                      </a:cubicBezTo>
                      <a:lnTo>
                        <a:pt x="21259" y="8110"/>
                      </a:lnTo>
                      <a:cubicBezTo>
                        <a:pt x="20032" y="3337"/>
                        <a:pt x="15728" y="-1"/>
                        <a:pt x="10799" y="0"/>
                      </a:cubicBezTo>
                      <a:cubicBezTo>
                        <a:pt x="5871" y="0"/>
                        <a:pt x="1567" y="3337"/>
                        <a:pt x="340" y="811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2" name="Freeform 220"/>
                <p:cNvSpPr>
                  <a:spLocks/>
                </p:cNvSpPr>
                <p:nvPr/>
              </p:nvSpPr>
              <p:spPr bwMode="auto">
                <a:xfrm>
                  <a:off x="3600" y="2525"/>
                  <a:ext cx="65" cy="67"/>
                </a:xfrm>
                <a:custGeom>
                  <a:avLst/>
                  <a:gdLst>
                    <a:gd name="T0" fmla="*/ 57 w 57"/>
                    <a:gd name="T1" fmla="*/ 21 h 57"/>
                    <a:gd name="T2" fmla="*/ 57 w 57"/>
                    <a:gd name="T3" fmla="*/ 16 h 57"/>
                    <a:gd name="T4" fmla="*/ 56 w 57"/>
                    <a:gd name="T5" fmla="*/ 12 h 57"/>
                    <a:gd name="T6" fmla="*/ 52 w 57"/>
                    <a:gd name="T7" fmla="*/ 8 h 57"/>
                    <a:gd name="T8" fmla="*/ 47 w 57"/>
                    <a:gd name="T9" fmla="*/ 4 h 57"/>
                    <a:gd name="T10" fmla="*/ 41 w 57"/>
                    <a:gd name="T11" fmla="*/ 2 h 57"/>
                    <a:gd name="T12" fmla="*/ 34 w 57"/>
                    <a:gd name="T13" fmla="*/ 0 h 57"/>
                    <a:gd name="T14" fmla="*/ 27 w 57"/>
                    <a:gd name="T15" fmla="*/ 0 h 57"/>
                    <a:gd name="T16" fmla="*/ 18 w 57"/>
                    <a:gd name="T17" fmla="*/ 3 h 57"/>
                    <a:gd name="T18" fmla="*/ 11 w 57"/>
                    <a:gd name="T19" fmla="*/ 8 h 57"/>
                    <a:gd name="T20" fmla="*/ 5 w 57"/>
                    <a:gd name="T21" fmla="*/ 14 h 57"/>
                    <a:gd name="T22" fmla="*/ 1 w 57"/>
                    <a:gd name="T23" fmla="*/ 24 h 57"/>
                    <a:gd name="T24" fmla="*/ 0 w 57"/>
                    <a:gd name="T25" fmla="*/ 33 h 57"/>
                    <a:gd name="T26" fmla="*/ 1 w 57"/>
                    <a:gd name="T27" fmla="*/ 42 h 57"/>
                    <a:gd name="T28" fmla="*/ 6 w 57"/>
                    <a:gd name="T29" fmla="*/ 49 h 57"/>
                    <a:gd name="T30" fmla="*/ 13 w 57"/>
                    <a:gd name="T31" fmla="*/ 55 h 57"/>
                    <a:gd name="T32" fmla="*/ 25 w 57"/>
                    <a:gd name="T33" fmla="*/ 57 h 57"/>
                    <a:gd name="T34" fmla="*/ 41 w 57"/>
                    <a:gd name="T35" fmla="*/ 55 h 57"/>
                    <a:gd name="T36" fmla="*/ 41 w 57"/>
                    <a:gd name="T37" fmla="*/ 47 h 57"/>
                    <a:gd name="T38" fmla="*/ 34 w 57"/>
                    <a:gd name="T39" fmla="*/ 39 h 57"/>
                    <a:gd name="T40" fmla="*/ 30 w 57"/>
                    <a:gd name="T41" fmla="*/ 35 h 57"/>
                    <a:gd name="T42" fmla="*/ 29 w 57"/>
                    <a:gd name="T43" fmla="*/ 31 h 57"/>
                    <a:gd name="T44" fmla="*/ 28 w 57"/>
                    <a:gd name="T45" fmla="*/ 24 h 57"/>
                    <a:gd name="T46" fmla="*/ 30 w 57"/>
                    <a:gd name="T47" fmla="*/ 18 h 57"/>
                    <a:gd name="T48" fmla="*/ 40 w 57"/>
                    <a:gd name="T49" fmla="*/ 20 h 57"/>
                    <a:gd name="T50" fmla="*/ 51 w 57"/>
                    <a:gd name="T51" fmla="*/ 25 h 57"/>
                    <a:gd name="T52" fmla="*/ 56 w 57"/>
                    <a:gd name="T53" fmla="*/ 24 h 57"/>
                    <a:gd name="T54" fmla="*/ 57 w 57"/>
                    <a:gd name="T55" fmla="*/ 22 h 57"/>
                    <a:gd name="T56" fmla="*/ 57 w 57"/>
                    <a:gd name="T57" fmla="*/ 2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7" h="57">
                      <a:moveTo>
                        <a:pt x="57" y="21"/>
                      </a:moveTo>
                      <a:lnTo>
                        <a:pt x="57" y="16"/>
                      </a:lnTo>
                      <a:lnTo>
                        <a:pt x="56" y="12"/>
                      </a:lnTo>
                      <a:lnTo>
                        <a:pt x="52" y="8"/>
                      </a:lnTo>
                      <a:lnTo>
                        <a:pt x="47" y="4"/>
                      </a:lnTo>
                      <a:lnTo>
                        <a:pt x="41" y="2"/>
                      </a:lnTo>
                      <a:lnTo>
                        <a:pt x="34" y="0"/>
                      </a:lnTo>
                      <a:lnTo>
                        <a:pt x="27" y="0"/>
                      </a:lnTo>
                      <a:lnTo>
                        <a:pt x="18" y="3"/>
                      </a:lnTo>
                      <a:lnTo>
                        <a:pt x="11" y="8"/>
                      </a:lnTo>
                      <a:lnTo>
                        <a:pt x="5" y="14"/>
                      </a:lnTo>
                      <a:lnTo>
                        <a:pt x="1" y="24"/>
                      </a:lnTo>
                      <a:lnTo>
                        <a:pt x="0" y="33"/>
                      </a:lnTo>
                      <a:lnTo>
                        <a:pt x="1" y="42"/>
                      </a:lnTo>
                      <a:lnTo>
                        <a:pt x="6" y="49"/>
                      </a:lnTo>
                      <a:lnTo>
                        <a:pt x="13" y="55"/>
                      </a:lnTo>
                      <a:lnTo>
                        <a:pt x="25" y="57"/>
                      </a:lnTo>
                      <a:lnTo>
                        <a:pt x="41" y="55"/>
                      </a:lnTo>
                      <a:lnTo>
                        <a:pt x="41" y="47"/>
                      </a:lnTo>
                      <a:lnTo>
                        <a:pt x="34" y="39"/>
                      </a:lnTo>
                      <a:lnTo>
                        <a:pt x="30" y="35"/>
                      </a:lnTo>
                      <a:lnTo>
                        <a:pt x="29" y="31"/>
                      </a:lnTo>
                      <a:lnTo>
                        <a:pt x="28" y="24"/>
                      </a:lnTo>
                      <a:lnTo>
                        <a:pt x="30" y="18"/>
                      </a:lnTo>
                      <a:lnTo>
                        <a:pt x="40" y="20"/>
                      </a:lnTo>
                      <a:lnTo>
                        <a:pt x="51" y="25"/>
                      </a:lnTo>
                      <a:lnTo>
                        <a:pt x="56" y="24"/>
                      </a:lnTo>
                      <a:lnTo>
                        <a:pt x="57" y="22"/>
                      </a:lnTo>
                      <a:lnTo>
                        <a:pt x="57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93" name="Freeform 221"/>
                <p:cNvSpPr>
                  <a:spLocks/>
                </p:cNvSpPr>
                <p:nvPr/>
              </p:nvSpPr>
              <p:spPr bwMode="auto">
                <a:xfrm>
                  <a:off x="3600" y="2592"/>
                  <a:ext cx="96" cy="48"/>
                </a:xfrm>
                <a:custGeom>
                  <a:avLst/>
                  <a:gdLst>
                    <a:gd name="T0" fmla="*/ 0 w 528"/>
                    <a:gd name="T1" fmla="*/ 0 h 240"/>
                    <a:gd name="T2" fmla="*/ 0 w 528"/>
                    <a:gd name="T3" fmla="*/ 240 h 240"/>
                    <a:gd name="T4" fmla="*/ 528 w 528"/>
                    <a:gd name="T5" fmla="*/ 240 h 240"/>
                    <a:gd name="T6" fmla="*/ 528 w 528"/>
                    <a:gd name="T7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8" h="240">
                      <a:moveTo>
                        <a:pt x="0" y="0"/>
                      </a:moveTo>
                      <a:lnTo>
                        <a:pt x="0" y="240"/>
                      </a:lnTo>
                      <a:lnTo>
                        <a:pt x="528" y="240"/>
                      </a:lnTo>
                      <a:lnTo>
                        <a:pt x="528" y="0"/>
                      </a:lnTo>
                    </a:path>
                  </a:pathLst>
                </a:custGeom>
                <a:noFill/>
                <a:ln w="762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294" name="Freeform 222"/>
              <p:cNvSpPr>
                <a:spLocks/>
              </p:cNvSpPr>
              <p:nvPr/>
            </p:nvSpPr>
            <p:spPr bwMode="auto">
              <a:xfrm>
                <a:off x="4255" y="1392"/>
                <a:ext cx="65" cy="67"/>
              </a:xfrm>
              <a:custGeom>
                <a:avLst/>
                <a:gdLst>
                  <a:gd name="T0" fmla="*/ 57 w 57"/>
                  <a:gd name="T1" fmla="*/ 22 h 57"/>
                  <a:gd name="T2" fmla="*/ 57 w 57"/>
                  <a:gd name="T3" fmla="*/ 17 h 57"/>
                  <a:gd name="T4" fmla="*/ 56 w 57"/>
                  <a:gd name="T5" fmla="*/ 12 h 57"/>
                  <a:gd name="T6" fmla="*/ 52 w 57"/>
                  <a:gd name="T7" fmla="*/ 8 h 57"/>
                  <a:gd name="T8" fmla="*/ 47 w 57"/>
                  <a:gd name="T9" fmla="*/ 4 h 57"/>
                  <a:gd name="T10" fmla="*/ 41 w 57"/>
                  <a:gd name="T11" fmla="*/ 2 h 57"/>
                  <a:gd name="T12" fmla="*/ 34 w 57"/>
                  <a:gd name="T13" fmla="*/ 0 h 57"/>
                  <a:gd name="T14" fmla="*/ 27 w 57"/>
                  <a:gd name="T15" fmla="*/ 0 h 57"/>
                  <a:gd name="T16" fmla="*/ 18 w 57"/>
                  <a:gd name="T17" fmla="*/ 3 h 57"/>
                  <a:gd name="T18" fmla="*/ 11 w 57"/>
                  <a:gd name="T19" fmla="*/ 8 h 57"/>
                  <a:gd name="T20" fmla="*/ 5 w 57"/>
                  <a:gd name="T21" fmla="*/ 15 h 57"/>
                  <a:gd name="T22" fmla="*/ 1 w 57"/>
                  <a:gd name="T23" fmla="*/ 24 h 57"/>
                  <a:gd name="T24" fmla="*/ 0 w 57"/>
                  <a:gd name="T25" fmla="*/ 33 h 57"/>
                  <a:gd name="T26" fmla="*/ 1 w 57"/>
                  <a:gd name="T27" fmla="*/ 42 h 57"/>
                  <a:gd name="T28" fmla="*/ 6 w 57"/>
                  <a:gd name="T29" fmla="*/ 50 h 57"/>
                  <a:gd name="T30" fmla="*/ 13 w 57"/>
                  <a:gd name="T31" fmla="*/ 55 h 57"/>
                  <a:gd name="T32" fmla="*/ 25 w 57"/>
                  <a:gd name="T33" fmla="*/ 57 h 57"/>
                  <a:gd name="T34" fmla="*/ 41 w 57"/>
                  <a:gd name="T35" fmla="*/ 55 h 57"/>
                  <a:gd name="T36" fmla="*/ 41 w 57"/>
                  <a:gd name="T37" fmla="*/ 48 h 57"/>
                  <a:gd name="T38" fmla="*/ 34 w 57"/>
                  <a:gd name="T39" fmla="*/ 41 h 57"/>
                  <a:gd name="T40" fmla="*/ 30 w 57"/>
                  <a:gd name="T41" fmla="*/ 37 h 57"/>
                  <a:gd name="T42" fmla="*/ 29 w 57"/>
                  <a:gd name="T43" fmla="*/ 33 h 57"/>
                  <a:gd name="T44" fmla="*/ 28 w 57"/>
                  <a:gd name="T45" fmla="*/ 25 h 57"/>
                  <a:gd name="T46" fmla="*/ 30 w 57"/>
                  <a:gd name="T47" fmla="*/ 19 h 57"/>
                  <a:gd name="T48" fmla="*/ 40 w 57"/>
                  <a:gd name="T49" fmla="*/ 21 h 57"/>
                  <a:gd name="T50" fmla="*/ 51 w 57"/>
                  <a:gd name="T51" fmla="*/ 25 h 57"/>
                  <a:gd name="T52" fmla="*/ 56 w 57"/>
                  <a:gd name="T53" fmla="*/ 25 h 57"/>
                  <a:gd name="T54" fmla="*/ 57 w 57"/>
                  <a:gd name="T55" fmla="*/ 24 h 57"/>
                  <a:gd name="T56" fmla="*/ 57 w 57"/>
                  <a:gd name="T57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7" h="57">
                    <a:moveTo>
                      <a:pt x="57" y="22"/>
                    </a:moveTo>
                    <a:lnTo>
                      <a:pt x="57" y="17"/>
                    </a:lnTo>
                    <a:lnTo>
                      <a:pt x="56" y="12"/>
                    </a:lnTo>
                    <a:lnTo>
                      <a:pt x="52" y="8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7" y="0"/>
                    </a:lnTo>
                    <a:lnTo>
                      <a:pt x="18" y="3"/>
                    </a:lnTo>
                    <a:lnTo>
                      <a:pt x="11" y="8"/>
                    </a:lnTo>
                    <a:lnTo>
                      <a:pt x="5" y="15"/>
                    </a:lnTo>
                    <a:lnTo>
                      <a:pt x="1" y="24"/>
                    </a:lnTo>
                    <a:lnTo>
                      <a:pt x="0" y="33"/>
                    </a:lnTo>
                    <a:lnTo>
                      <a:pt x="1" y="42"/>
                    </a:lnTo>
                    <a:lnTo>
                      <a:pt x="6" y="50"/>
                    </a:lnTo>
                    <a:lnTo>
                      <a:pt x="13" y="55"/>
                    </a:lnTo>
                    <a:lnTo>
                      <a:pt x="25" y="57"/>
                    </a:lnTo>
                    <a:lnTo>
                      <a:pt x="41" y="55"/>
                    </a:lnTo>
                    <a:lnTo>
                      <a:pt x="41" y="48"/>
                    </a:lnTo>
                    <a:lnTo>
                      <a:pt x="34" y="41"/>
                    </a:lnTo>
                    <a:lnTo>
                      <a:pt x="30" y="37"/>
                    </a:lnTo>
                    <a:lnTo>
                      <a:pt x="29" y="33"/>
                    </a:lnTo>
                    <a:lnTo>
                      <a:pt x="28" y="25"/>
                    </a:lnTo>
                    <a:lnTo>
                      <a:pt x="30" y="19"/>
                    </a:lnTo>
                    <a:lnTo>
                      <a:pt x="40" y="21"/>
                    </a:lnTo>
                    <a:lnTo>
                      <a:pt x="51" y="25"/>
                    </a:lnTo>
                    <a:lnTo>
                      <a:pt x="56" y="25"/>
                    </a:lnTo>
                    <a:lnTo>
                      <a:pt x="57" y="24"/>
                    </a:lnTo>
                    <a:lnTo>
                      <a:pt x="57" y="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5" name="Freeform 223"/>
              <p:cNvSpPr>
                <a:spLocks/>
              </p:cNvSpPr>
              <p:nvPr/>
            </p:nvSpPr>
            <p:spPr bwMode="auto">
              <a:xfrm>
                <a:off x="4255" y="2688"/>
                <a:ext cx="65" cy="67"/>
              </a:xfrm>
              <a:custGeom>
                <a:avLst/>
                <a:gdLst>
                  <a:gd name="T0" fmla="*/ 57 w 57"/>
                  <a:gd name="T1" fmla="*/ 22 h 57"/>
                  <a:gd name="T2" fmla="*/ 57 w 57"/>
                  <a:gd name="T3" fmla="*/ 17 h 57"/>
                  <a:gd name="T4" fmla="*/ 56 w 57"/>
                  <a:gd name="T5" fmla="*/ 12 h 57"/>
                  <a:gd name="T6" fmla="*/ 52 w 57"/>
                  <a:gd name="T7" fmla="*/ 8 h 57"/>
                  <a:gd name="T8" fmla="*/ 47 w 57"/>
                  <a:gd name="T9" fmla="*/ 4 h 57"/>
                  <a:gd name="T10" fmla="*/ 41 w 57"/>
                  <a:gd name="T11" fmla="*/ 2 h 57"/>
                  <a:gd name="T12" fmla="*/ 34 w 57"/>
                  <a:gd name="T13" fmla="*/ 0 h 57"/>
                  <a:gd name="T14" fmla="*/ 27 w 57"/>
                  <a:gd name="T15" fmla="*/ 0 h 57"/>
                  <a:gd name="T16" fmla="*/ 18 w 57"/>
                  <a:gd name="T17" fmla="*/ 3 h 57"/>
                  <a:gd name="T18" fmla="*/ 11 w 57"/>
                  <a:gd name="T19" fmla="*/ 8 h 57"/>
                  <a:gd name="T20" fmla="*/ 5 w 57"/>
                  <a:gd name="T21" fmla="*/ 15 h 57"/>
                  <a:gd name="T22" fmla="*/ 1 w 57"/>
                  <a:gd name="T23" fmla="*/ 24 h 57"/>
                  <a:gd name="T24" fmla="*/ 0 w 57"/>
                  <a:gd name="T25" fmla="*/ 33 h 57"/>
                  <a:gd name="T26" fmla="*/ 1 w 57"/>
                  <a:gd name="T27" fmla="*/ 42 h 57"/>
                  <a:gd name="T28" fmla="*/ 6 w 57"/>
                  <a:gd name="T29" fmla="*/ 50 h 57"/>
                  <a:gd name="T30" fmla="*/ 13 w 57"/>
                  <a:gd name="T31" fmla="*/ 55 h 57"/>
                  <a:gd name="T32" fmla="*/ 25 w 57"/>
                  <a:gd name="T33" fmla="*/ 57 h 57"/>
                  <a:gd name="T34" fmla="*/ 41 w 57"/>
                  <a:gd name="T35" fmla="*/ 55 h 57"/>
                  <a:gd name="T36" fmla="*/ 41 w 57"/>
                  <a:gd name="T37" fmla="*/ 48 h 57"/>
                  <a:gd name="T38" fmla="*/ 34 w 57"/>
                  <a:gd name="T39" fmla="*/ 41 h 57"/>
                  <a:gd name="T40" fmla="*/ 30 w 57"/>
                  <a:gd name="T41" fmla="*/ 37 h 57"/>
                  <a:gd name="T42" fmla="*/ 29 w 57"/>
                  <a:gd name="T43" fmla="*/ 33 h 57"/>
                  <a:gd name="T44" fmla="*/ 28 w 57"/>
                  <a:gd name="T45" fmla="*/ 25 h 57"/>
                  <a:gd name="T46" fmla="*/ 30 w 57"/>
                  <a:gd name="T47" fmla="*/ 19 h 57"/>
                  <a:gd name="T48" fmla="*/ 40 w 57"/>
                  <a:gd name="T49" fmla="*/ 21 h 57"/>
                  <a:gd name="T50" fmla="*/ 51 w 57"/>
                  <a:gd name="T51" fmla="*/ 25 h 57"/>
                  <a:gd name="T52" fmla="*/ 56 w 57"/>
                  <a:gd name="T53" fmla="*/ 25 h 57"/>
                  <a:gd name="T54" fmla="*/ 57 w 57"/>
                  <a:gd name="T55" fmla="*/ 24 h 57"/>
                  <a:gd name="T56" fmla="*/ 57 w 57"/>
                  <a:gd name="T57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7" h="57">
                    <a:moveTo>
                      <a:pt x="57" y="22"/>
                    </a:moveTo>
                    <a:lnTo>
                      <a:pt x="57" y="17"/>
                    </a:lnTo>
                    <a:lnTo>
                      <a:pt x="56" y="12"/>
                    </a:lnTo>
                    <a:lnTo>
                      <a:pt x="52" y="8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7" y="0"/>
                    </a:lnTo>
                    <a:lnTo>
                      <a:pt x="18" y="3"/>
                    </a:lnTo>
                    <a:lnTo>
                      <a:pt x="11" y="8"/>
                    </a:lnTo>
                    <a:lnTo>
                      <a:pt x="5" y="15"/>
                    </a:lnTo>
                    <a:lnTo>
                      <a:pt x="1" y="24"/>
                    </a:lnTo>
                    <a:lnTo>
                      <a:pt x="0" y="33"/>
                    </a:lnTo>
                    <a:lnTo>
                      <a:pt x="1" y="42"/>
                    </a:lnTo>
                    <a:lnTo>
                      <a:pt x="6" y="50"/>
                    </a:lnTo>
                    <a:lnTo>
                      <a:pt x="13" y="55"/>
                    </a:lnTo>
                    <a:lnTo>
                      <a:pt x="25" y="57"/>
                    </a:lnTo>
                    <a:lnTo>
                      <a:pt x="41" y="55"/>
                    </a:lnTo>
                    <a:lnTo>
                      <a:pt x="41" y="48"/>
                    </a:lnTo>
                    <a:lnTo>
                      <a:pt x="34" y="41"/>
                    </a:lnTo>
                    <a:lnTo>
                      <a:pt x="30" y="37"/>
                    </a:lnTo>
                    <a:lnTo>
                      <a:pt x="29" y="33"/>
                    </a:lnTo>
                    <a:lnTo>
                      <a:pt x="28" y="25"/>
                    </a:lnTo>
                    <a:lnTo>
                      <a:pt x="30" y="19"/>
                    </a:lnTo>
                    <a:lnTo>
                      <a:pt x="40" y="21"/>
                    </a:lnTo>
                    <a:lnTo>
                      <a:pt x="51" y="25"/>
                    </a:lnTo>
                    <a:lnTo>
                      <a:pt x="56" y="25"/>
                    </a:lnTo>
                    <a:lnTo>
                      <a:pt x="57" y="24"/>
                    </a:lnTo>
                    <a:lnTo>
                      <a:pt x="57" y="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8" name="AutoShape 226"/>
              <p:cNvSpPr>
                <a:spLocks noChangeArrowheads="1"/>
              </p:cNvSpPr>
              <p:nvPr/>
            </p:nvSpPr>
            <p:spPr bwMode="auto">
              <a:xfrm>
                <a:off x="4080" y="4032"/>
                <a:ext cx="384" cy="144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01" name="Freeform 229"/>
              <p:cNvSpPr>
                <a:spLocks/>
              </p:cNvSpPr>
              <p:nvPr/>
            </p:nvSpPr>
            <p:spPr bwMode="auto">
              <a:xfrm>
                <a:off x="4176" y="192"/>
                <a:ext cx="192" cy="96"/>
              </a:xfrm>
              <a:custGeom>
                <a:avLst/>
                <a:gdLst>
                  <a:gd name="T0" fmla="*/ 0 w 192"/>
                  <a:gd name="T1" fmla="*/ 48 h 144"/>
                  <a:gd name="T2" fmla="*/ 48 w 192"/>
                  <a:gd name="T3" fmla="*/ 144 h 144"/>
                  <a:gd name="T4" fmla="*/ 144 w 192"/>
                  <a:gd name="T5" fmla="*/ 144 h 144"/>
                  <a:gd name="T6" fmla="*/ 192 w 192"/>
                  <a:gd name="T7" fmla="*/ 48 h 144"/>
                  <a:gd name="T8" fmla="*/ 96 w 192"/>
                  <a:gd name="T9" fmla="*/ 0 h 144"/>
                  <a:gd name="T10" fmla="*/ 0 w 192"/>
                  <a:gd name="T11" fmla="*/ 4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2" h="144">
                    <a:moveTo>
                      <a:pt x="0" y="48"/>
                    </a:moveTo>
                    <a:lnTo>
                      <a:pt x="48" y="144"/>
                    </a:lnTo>
                    <a:lnTo>
                      <a:pt x="144" y="144"/>
                    </a:lnTo>
                    <a:lnTo>
                      <a:pt x="192" y="48"/>
                    </a:lnTo>
                    <a:lnTo>
                      <a:pt x="96" y="0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304" name="Group 232"/>
            <p:cNvGrpSpPr>
              <a:grpSpLocks/>
            </p:cNvGrpSpPr>
            <p:nvPr/>
          </p:nvGrpSpPr>
          <p:grpSpPr bwMode="auto">
            <a:xfrm>
              <a:off x="480" y="294"/>
              <a:ext cx="2245" cy="3834"/>
              <a:chOff x="624" y="288"/>
              <a:chExt cx="2245" cy="3834"/>
            </a:xfrm>
          </p:grpSpPr>
          <p:sp>
            <p:nvSpPr>
              <p:cNvPr id="3259" name="Freeform 187"/>
              <p:cNvSpPr>
                <a:spLocks/>
              </p:cNvSpPr>
              <p:nvPr/>
            </p:nvSpPr>
            <p:spPr bwMode="auto">
              <a:xfrm>
                <a:off x="624" y="288"/>
                <a:ext cx="2245" cy="3834"/>
              </a:xfrm>
              <a:custGeom>
                <a:avLst/>
                <a:gdLst>
                  <a:gd name="T0" fmla="*/ 0 w 1971"/>
                  <a:gd name="T1" fmla="*/ 3149 h 3259"/>
                  <a:gd name="T2" fmla="*/ 0 w 1971"/>
                  <a:gd name="T3" fmla="*/ 96 h 3259"/>
                  <a:gd name="T4" fmla="*/ 1 w 1971"/>
                  <a:gd name="T5" fmla="*/ 80 h 3259"/>
                  <a:gd name="T6" fmla="*/ 7 w 1971"/>
                  <a:gd name="T7" fmla="*/ 63 h 3259"/>
                  <a:gd name="T8" fmla="*/ 14 w 1971"/>
                  <a:gd name="T9" fmla="*/ 48 h 3259"/>
                  <a:gd name="T10" fmla="*/ 25 w 1971"/>
                  <a:gd name="T11" fmla="*/ 32 h 3259"/>
                  <a:gd name="T12" fmla="*/ 38 w 1971"/>
                  <a:gd name="T13" fmla="*/ 19 h 3259"/>
                  <a:gd name="T14" fmla="*/ 54 w 1971"/>
                  <a:gd name="T15" fmla="*/ 9 h 3259"/>
                  <a:gd name="T16" fmla="*/ 72 w 1971"/>
                  <a:gd name="T17" fmla="*/ 3 h 3259"/>
                  <a:gd name="T18" fmla="*/ 92 w 1971"/>
                  <a:gd name="T19" fmla="*/ 0 h 3259"/>
                  <a:gd name="T20" fmla="*/ 1891 w 1971"/>
                  <a:gd name="T21" fmla="*/ 0 h 3259"/>
                  <a:gd name="T22" fmla="*/ 1906 w 1971"/>
                  <a:gd name="T23" fmla="*/ 1 h 3259"/>
                  <a:gd name="T24" fmla="*/ 1919 w 1971"/>
                  <a:gd name="T25" fmla="*/ 6 h 3259"/>
                  <a:gd name="T26" fmla="*/ 1934 w 1971"/>
                  <a:gd name="T27" fmla="*/ 14 h 3259"/>
                  <a:gd name="T28" fmla="*/ 1946 w 1971"/>
                  <a:gd name="T29" fmla="*/ 25 h 3259"/>
                  <a:gd name="T30" fmla="*/ 1955 w 1971"/>
                  <a:gd name="T31" fmla="*/ 38 h 3259"/>
                  <a:gd name="T32" fmla="*/ 1964 w 1971"/>
                  <a:gd name="T33" fmla="*/ 52 h 3259"/>
                  <a:gd name="T34" fmla="*/ 1969 w 1971"/>
                  <a:gd name="T35" fmla="*/ 66 h 3259"/>
                  <a:gd name="T36" fmla="*/ 1971 w 1971"/>
                  <a:gd name="T37" fmla="*/ 82 h 3259"/>
                  <a:gd name="T38" fmla="*/ 1971 w 1971"/>
                  <a:gd name="T39" fmla="*/ 3164 h 3259"/>
                  <a:gd name="T40" fmla="*/ 1969 w 1971"/>
                  <a:gd name="T41" fmla="*/ 3179 h 3259"/>
                  <a:gd name="T42" fmla="*/ 1964 w 1971"/>
                  <a:gd name="T43" fmla="*/ 3195 h 3259"/>
                  <a:gd name="T44" fmla="*/ 1955 w 1971"/>
                  <a:gd name="T45" fmla="*/ 3210 h 3259"/>
                  <a:gd name="T46" fmla="*/ 1944 w 1971"/>
                  <a:gd name="T47" fmla="*/ 3226 h 3259"/>
                  <a:gd name="T48" fmla="*/ 1931 w 1971"/>
                  <a:gd name="T49" fmla="*/ 3239 h 3259"/>
                  <a:gd name="T50" fmla="*/ 1917 w 1971"/>
                  <a:gd name="T51" fmla="*/ 3250 h 3259"/>
                  <a:gd name="T52" fmla="*/ 1901 w 1971"/>
                  <a:gd name="T53" fmla="*/ 3257 h 3259"/>
                  <a:gd name="T54" fmla="*/ 1884 w 1971"/>
                  <a:gd name="T55" fmla="*/ 3259 h 3259"/>
                  <a:gd name="T56" fmla="*/ 107 w 1971"/>
                  <a:gd name="T57" fmla="*/ 3259 h 3259"/>
                  <a:gd name="T58" fmla="*/ 91 w 1971"/>
                  <a:gd name="T59" fmla="*/ 3258 h 3259"/>
                  <a:gd name="T60" fmla="*/ 71 w 1971"/>
                  <a:gd name="T61" fmla="*/ 3253 h 3259"/>
                  <a:gd name="T62" fmla="*/ 54 w 1971"/>
                  <a:gd name="T63" fmla="*/ 3244 h 3259"/>
                  <a:gd name="T64" fmla="*/ 37 w 1971"/>
                  <a:gd name="T65" fmla="*/ 3232 h 3259"/>
                  <a:gd name="T66" fmla="*/ 21 w 1971"/>
                  <a:gd name="T67" fmla="*/ 3217 h 3259"/>
                  <a:gd name="T68" fmla="*/ 11 w 1971"/>
                  <a:gd name="T69" fmla="*/ 3197 h 3259"/>
                  <a:gd name="T70" fmla="*/ 2 w 1971"/>
                  <a:gd name="T71" fmla="*/ 3175 h 3259"/>
                  <a:gd name="T72" fmla="*/ 0 w 1971"/>
                  <a:gd name="T73" fmla="*/ 3149 h 3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71" h="3259">
                    <a:moveTo>
                      <a:pt x="0" y="3149"/>
                    </a:moveTo>
                    <a:lnTo>
                      <a:pt x="0" y="96"/>
                    </a:lnTo>
                    <a:lnTo>
                      <a:pt x="1" y="80"/>
                    </a:lnTo>
                    <a:lnTo>
                      <a:pt x="7" y="63"/>
                    </a:lnTo>
                    <a:lnTo>
                      <a:pt x="14" y="48"/>
                    </a:lnTo>
                    <a:lnTo>
                      <a:pt x="25" y="32"/>
                    </a:lnTo>
                    <a:lnTo>
                      <a:pt x="38" y="19"/>
                    </a:lnTo>
                    <a:lnTo>
                      <a:pt x="54" y="9"/>
                    </a:lnTo>
                    <a:lnTo>
                      <a:pt x="72" y="3"/>
                    </a:lnTo>
                    <a:lnTo>
                      <a:pt x="92" y="0"/>
                    </a:lnTo>
                    <a:lnTo>
                      <a:pt x="1891" y="0"/>
                    </a:lnTo>
                    <a:lnTo>
                      <a:pt x="1906" y="1"/>
                    </a:lnTo>
                    <a:lnTo>
                      <a:pt x="1919" y="6"/>
                    </a:lnTo>
                    <a:lnTo>
                      <a:pt x="1934" y="14"/>
                    </a:lnTo>
                    <a:lnTo>
                      <a:pt x="1946" y="25"/>
                    </a:lnTo>
                    <a:lnTo>
                      <a:pt x="1955" y="38"/>
                    </a:lnTo>
                    <a:lnTo>
                      <a:pt x="1964" y="52"/>
                    </a:lnTo>
                    <a:lnTo>
                      <a:pt x="1969" y="66"/>
                    </a:lnTo>
                    <a:lnTo>
                      <a:pt x="1971" y="82"/>
                    </a:lnTo>
                    <a:lnTo>
                      <a:pt x="1971" y="3164"/>
                    </a:lnTo>
                    <a:lnTo>
                      <a:pt x="1969" y="3179"/>
                    </a:lnTo>
                    <a:lnTo>
                      <a:pt x="1964" y="3195"/>
                    </a:lnTo>
                    <a:lnTo>
                      <a:pt x="1955" y="3210"/>
                    </a:lnTo>
                    <a:lnTo>
                      <a:pt x="1944" y="3226"/>
                    </a:lnTo>
                    <a:lnTo>
                      <a:pt x="1931" y="3239"/>
                    </a:lnTo>
                    <a:lnTo>
                      <a:pt x="1917" y="3250"/>
                    </a:lnTo>
                    <a:lnTo>
                      <a:pt x="1901" y="3257"/>
                    </a:lnTo>
                    <a:lnTo>
                      <a:pt x="1884" y="3259"/>
                    </a:lnTo>
                    <a:lnTo>
                      <a:pt x="107" y="3259"/>
                    </a:lnTo>
                    <a:lnTo>
                      <a:pt x="91" y="3258"/>
                    </a:lnTo>
                    <a:lnTo>
                      <a:pt x="71" y="3253"/>
                    </a:lnTo>
                    <a:lnTo>
                      <a:pt x="54" y="3244"/>
                    </a:lnTo>
                    <a:lnTo>
                      <a:pt x="37" y="3232"/>
                    </a:lnTo>
                    <a:lnTo>
                      <a:pt x="21" y="3217"/>
                    </a:lnTo>
                    <a:lnTo>
                      <a:pt x="11" y="3197"/>
                    </a:lnTo>
                    <a:lnTo>
                      <a:pt x="2" y="3175"/>
                    </a:lnTo>
                    <a:lnTo>
                      <a:pt x="0" y="3149"/>
                    </a:lnTo>
                    <a:close/>
                  </a:path>
                </a:pathLst>
              </a:custGeom>
              <a:solidFill>
                <a:srgbClr val="FFEFC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3" name="Rectangle 231"/>
              <p:cNvSpPr>
                <a:spLocks noChangeArrowheads="1"/>
              </p:cNvSpPr>
              <p:nvPr/>
            </p:nvSpPr>
            <p:spPr bwMode="auto">
              <a:xfrm>
                <a:off x="672" y="336"/>
                <a:ext cx="2112" cy="36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312" name="Text Box 240"/>
          <p:cNvSpPr txBox="1">
            <a:spLocks noChangeArrowheads="1"/>
          </p:cNvSpPr>
          <p:nvPr/>
        </p:nvSpPr>
        <p:spPr bwMode="auto">
          <a:xfrm>
            <a:off x="1066800" y="1223963"/>
            <a:ext cx="2895600" cy="314325"/>
          </a:xfrm>
          <a:prstGeom prst="rect">
            <a:avLst/>
          </a:prstGeom>
          <a:gradFill rotWithShape="0">
            <a:gsLst>
              <a:gs pos="0">
                <a:srgbClr val="FFEFC3"/>
              </a:gs>
              <a:gs pos="100000">
                <a:srgbClr val="FFEFC3">
                  <a:gamma/>
                  <a:shade val="7725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bg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Arial" charset="0"/>
              </a:rPr>
              <a:t>АКТУАЛЬНОСТЬ ТЕМЫ</a:t>
            </a:r>
          </a:p>
        </p:txBody>
      </p:sp>
      <p:sp>
        <p:nvSpPr>
          <p:cNvPr id="3313" name="Text Box 241"/>
          <p:cNvSpPr txBox="1">
            <a:spLocks noChangeArrowheads="1"/>
          </p:cNvSpPr>
          <p:nvPr/>
        </p:nvSpPr>
        <p:spPr bwMode="auto">
          <a:xfrm>
            <a:off x="1066800" y="1828800"/>
            <a:ext cx="2895600" cy="512763"/>
          </a:xfrm>
          <a:prstGeom prst="rect">
            <a:avLst/>
          </a:prstGeom>
          <a:gradFill rotWithShape="0">
            <a:gsLst>
              <a:gs pos="0">
                <a:srgbClr val="FFEFC3"/>
              </a:gs>
              <a:gs pos="100000">
                <a:srgbClr val="FFEFC3">
                  <a:gamma/>
                  <a:shade val="7725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bg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Arial" charset="0"/>
              </a:rPr>
              <a:t>ОСОБЕННОСТИ </a:t>
            </a:r>
            <a:r>
              <a:rPr lang="ru-RU" sz="1300" b="1">
                <a:latin typeface="Arial" charset="0"/>
              </a:rPr>
              <a:t>ПОДРОСТКОВОГО ВОЗРАСТА</a:t>
            </a:r>
          </a:p>
        </p:txBody>
      </p:sp>
      <p:sp>
        <p:nvSpPr>
          <p:cNvPr id="3315" name="Text Box 243"/>
          <p:cNvSpPr txBox="1">
            <a:spLocks noChangeArrowheads="1"/>
          </p:cNvSpPr>
          <p:nvPr/>
        </p:nvSpPr>
        <p:spPr bwMode="auto">
          <a:xfrm>
            <a:off x="1066800" y="2590800"/>
            <a:ext cx="2895600" cy="512763"/>
          </a:xfrm>
          <a:prstGeom prst="rect">
            <a:avLst/>
          </a:prstGeom>
          <a:gradFill rotWithShape="0">
            <a:gsLst>
              <a:gs pos="0">
                <a:srgbClr val="FFEFC3"/>
              </a:gs>
              <a:gs pos="100000">
                <a:srgbClr val="FFEFC3">
                  <a:gamma/>
                  <a:shade val="7725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bg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Arial" charset="0"/>
              </a:rPr>
              <a:t>ЭТАПЫ ФОРМИРОВАНИЯ </a:t>
            </a:r>
            <a:r>
              <a:rPr lang="ru-RU" sz="1300" b="1">
                <a:latin typeface="Arial" charset="0"/>
              </a:rPr>
              <a:t>АСОЦИАЛЬНОГО ПОВЕДЕНИЯ</a:t>
            </a:r>
          </a:p>
        </p:txBody>
      </p:sp>
      <p:sp>
        <p:nvSpPr>
          <p:cNvPr id="3318" name="Text Box 246"/>
          <p:cNvSpPr txBox="1">
            <a:spLocks noChangeArrowheads="1"/>
          </p:cNvSpPr>
          <p:nvPr/>
        </p:nvSpPr>
        <p:spPr bwMode="auto">
          <a:xfrm>
            <a:off x="1066800" y="3886200"/>
            <a:ext cx="3001144" cy="507831"/>
          </a:xfrm>
          <a:prstGeom prst="rect">
            <a:avLst/>
          </a:prstGeom>
          <a:gradFill rotWithShape="0">
            <a:gsLst>
              <a:gs pos="0">
                <a:srgbClr val="FFEFC3"/>
              </a:gs>
              <a:gs pos="100000">
                <a:srgbClr val="FFEFC3">
                  <a:gamma/>
                  <a:shade val="7725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bg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СОЦИАЛЬНЫЙ ПОРТРЕТ </a:t>
            </a:r>
            <a:r>
              <a:rPr lang="ru-RU" sz="1300" b="1" dirty="0">
                <a:latin typeface="Arial" charset="0"/>
              </a:rPr>
              <a:t>ПОДРОСТКА ШКОЛЫ</a:t>
            </a:r>
          </a:p>
        </p:txBody>
      </p:sp>
      <p:sp>
        <p:nvSpPr>
          <p:cNvPr id="3319" name="Text Box 247"/>
          <p:cNvSpPr txBox="1">
            <a:spLocks noChangeArrowheads="1"/>
          </p:cNvSpPr>
          <p:nvPr/>
        </p:nvSpPr>
        <p:spPr bwMode="auto">
          <a:xfrm>
            <a:off x="1066800" y="4648200"/>
            <a:ext cx="3001144" cy="507831"/>
          </a:xfrm>
          <a:prstGeom prst="rect">
            <a:avLst/>
          </a:prstGeom>
          <a:gradFill rotWithShape="0">
            <a:gsLst>
              <a:gs pos="0">
                <a:srgbClr val="FFEFC3"/>
              </a:gs>
              <a:gs pos="100000">
                <a:srgbClr val="FFEFC3">
                  <a:gamma/>
                  <a:shade val="7725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bg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ПРОФИЛАКТИКА  </a:t>
            </a:r>
            <a:r>
              <a:rPr lang="ru-RU" sz="1300" b="1" dirty="0">
                <a:latin typeface="Arial" charset="0"/>
              </a:rPr>
              <a:t>АСОЦИАЛЬНОГО ПОВЕДЕНИЯ</a:t>
            </a:r>
          </a:p>
        </p:txBody>
      </p:sp>
      <p:pic>
        <p:nvPicPr>
          <p:cNvPr id="3322" name="Picture 250" descr="мальч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339182"/>
            <a:ext cx="2276872" cy="281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A18964-3538-438A-B148-C2334E9F0D22}"/>
              </a:ext>
            </a:extLst>
          </p:cNvPr>
          <p:cNvSpPr/>
          <p:nvPr/>
        </p:nvSpPr>
        <p:spPr>
          <a:xfrm>
            <a:off x="5451475" y="1221464"/>
            <a:ext cx="2659591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/>
              <a:t>             Подростки:</a:t>
            </a:r>
            <a:r>
              <a:rPr lang="ru-RU" dirty="0"/>
              <a:t> </a:t>
            </a:r>
          </a:p>
          <a:p>
            <a:pPr algn="ctr"/>
            <a:r>
              <a:rPr lang="ru-RU" dirty="0"/>
              <a:t>профилактика асоциального    поведения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11560" y="705907"/>
            <a:ext cx="7992888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b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На третьем этапе</a:t>
            </a:r>
            <a:r>
              <a:rPr lang="ru-RU" sz="1400" b="1" dirty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асоциального поведения характеристика включает: </a:t>
            </a:r>
            <a:r>
              <a:rPr lang="ru-RU" sz="1400" b="1" i="1" dirty="0">
                <a:solidFill>
                  <a:srgbClr val="592E84"/>
                </a:solidFill>
                <a:cs typeface="Times New Roman" panose="02020603050405020304" pitchFamily="18" charset="0"/>
              </a:rPr>
              <a:t>рецидивы противозаконных действий и накопление опыта в этом отношении</a:t>
            </a:r>
            <a:r>
              <a:rPr lang="ru-RU" sz="1400" b="1" dirty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(кражи, насилие, грубое хулиганство), включение в группы с асоциальным характером поведения.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11560" y="1687669"/>
            <a:ext cx="7992888" cy="6771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b="1" i="1" u="sng" dirty="0">
                <a:cs typeface="Times New Roman" panose="02020603050405020304" pitchFamily="18" charset="0"/>
              </a:rPr>
              <a:t>Отношение личности к общественным нормам</a:t>
            </a:r>
            <a:r>
              <a:rPr lang="ru-RU" sz="1400" dirty="0"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200" dirty="0">
                <a:cs typeface="Times New Roman" panose="02020603050405020304" pitchFamily="18" charset="0"/>
              </a:rPr>
              <a:t>-личность принимает свое поведение как нормальное, соответствующее ее собственным ценностям и установкам, </a:t>
            </a:r>
          </a:p>
          <a:p>
            <a:pPr algn="just"/>
            <a:r>
              <a:rPr lang="ru-RU" sz="1200" dirty="0">
                <a:cs typeface="Times New Roman" panose="02020603050405020304" pitchFamily="18" charset="0"/>
              </a:rPr>
              <a:t>-наступает кризис в представлении личности о себе и оценке общественного мнения о ней, что ведет к конфликту.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19309" y="2596842"/>
            <a:ext cx="7992888" cy="224676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Помощь</a:t>
            </a:r>
            <a:r>
              <a:rPr lang="ru-RU" sz="1400" dirty="0">
                <a:cs typeface="Times New Roman" panose="02020603050405020304" pitchFamily="18" charset="0"/>
              </a:rPr>
              <a:t> должна носить характер интенсивной коррекционно-воспитательной деятельности </a:t>
            </a:r>
            <a:r>
              <a:rPr lang="ru-RU" sz="1400" b="1" i="1" dirty="0">
                <a:solidFill>
                  <a:srgbClr val="7030A0"/>
                </a:solidFill>
                <a:cs typeface="Times New Roman" panose="02020603050405020304" pitchFamily="18" charset="0"/>
              </a:rPr>
              <a:t>с целью разрушения социально-отрицательных и формирования социально-релевантных, диспозиций</a:t>
            </a:r>
            <a:r>
              <a:rPr lang="ru-RU" sz="1400" dirty="0">
                <a:cs typeface="Times New Roman" panose="02020603050405020304" pitchFamily="18" charset="0"/>
              </a:rPr>
              <a:t> (посредством индивидуальной и групповой воспитательной работы, индивидуальной и групповой терапии, труда и приобретения профессиональной квалификации, посредством создания условий для развития интересов).</a:t>
            </a:r>
          </a:p>
          <a:p>
            <a:pPr algn="just"/>
            <a:r>
              <a:rPr lang="ru-RU" sz="1400" dirty="0"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Санкции</a:t>
            </a:r>
            <a:r>
              <a:rPr lang="ru-RU" sz="1400" dirty="0">
                <a:cs typeface="Times New Roman" panose="02020603050405020304" pitchFamily="18" charset="0"/>
              </a:rPr>
              <a:t> на этом этапе могут носить характер принудительного пребывания в специализированных воспитательных учреждениях открытого типа по решению суда, по предложению родителей, учителей, социальных работников с целью отрыва от вредного влияния окружающей среды. </a:t>
            </a:r>
          </a:p>
          <a:p>
            <a:pPr algn="just"/>
            <a:endParaRPr lang="ru-RU" sz="1400" dirty="0">
              <a:cs typeface="Times New Roman" panose="02020603050405020304" pitchFamily="18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83568" y="5052543"/>
            <a:ext cx="7992888" cy="73866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 i="1" dirty="0">
                <a:cs typeface="Times New Roman" panose="02020603050405020304" pitchFamily="18" charset="0"/>
              </a:rPr>
              <a:t>На данном этапе </a:t>
            </a:r>
            <a:r>
              <a:rPr lang="ru-RU" sz="1400" dirty="0">
                <a:cs typeface="Times New Roman" panose="02020603050405020304" pitchFamily="18" charset="0"/>
              </a:rPr>
              <a:t>минимальна вероятность, что личность сама справится с проблемами. Более вероятно формирование устойчивой готовности к асоциальному поведению и обогащению усвоенного асоциального опыта.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23813" y="101600"/>
            <a:ext cx="9144000" cy="6858000"/>
            <a:chOff x="15" y="64"/>
            <a:chExt cx="5760" cy="4320"/>
          </a:xfrm>
        </p:grpSpPr>
        <p:graphicFrame>
          <p:nvGraphicFramePr>
            <p:cNvPr id="5123" name="Object 3"/>
            <p:cNvGraphicFramePr>
              <a:graphicFrameLocks noChangeAspect="1"/>
            </p:cNvGraphicFramePr>
            <p:nvPr/>
          </p:nvGraphicFramePr>
          <p:xfrm>
            <a:off x="3361" y="384"/>
            <a:ext cx="1072" cy="1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3" name="Clip" r:id="rId3" imgW="1018642" imgH="1021385" progId="">
                    <p:embed/>
                  </p:oleObj>
                </mc:Choice>
                <mc:Fallback>
                  <p:oleObj name="Clip" r:id="rId3" imgW="1018642" imgH="1021385" progId="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1" y="384"/>
                          <a:ext cx="1072" cy="1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328966"/>
                </p:ext>
              </p:extLst>
            </p:nvPr>
          </p:nvGraphicFramePr>
          <p:xfrm>
            <a:off x="15" y="64"/>
            <a:ext cx="5760" cy="4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4" name="Clip" r:id="rId5" imgW="7421563" imgH="4327525" progId="">
                    <p:embed/>
                  </p:oleObj>
                </mc:Choice>
                <mc:Fallback>
                  <p:oleObj name="Clip" r:id="rId5" imgW="7421563" imgH="4327525" progId="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" y="64"/>
                          <a:ext cx="5760" cy="4320"/>
                        </a:xfrm>
                        <a:prstGeom prst="rect">
                          <a:avLst/>
                        </a:prstGeom>
                        <a:noFill/>
                        <a:effectLst>
                          <a:outerShdw dist="107763" dir="18900000" algn="ctr" rotWithShape="0">
                            <a:srgbClr val="808080"/>
                          </a:outerShdw>
                        </a:effectLst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81000" y="120650"/>
            <a:ext cx="4114800" cy="203132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just"/>
            <a:r>
              <a:rPr lang="ru-RU" sz="1400" b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Четвертый этап</a:t>
            </a:r>
            <a:r>
              <a:rPr lang="ru-RU" sz="1400" b="1" dirty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— устойчивое асоциальное поведение: </a:t>
            </a:r>
            <a:r>
              <a:rPr lang="ru-RU" sz="1400" b="1" i="1" dirty="0">
                <a:solidFill>
                  <a:schemeClr val="accent5"/>
                </a:solidFill>
                <a:cs typeface="Times New Roman" panose="02020603050405020304" pitchFamily="18" charset="0"/>
              </a:rPr>
              <a:t>рецидив и утяжеление противозаконных действий, проявление опасных преступлений,</a:t>
            </a:r>
            <a:r>
              <a:rPr lang="ru-RU" sz="1400" dirty="0">
                <a:cs typeface="Times New Roman" panose="02020603050405020304" pitchFamily="18" charset="0"/>
              </a:rPr>
              <a:t> включение в группы с выраженным асоциальным характером. </a:t>
            </a:r>
          </a:p>
          <a:p>
            <a:pPr algn="just"/>
            <a:r>
              <a:rPr lang="ru-RU" sz="1400" b="1" i="1" u="sng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Возможно, личность отрицательно оценивает свои действия, но она испытывает недоверие к собственным возможностям для их преодоления.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81000" y="2473645"/>
            <a:ext cx="4114800" cy="954107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u="sng" dirty="0">
                <a:solidFill>
                  <a:srgbClr val="FF0000"/>
                </a:solidFill>
                <a:cs typeface="Times New Roman" panose="02020603050405020304" pitchFamily="18" charset="0"/>
              </a:rPr>
              <a:t>Помощь</a:t>
            </a:r>
            <a:r>
              <a:rPr lang="ru-RU" sz="1400" dirty="0">
                <a:cs typeface="Times New Roman" panose="02020603050405020304" pitchFamily="18" charset="0"/>
              </a:rPr>
              <a:t> со стороны общества должна состоять в создании учебно-воспитательных заведений открытого типа и специализированной подготовки учителей и воспитателей для них.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81000" y="3749422"/>
            <a:ext cx="4076700" cy="181588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endParaRPr lang="ru-RU" sz="1400" dirty="0"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cs typeface="Times New Roman" panose="02020603050405020304" pitchFamily="18" charset="0"/>
              </a:rPr>
              <a:t>Весьма незначительна возможность успешного решения проблем, </a:t>
            </a:r>
            <a:r>
              <a:rPr lang="ru-RU" sz="1400" b="1" i="1" u="sng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возможен отказ от преступных действий</a:t>
            </a:r>
            <a:r>
              <a:rPr lang="ru-RU" sz="1400" dirty="0">
                <a:cs typeface="Times New Roman" panose="02020603050405020304" pitchFamily="18" charset="0"/>
              </a:rPr>
              <a:t>, но благоприятный результат затруднен обстоятельством, что </a:t>
            </a:r>
            <a:r>
              <a:rPr lang="ru-RU" sz="1400" b="1" i="1" dirty="0">
                <a:cs typeface="Times New Roman" panose="02020603050405020304" pitchFamily="18" charset="0"/>
              </a:rPr>
              <a:t>процессы «навязывания ярлыка» уже устойчивы. </a:t>
            </a:r>
          </a:p>
          <a:p>
            <a:pPr algn="just"/>
            <a:endParaRPr lang="ru-RU" sz="1400" b="1" i="1" dirty="0">
              <a:cs typeface="Times New Roman" panose="02020603050405020304" pitchFamily="18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876800" y="3103091"/>
            <a:ext cx="3943672" cy="2462213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endParaRPr lang="ru-RU" sz="1400" b="1" u="sng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sz="1400" b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Пятый этап</a:t>
            </a:r>
            <a:r>
              <a:rPr lang="ru-RU" sz="1400" b="1" dirty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— устойчивое, </a:t>
            </a:r>
            <a:r>
              <a:rPr lang="ru-RU" sz="1400" b="1" i="1" dirty="0">
                <a:solidFill>
                  <a:srgbClr val="7030A0"/>
                </a:solidFill>
                <a:cs typeface="Times New Roman" panose="02020603050405020304" pitchFamily="18" charset="0"/>
              </a:rPr>
              <a:t>особо опасное асоциальное поведение</a:t>
            </a:r>
            <a:r>
              <a:rPr lang="ru-RU" sz="1400" dirty="0">
                <a:cs typeface="Times New Roman" panose="02020603050405020304" pitchFamily="18" charset="0"/>
              </a:rPr>
              <a:t>; характеризуется устойчивыми противозаконными действиями и тяжелыми преступлениями. </a:t>
            </a:r>
          </a:p>
          <a:p>
            <a:pPr algn="just" eaLnBrk="0" hangingPunct="0"/>
            <a:r>
              <a:rPr lang="ru-RU" sz="1400" dirty="0">
                <a:cs typeface="Times New Roman" panose="02020603050405020304" pitchFamily="18" charset="0"/>
              </a:rPr>
              <a:t>Санкции: принудительное пребывание в заведении закрытого типа. </a:t>
            </a:r>
          </a:p>
          <a:p>
            <a:pPr algn="just" eaLnBrk="0" hangingPunct="0"/>
            <a:r>
              <a:rPr lang="ru-RU" sz="1400" dirty="0">
                <a:cs typeface="Times New Roman" panose="02020603050405020304" pitchFamily="18" charset="0"/>
              </a:rPr>
              <a:t>На данном этапе существует </a:t>
            </a:r>
            <a:r>
              <a:rPr lang="ru-RU" sz="1400" b="1" i="1" u="sng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незначительная вероятность благо-приятного исхода</a:t>
            </a:r>
            <a:r>
              <a:rPr lang="ru-RU" sz="1400" dirty="0">
                <a:cs typeface="Times New Roman" panose="02020603050405020304" pitchFamily="18" charset="0"/>
              </a:rPr>
              <a:t>, т. к. отчуждение личности от общества стабильное.</a:t>
            </a:r>
          </a:p>
          <a:p>
            <a:pPr algn="just" eaLnBrk="0" hangingPunct="0"/>
            <a:endParaRPr lang="ru-RU" sz="14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781704" y="407072"/>
            <a:ext cx="1386918" cy="338554"/>
          </a:xfrm>
          <a:prstGeom prst="rect">
            <a:avLst/>
          </a:prstGeom>
          <a:solidFill>
            <a:schemeClr val="accent6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cs typeface="Times New Roman" panose="02020603050405020304" pitchFamily="18" charset="0"/>
              </a:rPr>
              <a:t>ДЕВИАЦИИ</a:t>
            </a:r>
          </a:p>
        </p:txBody>
      </p:sp>
      <p:grpSp>
        <p:nvGrpSpPr>
          <p:cNvPr id="13326" name="Group 14"/>
          <p:cNvGrpSpPr>
            <a:grpSpLocks/>
          </p:cNvGrpSpPr>
          <p:nvPr/>
        </p:nvGrpSpPr>
        <p:grpSpPr bwMode="auto">
          <a:xfrm>
            <a:off x="1066800" y="533400"/>
            <a:ext cx="2590800" cy="766763"/>
            <a:chOff x="672" y="336"/>
            <a:chExt cx="1632" cy="483"/>
          </a:xfrm>
        </p:grpSpPr>
        <p:sp>
          <p:nvSpPr>
            <p:cNvPr id="13316" name="Rectangle 4"/>
            <p:cNvSpPr>
              <a:spLocks noChangeArrowheads="1"/>
            </p:cNvSpPr>
            <p:nvPr/>
          </p:nvSpPr>
          <p:spPr bwMode="auto">
            <a:xfrm>
              <a:off x="672" y="528"/>
              <a:ext cx="1008" cy="2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sz="1200" dirty="0">
                  <a:solidFill>
                    <a:schemeClr val="accent6">
                      <a:lumMod val="75000"/>
                    </a:schemeClr>
                  </a:solidFill>
                  <a:cs typeface="Times New Roman" panose="02020603050405020304" pitchFamily="18" charset="0"/>
                </a:rPr>
                <a:t>Девиантное поведение</a:t>
              </a:r>
            </a:p>
          </p:txBody>
        </p:sp>
        <p:sp>
          <p:nvSpPr>
            <p:cNvPr id="13319" name="Line 7"/>
            <p:cNvSpPr>
              <a:spLocks noChangeShapeType="1"/>
            </p:cNvSpPr>
            <p:nvPr/>
          </p:nvSpPr>
          <p:spPr bwMode="auto">
            <a:xfrm flipH="1">
              <a:off x="1200" y="336"/>
              <a:ext cx="110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23" name="Group 11"/>
          <p:cNvGrpSpPr>
            <a:grpSpLocks/>
          </p:cNvGrpSpPr>
          <p:nvPr/>
        </p:nvGrpSpPr>
        <p:grpSpPr bwMode="auto">
          <a:xfrm>
            <a:off x="3419477" y="609600"/>
            <a:ext cx="2232026" cy="690563"/>
            <a:chOff x="2106" y="336"/>
            <a:chExt cx="1406" cy="302"/>
          </a:xfrm>
        </p:grpSpPr>
        <p:sp>
          <p:nvSpPr>
            <p:cNvPr id="13317" name="Rectangle 5"/>
            <p:cNvSpPr>
              <a:spLocks noChangeArrowheads="1"/>
            </p:cNvSpPr>
            <p:nvPr/>
          </p:nvSpPr>
          <p:spPr bwMode="auto">
            <a:xfrm>
              <a:off x="2106" y="464"/>
              <a:ext cx="1406" cy="1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 err="1">
                  <a:solidFill>
                    <a:schemeClr val="accent6">
                      <a:lumMod val="75000"/>
                    </a:schemeClr>
                  </a:solidFill>
                  <a:cs typeface="Times New Roman" panose="02020603050405020304" pitchFamily="18" charset="0"/>
                </a:rPr>
                <a:t>Делинквентное</a:t>
              </a:r>
              <a:r>
                <a:rPr lang="ru-RU" sz="1200" dirty="0">
                  <a:solidFill>
                    <a:schemeClr val="accent6">
                      <a:lumMod val="75000"/>
                    </a:schemeClr>
                  </a:solidFill>
                  <a:cs typeface="Times New Roman" panose="02020603050405020304" pitchFamily="18" charset="0"/>
                </a:rPr>
                <a:t> поведение</a:t>
              </a:r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>
              <a:off x="2736" y="33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5334000" y="533400"/>
            <a:ext cx="2743200" cy="766763"/>
            <a:chOff x="3360" y="336"/>
            <a:chExt cx="1728" cy="483"/>
          </a:xfrm>
        </p:grpSpPr>
        <p:sp>
          <p:nvSpPr>
            <p:cNvPr id="13318" name="Rectangle 6"/>
            <p:cNvSpPr>
              <a:spLocks noChangeArrowheads="1"/>
            </p:cNvSpPr>
            <p:nvPr/>
          </p:nvSpPr>
          <p:spPr bwMode="auto">
            <a:xfrm>
              <a:off x="3984" y="528"/>
              <a:ext cx="1104" cy="2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sz="1200" dirty="0">
                  <a:solidFill>
                    <a:schemeClr val="accent6">
                      <a:lumMod val="75000"/>
                    </a:schemeClr>
                  </a:solidFill>
                  <a:cs typeface="Times New Roman" panose="02020603050405020304" pitchFamily="18" charset="0"/>
                </a:rPr>
                <a:t>Криминальное поведение</a:t>
              </a:r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>
              <a:off x="3360" y="336"/>
              <a:ext cx="110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467544" y="1447800"/>
            <a:ext cx="2808312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1200" i="1" dirty="0">
                <a:solidFill>
                  <a:srgbClr val="CC0099"/>
                </a:solidFill>
                <a:cs typeface="Times New Roman" panose="02020603050405020304" pitchFamily="18" charset="0"/>
              </a:rPr>
              <a:t>Девиантное поведение</a:t>
            </a:r>
            <a:r>
              <a:rPr lang="ru-RU" sz="1200" dirty="0">
                <a:solidFill>
                  <a:srgbClr val="CC0099"/>
                </a:solidFill>
                <a:cs typeface="Times New Roman" panose="02020603050405020304" pitchFamily="18" charset="0"/>
              </a:rPr>
              <a:t> </a:t>
            </a:r>
            <a:r>
              <a:rPr lang="ru-RU" sz="1200" dirty="0"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200" dirty="0">
                <a:cs typeface="Times New Roman" panose="02020603050405020304" pitchFamily="18" charset="0"/>
              </a:rPr>
              <a:t>один из видов отклоняющегося поведения, связанный с нарушением  соответствующих возрасту социальных норм и правил поведения, характерных для микро социальных отношений (семейных, школьных).</a:t>
            </a:r>
          </a:p>
          <a:p>
            <a:pPr algn="just"/>
            <a:endParaRPr lang="ru-RU" sz="1200" dirty="0">
              <a:cs typeface="Times New Roman" panose="02020603050405020304" pitchFamily="18" charset="0"/>
            </a:endParaRPr>
          </a:p>
          <a:p>
            <a:pPr algn="just"/>
            <a:endParaRPr lang="ru-RU" sz="1200" dirty="0">
              <a:cs typeface="Times New Roman" panose="02020603050405020304" pitchFamily="18" charset="0"/>
            </a:endParaRPr>
          </a:p>
          <a:p>
            <a:pPr algn="just"/>
            <a:endParaRPr lang="ru-RU" sz="1200" dirty="0">
              <a:cs typeface="Times New Roman" panose="02020603050405020304" pitchFamily="18" charset="0"/>
            </a:endParaRPr>
          </a:p>
          <a:p>
            <a:pPr algn="just"/>
            <a:endParaRPr lang="ru-RU" sz="1200" dirty="0">
              <a:cs typeface="Times New Roman" panose="02020603050405020304" pitchFamily="18" charset="0"/>
            </a:endParaRP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524261" y="3602290"/>
            <a:ext cx="2743200" cy="25237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200" b="1" i="1" dirty="0">
                <a:cs typeface="Times New Roman" panose="02020603050405020304" pitchFamily="18" charset="0"/>
              </a:rPr>
              <a:t>Проявления:</a:t>
            </a:r>
          </a:p>
          <a:p>
            <a:pPr algn="just"/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демонстрация, 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агрессия, 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вызов, 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отклонение от учебы;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уходы из дома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бродяжничество,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пьянство и алкоголизм; 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ранняя наркотизация;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антиобщественные действия сексуального характера; 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попытки суицида.</a:t>
            </a:r>
          </a:p>
          <a:p>
            <a:pPr eaLnBrk="0" hangingPunct="0"/>
            <a:endParaRPr lang="ru-RU" sz="1400" i="1" dirty="0">
              <a:solidFill>
                <a:srgbClr val="FE1A14"/>
              </a:solidFill>
            </a:endParaRP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3275856" y="1447800"/>
            <a:ext cx="2664296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1200" i="1" dirty="0" err="1">
                <a:solidFill>
                  <a:srgbClr val="CC0099"/>
                </a:solidFill>
                <a:cs typeface="Times New Roman" panose="02020603050405020304" pitchFamily="18" charset="0"/>
              </a:rPr>
              <a:t>Делинквентное</a:t>
            </a:r>
            <a:r>
              <a:rPr lang="ru-RU" sz="1200" i="1" dirty="0">
                <a:solidFill>
                  <a:srgbClr val="CC0099"/>
                </a:solidFill>
                <a:cs typeface="Times New Roman" panose="02020603050405020304" pitchFamily="18" charset="0"/>
              </a:rPr>
              <a:t> поведение</a:t>
            </a:r>
            <a:r>
              <a:rPr lang="ru-RU" sz="1200" dirty="0">
                <a:solidFill>
                  <a:srgbClr val="CC0099"/>
                </a:solidFill>
                <a:cs typeface="Times New Roman" panose="02020603050405020304" pitchFamily="18" charset="0"/>
              </a:rPr>
              <a:t> </a:t>
            </a:r>
            <a:r>
              <a:rPr lang="ru-RU" sz="1200" dirty="0">
                <a:cs typeface="Times New Roman" panose="02020603050405020304" pitchFamily="18" charset="0"/>
              </a:rPr>
              <a:t>  повторяющиеся асоциальные проступки, которые складываются в определенный устойчивый стереотип действий, нарушающих правовые нормы, но не влекущих уголовной ответственности из-за ограниченной общественной опасности или недостижения ребенком возраста, с которого начинается уголовная ответственность. 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3378885" y="3602290"/>
            <a:ext cx="2497656" cy="24929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ru-RU" sz="1200" b="1" i="1" dirty="0">
                <a:cs typeface="Times New Roman" panose="02020603050405020304" pitchFamily="18" charset="0"/>
              </a:rPr>
              <a:t>Проявления: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оскорбления, 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побои, 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поджоги, 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садистские действия,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мелкие кражи, 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вымогательство,</a:t>
            </a:r>
          </a:p>
          <a:p>
            <a:pPr algn="just">
              <a:buFontTx/>
              <a:buChar char="•"/>
            </a:pPr>
            <a:r>
              <a:rPr lang="ru-RU" sz="1200" i="1" dirty="0">
                <a:solidFill>
                  <a:srgbClr val="FE1A14"/>
                </a:solidFill>
                <a:cs typeface="Times New Roman" panose="02020603050405020304" pitchFamily="18" charset="0"/>
              </a:rPr>
              <a:t>распространение и продажа наркотиков.</a:t>
            </a:r>
          </a:p>
          <a:p>
            <a:pPr algn="just">
              <a:buFontTx/>
              <a:buChar char="•"/>
            </a:pPr>
            <a:endParaRPr lang="ru-RU" sz="1200" i="1" dirty="0">
              <a:solidFill>
                <a:srgbClr val="FE1A14"/>
              </a:solidFill>
              <a:cs typeface="Times New Roman" panose="02020603050405020304" pitchFamily="18" charset="0"/>
            </a:endParaRPr>
          </a:p>
          <a:p>
            <a:pPr algn="just">
              <a:buFontTx/>
              <a:buChar char="•"/>
            </a:pPr>
            <a:endParaRPr lang="ru-RU" sz="1200" i="1" dirty="0">
              <a:solidFill>
                <a:srgbClr val="FE1A14"/>
              </a:solidFill>
              <a:cs typeface="Times New Roman" panose="02020603050405020304" pitchFamily="18" charset="0"/>
            </a:endParaRPr>
          </a:p>
          <a:p>
            <a:pPr algn="just"/>
            <a:endParaRPr lang="ru-RU" sz="1200" i="1" dirty="0">
              <a:solidFill>
                <a:srgbClr val="FE1A14"/>
              </a:solidFill>
              <a:cs typeface="Times New Roman" panose="02020603050405020304" pitchFamily="18" charset="0"/>
            </a:endParaRPr>
          </a:p>
          <a:p>
            <a:pPr algn="just"/>
            <a:endParaRPr lang="ru-RU" sz="1200" i="1" dirty="0">
              <a:solidFill>
                <a:srgbClr val="FE1A14"/>
              </a:solidFill>
              <a:cs typeface="Times New Roman" panose="02020603050405020304" pitchFamily="18" charset="0"/>
            </a:endParaRP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6248400" y="1447800"/>
            <a:ext cx="228404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1200" i="1" dirty="0">
                <a:solidFill>
                  <a:srgbClr val="CC0099"/>
                </a:solidFill>
                <a:cs typeface="Times New Roman" panose="02020603050405020304" pitchFamily="18" charset="0"/>
              </a:rPr>
              <a:t>Криминальное поведение</a:t>
            </a:r>
            <a:r>
              <a:rPr lang="ru-RU" sz="1200" dirty="0">
                <a:cs typeface="Times New Roman" panose="02020603050405020304" pitchFamily="18" charset="0"/>
              </a:rPr>
              <a:t>  противоправный поступок, который по достижении возраста уголовной             ответственности служит основанием для возбуждения уголовного дела и квалифицируется по         определенным статьям уголовного кодекса. </a:t>
            </a:r>
          </a:p>
          <a:p>
            <a:pPr algn="just"/>
            <a:endParaRPr lang="ru-RU" sz="1200" dirty="0">
              <a:cs typeface="Times New Roman" panose="02020603050405020304" pitchFamily="18" charset="0"/>
            </a:endParaRPr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6248400" y="3602290"/>
            <a:ext cx="2284040" cy="24929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200" b="1" i="1" dirty="0">
                <a:cs typeface="Times New Roman" panose="02020603050405020304" pitchFamily="18" charset="0"/>
              </a:rPr>
              <a:t>Негативные формы девиаций являются социальной       патологией: </a:t>
            </a:r>
          </a:p>
          <a:p>
            <a:pPr algn="just"/>
            <a:r>
              <a:rPr lang="ru-RU" sz="1200" b="1" i="1" u="sng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Они дезорганизуют систему, подрывают ее основы и наносят значительный ущерб, в первую очередь, личности самого подростка. </a:t>
            </a:r>
          </a:p>
          <a:p>
            <a:pPr algn="just"/>
            <a:endParaRPr lang="ru-RU" sz="1200" b="1" i="1" u="sng" dirty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/>
            <a:endParaRPr lang="ru-RU" sz="1200" b="1" i="1" u="sng" dirty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/>
            <a:endParaRPr lang="ru-RU" sz="1200" b="1" i="1" u="sng" dirty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/>
            <a:endParaRPr lang="ru-RU" sz="1200" b="1" i="1" u="sng" dirty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/>
            <a:endParaRPr lang="ru-RU" sz="1200" b="1" i="1" u="sng" dirty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3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 autoUpdateAnimBg="0"/>
      <p:bldP spid="13328" grpId="0" animBg="1" autoUpdateAnimBg="0"/>
      <p:bldP spid="13329" grpId="0" autoUpdateAnimBg="0"/>
      <p:bldP spid="13330" grpId="0" animBg="1" autoUpdateAnimBg="0"/>
      <p:bldP spid="13331" grpId="0" autoUpdateAnimBg="0"/>
      <p:bldP spid="13332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44920" y="4586238"/>
            <a:ext cx="8159528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1200" b="1" i="1" dirty="0">
                <a:solidFill>
                  <a:schemeClr val="accent6">
                    <a:lumMod val="75000"/>
                  </a:schemeClr>
                </a:solidFill>
              </a:rPr>
              <a:t>1. Авторитарный характер </a:t>
            </a:r>
            <a:r>
              <a:rPr lang="ru-RU" sz="1200" dirty="0"/>
              <a:t>работа направлена на достижение послушания, дисциплины, порядка. Из педагогических средств преобладают санкции, наказания, ограничения. Отсутствует индивидуальная и дифференцированная работа. </a:t>
            </a:r>
          </a:p>
          <a:p>
            <a:pPr algn="just" eaLnBrk="0" hangingPunct="0"/>
            <a:r>
              <a:rPr lang="ru-RU" sz="1200" b="1" i="1" dirty="0">
                <a:solidFill>
                  <a:schemeClr val="accent6">
                    <a:lumMod val="75000"/>
                  </a:schemeClr>
                </a:solidFill>
              </a:rPr>
              <a:t>2. Либеральный характер </a:t>
            </a:r>
            <a:r>
              <a:rPr lang="ru-RU" sz="1200" b="1" dirty="0"/>
              <a:t>о</a:t>
            </a:r>
            <a:r>
              <a:rPr lang="ru-RU" sz="1200" dirty="0"/>
              <a:t>тносится к некоторым группам учителей. При этом нередко отсутствует систематическая и последовательная работа, необходимая для достижения воспитательных целей.</a:t>
            </a:r>
          </a:p>
          <a:p>
            <a:pPr algn="just" eaLnBrk="0" hangingPunct="0"/>
            <a:r>
              <a:rPr lang="ru-RU" sz="1200" b="1" i="1" dirty="0">
                <a:solidFill>
                  <a:schemeClr val="accent6">
                    <a:lumMod val="75000"/>
                  </a:schemeClr>
                </a:solidFill>
              </a:rPr>
              <a:t>3. Вся работа направлена на усвоение знаний</a:t>
            </a:r>
            <a:r>
              <a:rPr lang="ru-RU" sz="1200" dirty="0"/>
              <a:t>; не уделяется необходимого внимания воспитательной работе.</a:t>
            </a:r>
          </a:p>
          <a:p>
            <a:pPr algn="just" eaLnBrk="0" hangingPunct="0"/>
            <a:endParaRPr lang="ru-RU" sz="1200" dirty="0"/>
          </a:p>
          <a:p>
            <a:pPr algn="just" eaLnBrk="0" hangingPunct="0"/>
            <a:r>
              <a:rPr lang="ru-RU" sz="1200" b="1" i="1" dirty="0">
                <a:solidFill>
                  <a:srgbClr val="7030A0"/>
                </a:solidFill>
              </a:rPr>
              <a:t>Необходимо сотрудничество с подготовленными кадрами </a:t>
            </a:r>
            <a:r>
              <a:rPr lang="ru-RU" sz="1200" dirty="0"/>
              <a:t>— психологами, социальными педагогами для работы с трудными детьми.</a:t>
            </a:r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444920" y="639395"/>
            <a:ext cx="8196264" cy="30469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ru-RU" dirty="0">
                <a:latin typeface="Arial" charset="0"/>
                <a:cs typeface="Arial" charset="0"/>
              </a:rPr>
              <a:t>- </a:t>
            </a:r>
            <a:r>
              <a:rPr lang="ru-RU" dirty="0">
                <a:cs typeface="Times New Roman" panose="02020603050405020304" pitchFamily="18" charset="0"/>
              </a:rPr>
              <a:t>Низкая устойчивость к психическим перегрузкам и стрессам. </a:t>
            </a:r>
          </a:p>
          <a:p>
            <a:pPr marL="342900" indent="-342900">
              <a:buAutoNum type="arabicPeriod"/>
            </a:pPr>
            <a:endParaRPr lang="ru-RU" dirty="0">
              <a:latin typeface="Arial" charset="0"/>
              <a:cs typeface="Arial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Arial" charset="0"/>
              <a:cs typeface="Arial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Arial" charset="0"/>
              <a:cs typeface="Arial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Arial" charset="0"/>
              <a:cs typeface="Arial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Arial" charset="0"/>
              <a:cs typeface="Arial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Arial" charset="0"/>
              <a:cs typeface="Arial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Arial" charset="0"/>
              <a:cs typeface="Arial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Arial" charset="0"/>
              <a:cs typeface="Arial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Arial" charset="0"/>
              <a:cs typeface="Arial" charset="0"/>
            </a:endParaRPr>
          </a:p>
          <a:p>
            <a:endParaRPr lang="ru-RU" dirty="0">
              <a:latin typeface="Arial" charset="0"/>
              <a:cs typeface="Arial" charset="0"/>
            </a:endParaRPr>
          </a:p>
          <a:p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471486" y="824706"/>
            <a:ext cx="83264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dirty="0">
                <a:latin typeface="Arial" charset="0"/>
                <a:cs typeface="Arial" charset="0"/>
              </a:rPr>
              <a:t>-</a:t>
            </a:r>
            <a:r>
              <a:rPr lang="ru-RU" dirty="0">
                <a:cs typeface="Times New Roman" panose="02020603050405020304" pitchFamily="18" charset="0"/>
              </a:rPr>
              <a:t>Частая неуверенность в себе, низкая самооценка, завышенные требования к себе</a:t>
            </a:r>
            <a:r>
              <a:rPr lang="ru-RU" dirty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457200" y="1066800"/>
            <a:ext cx="458529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latin typeface="Arial" charset="0"/>
                <a:cs typeface="Arial" charset="0"/>
              </a:rPr>
              <a:t>-</a:t>
            </a:r>
            <a:r>
              <a:rPr lang="ru-RU" dirty="0">
                <a:cs typeface="Times New Roman" panose="02020603050405020304" pitchFamily="18" charset="0"/>
              </a:rPr>
              <a:t>Трудности в общении со сверстниками на улице. </a:t>
            </a:r>
          </a:p>
        </p:txBody>
      </p:sp>
      <p:sp>
        <p:nvSpPr>
          <p:cNvPr id="19476" name="Rectangle 20"/>
          <p:cNvSpPr>
            <a:spLocks noChangeArrowheads="1"/>
          </p:cNvSpPr>
          <p:nvPr/>
        </p:nvSpPr>
        <p:spPr bwMode="auto">
          <a:xfrm>
            <a:off x="1447800" y="304800"/>
            <a:ext cx="67056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C0066"/>
                </a:solidFill>
                <a:cs typeface="Times New Roman" panose="02020603050405020304" pitchFamily="18" charset="0"/>
              </a:rPr>
              <a:t>Факторы, влияющие на возникновение асоциального поведения</a:t>
            </a:r>
            <a:endParaRPr lang="ru-RU" b="1" u="sng" dirty="0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457200" y="1295400"/>
            <a:ext cx="465287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  <a:cs typeface="Arial" charset="0"/>
              </a:rPr>
              <a:t>-</a:t>
            </a:r>
            <a:r>
              <a:rPr lang="ru-RU" dirty="0">
                <a:cs typeface="Times New Roman" panose="02020603050405020304" pitchFamily="18" charset="0"/>
              </a:rPr>
              <a:t>Тревога и напряжение в общении по месту учебы.</a:t>
            </a:r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457200" y="1524000"/>
            <a:ext cx="668106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latin typeface="Arial" charset="0"/>
                <a:cs typeface="Arial" charset="0"/>
              </a:rPr>
              <a:t>-</a:t>
            </a:r>
            <a:r>
              <a:rPr lang="ru-RU" dirty="0">
                <a:cs typeface="Times New Roman" panose="02020603050405020304" pitchFamily="18" charset="0"/>
              </a:rPr>
              <a:t>Стремление к получению новых ощущений, причем, как можно быстрее.</a:t>
            </a:r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457200" y="1752600"/>
            <a:ext cx="691323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cs typeface="Times New Roman" panose="02020603050405020304" pitchFamily="18" charset="0"/>
              </a:rPr>
              <a:t>-Чрезмерная зависимость от друзей, стремление к подражанию приятелям</a:t>
            </a:r>
            <a:r>
              <a:rPr lang="ru-RU" dirty="0">
                <a:latin typeface="Arial" charset="0"/>
              </a:rPr>
              <a:t>.</a:t>
            </a: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457200" y="2008188"/>
            <a:ext cx="7696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dirty="0">
                <a:cs typeface="Times New Roman" panose="02020603050405020304" pitchFamily="18" charset="0"/>
              </a:rPr>
              <a:t>-Непереносимость конфликтов, стремление к уходу в мир иллюзий.</a:t>
            </a:r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476250" y="2286000"/>
            <a:ext cx="73662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latin typeface="Arial" charset="0"/>
                <a:cs typeface="Arial" charset="0"/>
              </a:rPr>
              <a:t>-</a:t>
            </a:r>
            <a:r>
              <a:rPr lang="ru-RU" dirty="0">
                <a:cs typeface="Times New Roman" panose="02020603050405020304" pitchFamily="18" charset="0"/>
              </a:rPr>
              <a:t>Навязчивые формы поведения; переедание, азартная и компьютерная игромания.</a:t>
            </a: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457200" y="2516188"/>
            <a:ext cx="75575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cs typeface="Times New Roman" panose="02020603050405020304" pitchFamily="18" charset="0"/>
              </a:rPr>
              <a:t>-Отклонения в поведении в связи с травмами, заболеваниями, мозговая патология</a:t>
            </a:r>
            <a:r>
              <a:rPr lang="ru-RU" dirty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381000" y="2744788"/>
            <a:ext cx="512262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CC0066"/>
                </a:solidFill>
                <a:cs typeface="Times New Roman" panose="02020603050405020304" pitchFamily="18" charset="0"/>
              </a:rPr>
              <a:t>  </a:t>
            </a:r>
            <a:r>
              <a:rPr lang="ru-RU" dirty="0">
                <a:cs typeface="Times New Roman" panose="02020603050405020304" pitchFamily="18" charset="0"/>
              </a:rPr>
              <a:t>-Посттравматический синдром; перенесенное насилие.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429422" y="3000376"/>
            <a:ext cx="603966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cs typeface="Times New Roman" panose="02020603050405020304" pitchFamily="18" charset="0"/>
              </a:rPr>
              <a:t> -Уходы из дома, принадлежность к неформальным объединениям.</a:t>
            </a:r>
          </a:p>
        </p:txBody>
      </p:sp>
      <p:sp>
        <p:nvSpPr>
          <p:cNvPr id="19486" name="Rectangle 30"/>
          <p:cNvSpPr>
            <a:spLocks noChangeArrowheads="1"/>
          </p:cNvSpPr>
          <p:nvPr/>
        </p:nvSpPr>
        <p:spPr bwMode="auto">
          <a:xfrm>
            <a:off x="444920" y="3416518"/>
            <a:ext cx="822022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hangingPunct="0">
              <a:tabLst>
                <a:tab pos="6743700" algn="l"/>
              </a:tabLst>
            </a:pPr>
            <a:r>
              <a:rPr lang="ru-RU" dirty="0">
                <a:solidFill>
                  <a:srgbClr val="CC0066"/>
                </a:solidFill>
                <a:cs typeface="Times New Roman" panose="02020603050405020304" pitchFamily="18" charset="0"/>
              </a:rPr>
              <a:t> </a:t>
            </a:r>
            <a:r>
              <a:rPr lang="ru-RU" dirty="0">
                <a:cs typeface="Times New Roman" panose="02020603050405020304" pitchFamily="18" charset="0"/>
              </a:rPr>
              <a:t>-Отягощенная наследственность (алкоголизм, наркомания), явное неблагополучие в семье.</a:t>
            </a:r>
          </a:p>
          <a:p>
            <a:pPr algn="just" eaLnBrk="0" hangingPunct="0">
              <a:tabLst>
                <a:tab pos="6743700" algn="l"/>
              </a:tabLst>
            </a:pPr>
            <a:endParaRPr lang="ru-RU" dirty="0">
              <a:cs typeface="Times New Roman" panose="02020603050405020304" pitchFamily="18" charset="0"/>
            </a:endParaRPr>
          </a:p>
          <a:p>
            <a:pPr algn="just" eaLnBrk="0" hangingPunct="0">
              <a:tabLst>
                <a:tab pos="6743700" algn="l"/>
              </a:tabLst>
            </a:pPr>
            <a:r>
              <a:rPr lang="ru-RU" sz="1400" b="1" i="1" dirty="0"/>
              <a:t>Важный по значимости фактор, который может способствовать появлению и развитию асоциального поведения детей, - </a:t>
            </a:r>
            <a:r>
              <a:rPr lang="ru-RU" sz="1400" b="1" i="1" dirty="0">
                <a:solidFill>
                  <a:srgbClr val="FF0000"/>
                </a:solidFill>
              </a:rPr>
              <a:t>школа.</a:t>
            </a:r>
            <a:r>
              <a:rPr lang="ru-RU" sz="1400" b="1" i="1" dirty="0"/>
              <a:t> Имеет значение  </a:t>
            </a:r>
            <a:r>
              <a:rPr lang="ru-RU" sz="1400" b="1" i="1" dirty="0">
                <a:solidFill>
                  <a:srgbClr val="FF0000"/>
                </a:solidFill>
              </a:rPr>
              <a:t>стиль работы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pPr algn="just" eaLnBrk="0" hangingPunct="0">
              <a:tabLst>
                <a:tab pos="6743700" algn="l"/>
              </a:tabLst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3" grpId="0" animBg="1" autoUpdateAnimBg="0"/>
      <p:bldP spid="19474" grpId="0" autoUpdateAnimBg="0"/>
      <p:bldP spid="19475" grpId="0" autoUpdateAnimBg="0"/>
      <p:bldP spid="19476" grpId="0" autoUpdateAnimBg="0"/>
      <p:bldP spid="19477" grpId="0" autoUpdateAnimBg="0"/>
      <p:bldP spid="19478" grpId="0" autoUpdateAnimBg="0"/>
      <p:bldP spid="19479" grpId="0" autoUpdateAnimBg="0"/>
      <p:bldP spid="19480" grpId="0" autoUpdateAnimBg="0"/>
      <p:bldP spid="19481" grpId="0" autoUpdateAnimBg="0"/>
      <p:bldP spid="19482" grpId="0" autoUpdateAnimBg="0"/>
      <p:bldP spid="19483" grpId="0" autoUpdateAnimBg="0"/>
      <p:bldP spid="19484" grpId="0" autoUpdateAnimBg="0"/>
      <p:bldP spid="1948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7" name="Group 9"/>
          <p:cNvGrpSpPr>
            <a:grpSpLocks/>
          </p:cNvGrpSpPr>
          <p:nvPr/>
        </p:nvGrpSpPr>
        <p:grpSpPr bwMode="auto">
          <a:xfrm>
            <a:off x="539552" y="488950"/>
            <a:ext cx="8136904" cy="3660130"/>
            <a:chOff x="0" y="144"/>
            <a:chExt cx="5760" cy="2640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32771" name="AutoShape 3"/>
            <p:cNvSpPr>
              <a:spLocks noChangeArrowheads="1"/>
            </p:cNvSpPr>
            <p:nvPr/>
          </p:nvSpPr>
          <p:spPr bwMode="auto">
            <a:xfrm>
              <a:off x="0" y="144"/>
              <a:ext cx="5760" cy="2640"/>
            </a:xfrm>
            <a:prstGeom prst="foldedCorner">
              <a:avLst>
                <a:gd name="adj" fmla="val 125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2" name="Rectangle 4"/>
            <p:cNvSpPr>
              <a:spLocks noChangeArrowheads="1"/>
            </p:cNvSpPr>
            <p:nvPr/>
          </p:nvSpPr>
          <p:spPr bwMode="auto">
            <a:xfrm>
              <a:off x="340" y="167"/>
              <a:ext cx="5420" cy="2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 b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Характеристики семей, вызывающих асоциальное поведение детей:</a:t>
              </a:r>
            </a:p>
            <a:p>
              <a:pPr algn="just">
                <a:spcBef>
                  <a:spcPct val="50000"/>
                </a:spcBef>
                <a:buClr>
                  <a:schemeClr val="accent2"/>
                </a:buClr>
                <a:buFontTx/>
                <a:buAutoNum type="arabicParenR"/>
              </a:pPr>
              <a:r>
                <a:rPr lang="ru-RU" sz="1400" dirty="0">
                  <a:cs typeface="Times New Roman" panose="02020603050405020304" pitchFamily="18" charset="0"/>
                </a:rPr>
                <a:t> семьи, члены которых имеют </a:t>
              </a:r>
              <a:r>
                <a:rPr lang="ru-RU" sz="1400" b="1" i="1" dirty="0">
                  <a:solidFill>
                    <a:schemeClr val="accent2"/>
                  </a:solidFill>
                  <a:cs typeface="Times New Roman" panose="02020603050405020304" pitchFamily="18" charset="0"/>
                </a:rPr>
                <a:t>психические или другие тяжелые заболевания</a:t>
              </a:r>
              <a:r>
                <a:rPr lang="ru-RU" sz="1400" dirty="0">
                  <a:cs typeface="Times New Roman" panose="02020603050405020304" pitchFamily="18" charset="0"/>
                </a:rPr>
                <a:t>; пристрастие к наркомании, алкоголю или асоциальное поведение. </a:t>
              </a:r>
            </a:p>
            <a:p>
              <a:pPr algn="just">
                <a:spcBef>
                  <a:spcPct val="50000"/>
                </a:spcBef>
                <a:buClr>
                  <a:schemeClr val="accent2"/>
                </a:buClr>
                <a:buFontTx/>
                <a:buAutoNum type="arabicParenR"/>
              </a:pPr>
              <a:r>
                <a:rPr lang="ru-RU" sz="1400" dirty="0">
                  <a:cs typeface="Times New Roman" panose="02020603050405020304" pitchFamily="18" charset="0"/>
                </a:rPr>
                <a:t> семьи, в которых во взаимоотношениях между родителями </a:t>
              </a:r>
              <a:r>
                <a:rPr lang="ru-RU" sz="1400" b="1" i="1" dirty="0">
                  <a:solidFill>
                    <a:schemeClr val="accent2"/>
                  </a:solidFill>
                  <a:cs typeface="Times New Roman" panose="02020603050405020304" pitchFamily="18" charset="0"/>
                </a:rPr>
                <a:t>непонимание, дефицит любви</a:t>
              </a:r>
              <a:r>
                <a:rPr lang="ru-RU" sz="1400" b="1" dirty="0">
                  <a:solidFill>
                    <a:schemeClr val="accent2"/>
                  </a:solidFill>
                  <a:cs typeface="Times New Roman" panose="02020603050405020304" pitchFamily="18" charset="0"/>
                </a:rPr>
                <a:t>,</a:t>
              </a:r>
              <a:r>
                <a:rPr lang="ru-RU" sz="1400" dirty="0">
                  <a:cs typeface="Times New Roman" panose="02020603050405020304" pitchFamily="18" charset="0"/>
                </a:rPr>
                <a:t> враждебность, доминирующее влияние одного из родителей, проявление насилия. </a:t>
              </a:r>
            </a:p>
            <a:p>
              <a:pPr algn="just">
                <a:spcBef>
                  <a:spcPct val="50000"/>
                </a:spcBef>
                <a:buClr>
                  <a:schemeClr val="accent2"/>
                </a:buClr>
                <a:buFontTx/>
                <a:buAutoNum type="arabicParenR"/>
              </a:pPr>
              <a:r>
                <a:rPr lang="ru-RU" sz="1400" dirty="0">
                  <a:cs typeface="Times New Roman" panose="02020603050405020304" pitchFamily="18" charset="0"/>
                </a:rPr>
                <a:t> семьи, в которых </a:t>
              </a:r>
              <a:r>
                <a:rPr lang="ru-RU" sz="1400" b="1" i="1" dirty="0">
                  <a:solidFill>
                    <a:schemeClr val="accent2"/>
                  </a:solidFill>
                  <a:cs typeface="Times New Roman" panose="02020603050405020304" pitchFamily="18" charset="0"/>
                </a:rPr>
                <a:t>отец является авторитетом</a:t>
              </a:r>
              <a:r>
                <a:rPr lang="ru-RU" sz="1400" dirty="0">
                  <a:cs typeface="Times New Roman" panose="02020603050405020304" pitchFamily="18" charset="0"/>
                </a:rPr>
                <a:t> и в то же время </a:t>
              </a:r>
              <a:r>
                <a:rPr lang="ru-RU" sz="1400" b="1" i="1" dirty="0">
                  <a:solidFill>
                    <a:schemeClr val="accent2"/>
                  </a:solidFill>
                  <a:cs typeface="Times New Roman" panose="02020603050405020304" pitchFamily="18" charset="0"/>
                </a:rPr>
                <a:t>не интересуется личностным развитием ребенка</a:t>
              </a:r>
              <a:r>
                <a:rPr lang="ru-RU" sz="1400" dirty="0">
                  <a:cs typeface="Times New Roman" panose="02020603050405020304" pitchFamily="18" charset="0"/>
                </a:rPr>
                <a:t>, а мать отвечает за воспитание ребенка </a:t>
              </a:r>
            </a:p>
            <a:p>
              <a:pPr algn="just">
                <a:spcBef>
                  <a:spcPct val="50000"/>
                </a:spcBef>
                <a:buClr>
                  <a:schemeClr val="accent2"/>
                </a:buClr>
                <a:buFontTx/>
                <a:buAutoNum type="arabicParenR"/>
              </a:pPr>
              <a:r>
                <a:rPr lang="ru-RU" sz="1400" dirty="0">
                  <a:cs typeface="Times New Roman" panose="02020603050405020304" pitchFamily="18" charset="0"/>
                </a:rPr>
                <a:t> семьи с </a:t>
              </a:r>
              <a:r>
                <a:rPr lang="ru-RU" sz="1400" b="1" i="1" dirty="0">
                  <a:solidFill>
                    <a:schemeClr val="accent2"/>
                  </a:solidFill>
                  <a:cs typeface="Times New Roman" panose="02020603050405020304" pitchFamily="18" charset="0"/>
                </a:rPr>
                <a:t>дефицитом заботы и любви</a:t>
              </a:r>
              <a:r>
                <a:rPr lang="ru-RU" sz="1400" i="1" dirty="0">
                  <a:cs typeface="Times New Roman" panose="02020603050405020304" pitchFamily="18" charset="0"/>
                </a:rPr>
                <a:t> </a:t>
              </a:r>
              <a:r>
                <a:rPr lang="ru-RU" sz="1400" dirty="0">
                  <a:cs typeface="Times New Roman" panose="02020603050405020304" pitchFamily="18" charset="0"/>
                </a:rPr>
                <a:t>у одного или двух родителей к ребенку; штрафным воздействием; ограничивающим характером; </a:t>
              </a:r>
              <a:r>
                <a:rPr lang="ru-RU" sz="1400" b="1" i="1" dirty="0">
                  <a:solidFill>
                    <a:schemeClr val="accent2"/>
                  </a:solidFill>
                  <a:cs typeface="Times New Roman" panose="02020603050405020304" pitchFamily="18" charset="0"/>
                </a:rPr>
                <a:t>авторитарным воспитательным воздействием</a:t>
              </a:r>
              <a:r>
                <a:rPr lang="ru-RU" sz="1400" i="1" dirty="0">
                  <a:cs typeface="Times New Roman" panose="02020603050405020304" pitchFamily="18" charset="0"/>
                </a:rPr>
                <a:t> </a:t>
              </a:r>
              <a:r>
                <a:rPr lang="ru-RU" sz="1400" dirty="0">
                  <a:cs typeface="Times New Roman" panose="02020603050405020304" pitchFamily="18" charset="0"/>
                </a:rPr>
                <a:t>направлено на формирование строгого послушания и дисциплины у ребенка; </a:t>
              </a:r>
              <a:r>
                <a:rPr lang="ru-RU" sz="1400" b="1" i="1" dirty="0">
                  <a:solidFill>
                    <a:schemeClr val="accent2"/>
                  </a:solidFill>
                  <a:cs typeface="Times New Roman" panose="02020603050405020304" pitchFamily="18" charset="0"/>
                </a:rPr>
                <a:t>либеральным</a:t>
              </a:r>
              <a:r>
                <a:rPr lang="ru-RU" sz="1400" dirty="0">
                  <a:cs typeface="Times New Roman" panose="02020603050405020304" pitchFamily="18" charset="0"/>
                </a:rPr>
                <a:t> воспитательным воздействием, затрудняющим формирование системы ценностей и норм у ребенка; </a:t>
              </a:r>
              <a:r>
                <a:rPr lang="ru-RU" sz="1400" b="1" i="1" dirty="0">
                  <a:solidFill>
                    <a:schemeClr val="accent2"/>
                  </a:solidFill>
                  <a:cs typeface="Times New Roman" panose="02020603050405020304" pitchFamily="18" charset="0"/>
                </a:rPr>
                <a:t>чрезмерной опекой</a:t>
              </a:r>
              <a:r>
                <a:rPr lang="ru-RU" sz="1400" i="1" dirty="0">
                  <a:cs typeface="Times New Roman" panose="02020603050405020304" pitchFamily="18" charset="0"/>
                </a:rPr>
                <a:t> </a:t>
              </a:r>
              <a:r>
                <a:rPr lang="ru-RU" sz="1400" dirty="0">
                  <a:cs typeface="Times New Roman" panose="02020603050405020304" pitchFamily="18" charset="0"/>
                </a:rPr>
                <a:t>над ребенком; воспитание ребенка в духе неуважения к общественным нормам и формам социального контроля.</a:t>
              </a:r>
            </a:p>
          </p:txBody>
        </p:sp>
      </p:grp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2915816" y="4437112"/>
            <a:ext cx="5760640" cy="1384995"/>
          </a:xfrm>
          <a:prstGeom prst="rect">
            <a:avLst/>
          </a:prstGeom>
          <a:solidFill>
            <a:srgbClr val="E9D9FF"/>
          </a:solidFill>
          <a:ln w="9525">
            <a:solidFill>
              <a:srgbClr val="7C0E9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Малая</a:t>
            </a:r>
            <a:r>
              <a:rPr lang="ru-RU" sz="1400" dirty="0">
                <a:cs typeface="Times New Roman" panose="02020603050405020304" pitchFamily="18" charset="0"/>
              </a:rPr>
              <a:t> или </a:t>
            </a:r>
            <a:r>
              <a:rPr lang="ru-RU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дружеская группа </a:t>
            </a:r>
            <a:r>
              <a:rPr lang="ru-RU" sz="1400" dirty="0">
                <a:cs typeface="Times New Roman" panose="02020603050405020304" pitchFamily="18" charset="0"/>
              </a:rPr>
              <a:t>может также является фактором асоциального поведения, если присутствуют </a:t>
            </a:r>
            <a:r>
              <a:rPr lang="ru-RU" sz="1400" b="1" i="1" dirty="0">
                <a:cs typeface="Times New Roman" panose="02020603050405020304" pitchFamily="18" charset="0"/>
              </a:rPr>
              <a:t>асоциальные элементы в системе норм</a:t>
            </a:r>
            <a:r>
              <a:rPr lang="ru-RU" sz="1400" dirty="0">
                <a:cs typeface="Times New Roman" panose="02020603050405020304" pitchFamily="18" charset="0"/>
              </a:rPr>
              <a:t>, которыми руководствуются члены группы в своем поведении; во взаимоотношениях в группе господствует авторитарный стиль, проявляется насилие; если в группе распространена анти-школьная субкультура.</a:t>
            </a:r>
          </a:p>
        </p:txBody>
      </p:sp>
      <p:pic>
        <p:nvPicPr>
          <p:cNvPr id="32776" name="Picture 8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2304256" cy="214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E6E6"/>
            </a:gs>
            <a:gs pos="14999">
              <a:srgbClr val="7D8496"/>
            </a:gs>
            <a:gs pos="53000">
              <a:srgbClr val="E6E6E6"/>
            </a:gs>
            <a:gs pos="67999">
              <a:srgbClr val="7D8496"/>
            </a:gs>
            <a:gs pos="92999">
              <a:srgbClr val="E6E6E6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6" name="Text Box 72"/>
          <p:cNvSpPr txBox="1">
            <a:spLocks noChangeArrowheads="1"/>
          </p:cNvSpPr>
          <p:nvPr/>
        </p:nvSpPr>
        <p:spPr bwMode="auto">
          <a:xfrm>
            <a:off x="400050" y="403416"/>
            <a:ext cx="3733800" cy="160043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marL="200025" indent="-2000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429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34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ru-RU" sz="1400" dirty="0">
                <a:solidFill>
                  <a:srgbClr val="8C0046"/>
                </a:solidFill>
                <a:cs typeface="Times New Roman" panose="02020603050405020304" pitchFamily="18" charset="0"/>
              </a:rPr>
              <a:t>Разновидности асоциального поведения:</a:t>
            </a:r>
          </a:p>
          <a:p>
            <a:pPr algn="just">
              <a:buFontTx/>
              <a:buChar char="•"/>
            </a:pPr>
            <a:r>
              <a:rPr lang="ru-RU" sz="1400" dirty="0">
                <a:solidFill>
                  <a:srgbClr val="8C0046"/>
                </a:solidFill>
                <a:cs typeface="Times New Roman" panose="02020603050405020304" pitchFamily="18" charset="0"/>
              </a:rPr>
              <a:t>детский алкоголизм</a:t>
            </a:r>
          </a:p>
          <a:p>
            <a:pPr algn="just">
              <a:buFontTx/>
              <a:buChar char="•"/>
            </a:pPr>
            <a:r>
              <a:rPr lang="ru-RU" sz="1400" dirty="0">
                <a:solidFill>
                  <a:srgbClr val="8C0046"/>
                </a:solidFill>
                <a:cs typeface="Times New Roman" panose="02020603050405020304" pitchFamily="18" charset="0"/>
              </a:rPr>
              <a:t>наркомания</a:t>
            </a:r>
          </a:p>
          <a:p>
            <a:pPr algn="just">
              <a:buFontTx/>
              <a:buChar char="•"/>
            </a:pPr>
            <a:r>
              <a:rPr lang="ru-RU" sz="1400" dirty="0">
                <a:solidFill>
                  <a:srgbClr val="8C0046"/>
                </a:solidFill>
                <a:cs typeface="Times New Roman" panose="02020603050405020304" pitchFamily="18" charset="0"/>
              </a:rPr>
              <a:t>токсикомания</a:t>
            </a:r>
          </a:p>
          <a:p>
            <a:pPr algn="just">
              <a:buFontTx/>
              <a:buChar char="•"/>
            </a:pPr>
            <a:r>
              <a:rPr lang="ru-RU" sz="1400" dirty="0">
                <a:solidFill>
                  <a:srgbClr val="8C0046"/>
                </a:solidFill>
                <a:cs typeface="Times New Roman" panose="02020603050405020304" pitchFamily="18" charset="0"/>
              </a:rPr>
              <a:t>беспризорность</a:t>
            </a:r>
          </a:p>
          <a:p>
            <a:pPr algn="just">
              <a:buFontTx/>
              <a:buChar char="•"/>
            </a:pPr>
            <a:r>
              <a:rPr lang="ru-RU" sz="1400" dirty="0">
                <a:solidFill>
                  <a:srgbClr val="8C0046"/>
                </a:solidFill>
                <a:cs typeface="Times New Roman" panose="02020603050405020304" pitchFamily="18" charset="0"/>
              </a:rPr>
              <a:t>безнадзорность</a:t>
            </a:r>
          </a:p>
          <a:p>
            <a:pPr algn="just">
              <a:buFontTx/>
              <a:buChar char="•"/>
            </a:pPr>
            <a:r>
              <a:rPr lang="ru-RU" sz="1400" dirty="0">
                <a:solidFill>
                  <a:srgbClr val="8C0046"/>
                </a:solidFill>
                <a:cs typeface="Times New Roman" panose="02020603050405020304" pitchFamily="18" charset="0"/>
              </a:rPr>
              <a:t>проституция</a:t>
            </a:r>
          </a:p>
        </p:txBody>
      </p:sp>
      <p:sp>
        <p:nvSpPr>
          <p:cNvPr id="6212" name="Rectangle 68"/>
          <p:cNvSpPr>
            <a:spLocks noChangeArrowheads="1"/>
          </p:cNvSpPr>
          <p:nvPr/>
        </p:nvSpPr>
        <p:spPr bwMode="auto">
          <a:xfrm>
            <a:off x="4440265" y="423744"/>
            <a:ext cx="4281882" cy="160043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Употребление психоактивных веществ, включая наркотические вещества, является одной из наиболее остро стоящих перед обществом проблем. Большинство наркоманов начинают употреблять наркотики в подростковом возрасте, и более половины лиц, регулярно употребляющих ПАВ - подростки. </a:t>
            </a: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312691"/>
              </p:ext>
            </p:extLst>
          </p:nvPr>
        </p:nvGraphicFramePr>
        <p:xfrm>
          <a:off x="8666971" y="403416"/>
          <a:ext cx="466725" cy="1873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" name="Clip" r:id="rId3" imgW="647700" imgH="3421063" progId="">
                  <p:embed/>
                </p:oleObj>
              </mc:Choice>
              <mc:Fallback>
                <p:oleObj name="Clip" r:id="rId3" imgW="647700" imgH="3421063" progId="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6971" y="403416"/>
                        <a:ext cx="466725" cy="18734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2438400" y="1066800"/>
          <a:ext cx="137160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" name="Clip" r:id="rId5" imgW="5129213" imgH="1714500" progId="">
                  <p:embed/>
                </p:oleObj>
              </mc:Choice>
              <mc:Fallback>
                <p:oleObj name="Clip" r:id="rId5" imgW="5129213" imgH="1714500" progId="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066800"/>
                        <a:ext cx="1371600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99" name="Group 55"/>
          <p:cNvGrpSpPr>
            <a:grpSpLocks/>
          </p:cNvGrpSpPr>
          <p:nvPr/>
        </p:nvGrpSpPr>
        <p:grpSpPr bwMode="auto">
          <a:xfrm>
            <a:off x="0" y="2082800"/>
            <a:ext cx="533400" cy="2184400"/>
            <a:chOff x="1920" y="2736"/>
            <a:chExt cx="384" cy="1104"/>
          </a:xfrm>
        </p:grpSpPr>
        <p:grpSp>
          <p:nvGrpSpPr>
            <p:cNvPr id="6194" name="Group 50"/>
            <p:cNvGrpSpPr>
              <a:grpSpLocks/>
            </p:cNvGrpSpPr>
            <p:nvPr/>
          </p:nvGrpSpPr>
          <p:grpSpPr bwMode="auto">
            <a:xfrm>
              <a:off x="1920" y="2736"/>
              <a:ext cx="336" cy="1104"/>
              <a:chOff x="1920" y="2736"/>
              <a:chExt cx="336" cy="1104"/>
            </a:xfrm>
          </p:grpSpPr>
          <p:sp>
            <p:nvSpPr>
              <p:cNvPr id="6154" name="Rectangle 10"/>
              <p:cNvSpPr>
                <a:spLocks noChangeArrowheads="1"/>
              </p:cNvSpPr>
              <p:nvPr/>
            </p:nvSpPr>
            <p:spPr bwMode="auto">
              <a:xfrm>
                <a:off x="1920" y="3216"/>
                <a:ext cx="336" cy="614"/>
              </a:xfrm>
              <a:prstGeom prst="rect">
                <a:avLst/>
              </a:prstGeom>
              <a:solidFill>
                <a:srgbClr val="E3E8ED">
                  <a:alpha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52" name="Group 8"/>
              <p:cNvGrpSpPr>
                <a:grpSpLocks/>
              </p:cNvGrpSpPr>
              <p:nvPr/>
            </p:nvGrpSpPr>
            <p:grpSpPr bwMode="auto">
              <a:xfrm>
                <a:off x="1968" y="3072"/>
                <a:ext cx="90" cy="574"/>
                <a:chOff x="3830" y="3515"/>
                <a:chExt cx="90" cy="574"/>
              </a:xfrm>
            </p:grpSpPr>
            <p:sp>
              <p:nvSpPr>
                <p:cNvPr id="6150" name="Freeform 6"/>
                <p:cNvSpPr>
                  <a:spLocks/>
                </p:cNvSpPr>
                <p:nvPr/>
              </p:nvSpPr>
              <p:spPr bwMode="auto">
                <a:xfrm>
                  <a:off x="3830" y="3515"/>
                  <a:ext cx="90" cy="129"/>
                </a:xfrm>
                <a:custGeom>
                  <a:avLst/>
                  <a:gdLst>
                    <a:gd name="T0" fmla="*/ 272 w 272"/>
                    <a:gd name="T1" fmla="*/ 0 h 385"/>
                    <a:gd name="T2" fmla="*/ 272 w 272"/>
                    <a:gd name="T3" fmla="*/ 154 h 385"/>
                    <a:gd name="T4" fmla="*/ 94 w 272"/>
                    <a:gd name="T5" fmla="*/ 385 h 385"/>
                    <a:gd name="T6" fmla="*/ 0 w 272"/>
                    <a:gd name="T7" fmla="*/ 385 h 385"/>
                    <a:gd name="T8" fmla="*/ 233 w 272"/>
                    <a:gd name="T9" fmla="*/ 148 h 385"/>
                    <a:gd name="T10" fmla="*/ 233 w 272"/>
                    <a:gd name="T11" fmla="*/ 0 h 385"/>
                    <a:gd name="T12" fmla="*/ 272 w 272"/>
                    <a:gd name="T13" fmla="*/ 0 h 3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2" h="385">
                      <a:moveTo>
                        <a:pt x="272" y="0"/>
                      </a:moveTo>
                      <a:lnTo>
                        <a:pt x="272" y="154"/>
                      </a:lnTo>
                      <a:lnTo>
                        <a:pt x="94" y="385"/>
                      </a:lnTo>
                      <a:lnTo>
                        <a:pt x="0" y="385"/>
                      </a:lnTo>
                      <a:lnTo>
                        <a:pt x="233" y="148"/>
                      </a:lnTo>
                      <a:lnTo>
                        <a:pt x="233" y="0"/>
                      </a:lnTo>
                      <a:lnTo>
                        <a:pt x="27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51" name="Rectangle 7"/>
                <p:cNvSpPr>
                  <a:spLocks noChangeArrowheads="1"/>
                </p:cNvSpPr>
                <p:nvPr/>
              </p:nvSpPr>
              <p:spPr bwMode="auto">
                <a:xfrm>
                  <a:off x="3831" y="3644"/>
                  <a:ext cx="32" cy="445"/>
                </a:xfrm>
                <a:prstGeom prst="rect">
                  <a:avLst/>
                </a:prstGeom>
                <a:solidFill>
                  <a:srgbClr val="FFFF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88" name="Group 44"/>
              <p:cNvGrpSpPr>
                <a:grpSpLocks/>
              </p:cNvGrpSpPr>
              <p:nvPr/>
            </p:nvGrpSpPr>
            <p:grpSpPr bwMode="auto">
              <a:xfrm>
                <a:off x="2016" y="2736"/>
                <a:ext cx="144" cy="48"/>
                <a:chOff x="3863" y="3409"/>
                <a:chExt cx="339" cy="111"/>
              </a:xfrm>
            </p:grpSpPr>
            <p:sp>
              <p:nvSpPr>
                <p:cNvPr id="6186" name="Rectangle 42"/>
                <p:cNvSpPr>
                  <a:spLocks noChangeArrowheads="1"/>
                </p:cNvSpPr>
                <p:nvPr/>
              </p:nvSpPr>
              <p:spPr bwMode="auto">
                <a:xfrm>
                  <a:off x="3863" y="3409"/>
                  <a:ext cx="339" cy="11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87" name="Rectangle 43"/>
                <p:cNvSpPr>
                  <a:spLocks noChangeArrowheads="1"/>
                </p:cNvSpPr>
                <p:nvPr/>
              </p:nvSpPr>
              <p:spPr bwMode="auto">
                <a:xfrm>
                  <a:off x="3881" y="3412"/>
                  <a:ext cx="24" cy="1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193" name="Freeform 49"/>
              <p:cNvSpPr>
                <a:spLocks/>
              </p:cNvSpPr>
              <p:nvPr/>
            </p:nvSpPr>
            <p:spPr bwMode="auto">
              <a:xfrm>
                <a:off x="1920" y="2784"/>
                <a:ext cx="336" cy="1056"/>
              </a:xfrm>
              <a:custGeom>
                <a:avLst/>
                <a:gdLst>
                  <a:gd name="T0" fmla="*/ 144 w 432"/>
                  <a:gd name="T1" fmla="*/ 0 h 1632"/>
                  <a:gd name="T2" fmla="*/ 144 w 432"/>
                  <a:gd name="T3" fmla="*/ 480 h 1632"/>
                  <a:gd name="T4" fmla="*/ 0 w 432"/>
                  <a:gd name="T5" fmla="*/ 624 h 1632"/>
                  <a:gd name="T6" fmla="*/ 0 w 432"/>
                  <a:gd name="T7" fmla="*/ 1632 h 1632"/>
                  <a:gd name="T8" fmla="*/ 432 w 432"/>
                  <a:gd name="T9" fmla="*/ 1632 h 1632"/>
                  <a:gd name="T10" fmla="*/ 432 w 432"/>
                  <a:gd name="T11" fmla="*/ 624 h 1632"/>
                  <a:gd name="T12" fmla="*/ 288 w 432"/>
                  <a:gd name="T13" fmla="*/ 480 h 1632"/>
                  <a:gd name="T14" fmla="*/ 288 w 432"/>
                  <a:gd name="T15" fmla="*/ 0 h 1632"/>
                  <a:gd name="T16" fmla="*/ 144 w 432"/>
                  <a:gd name="T17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2" h="1632">
                    <a:moveTo>
                      <a:pt x="144" y="0"/>
                    </a:moveTo>
                    <a:lnTo>
                      <a:pt x="144" y="480"/>
                    </a:lnTo>
                    <a:lnTo>
                      <a:pt x="0" y="624"/>
                    </a:lnTo>
                    <a:lnTo>
                      <a:pt x="0" y="1632"/>
                    </a:lnTo>
                    <a:lnTo>
                      <a:pt x="432" y="1632"/>
                    </a:lnTo>
                    <a:lnTo>
                      <a:pt x="432" y="624"/>
                    </a:lnTo>
                    <a:lnTo>
                      <a:pt x="288" y="480"/>
                    </a:lnTo>
                    <a:lnTo>
                      <a:pt x="288" y="0"/>
                    </a:lnTo>
                    <a:lnTo>
                      <a:pt x="144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95" name="Rectangle 51"/>
            <p:cNvSpPr>
              <a:spLocks noChangeArrowheads="1"/>
            </p:cNvSpPr>
            <p:nvPr/>
          </p:nvSpPr>
          <p:spPr bwMode="auto">
            <a:xfrm>
              <a:off x="2112" y="3264"/>
              <a:ext cx="144" cy="38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725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7" name="Text Box 53"/>
            <p:cNvSpPr txBox="1">
              <a:spLocks noChangeArrowheads="1"/>
            </p:cNvSpPr>
            <p:nvPr/>
          </p:nvSpPr>
          <p:spPr bwMode="auto">
            <a:xfrm>
              <a:off x="2112" y="3312"/>
              <a:ext cx="19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500">
                  <a:solidFill>
                    <a:srgbClr val="FC0000"/>
                  </a:solidFill>
                  <a:latin typeface="Arial" charset="0"/>
                </a:rPr>
                <a:t>вод</a:t>
              </a:r>
            </a:p>
          </p:txBody>
        </p:sp>
        <p:sp>
          <p:nvSpPr>
            <p:cNvPr id="6198" name="Text Box 54"/>
            <p:cNvSpPr txBox="1">
              <a:spLocks noChangeArrowheads="1"/>
            </p:cNvSpPr>
            <p:nvPr/>
          </p:nvSpPr>
          <p:spPr bwMode="auto">
            <a:xfrm>
              <a:off x="2112" y="3456"/>
              <a:ext cx="19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500">
                  <a:solidFill>
                    <a:srgbClr val="FC0000"/>
                  </a:solidFill>
                  <a:latin typeface="Arial" charset="0"/>
                </a:rPr>
                <a:t>осо</a:t>
              </a:r>
            </a:p>
          </p:txBody>
        </p:sp>
      </p:grpSp>
      <p:grpSp>
        <p:nvGrpSpPr>
          <p:cNvPr id="6210" name="Group 66"/>
          <p:cNvGrpSpPr>
            <a:grpSpLocks/>
          </p:cNvGrpSpPr>
          <p:nvPr/>
        </p:nvGrpSpPr>
        <p:grpSpPr bwMode="auto">
          <a:xfrm>
            <a:off x="466725" y="5562600"/>
            <a:ext cx="1657004" cy="674712"/>
            <a:chOff x="1008" y="2928"/>
            <a:chExt cx="1296" cy="816"/>
          </a:xfrm>
        </p:grpSpPr>
        <p:grpSp>
          <p:nvGrpSpPr>
            <p:cNvPr id="6205" name="Group 61"/>
            <p:cNvGrpSpPr>
              <a:grpSpLocks/>
            </p:cNvGrpSpPr>
            <p:nvPr/>
          </p:nvGrpSpPr>
          <p:grpSpPr bwMode="auto">
            <a:xfrm>
              <a:off x="1008" y="3600"/>
              <a:ext cx="1200" cy="144"/>
              <a:chOff x="480" y="3600"/>
              <a:chExt cx="1728" cy="192"/>
            </a:xfrm>
          </p:grpSpPr>
          <p:sp>
            <p:nvSpPr>
              <p:cNvPr id="6200" name="Rectangle 56"/>
              <p:cNvSpPr>
                <a:spLocks noChangeArrowheads="1"/>
              </p:cNvSpPr>
              <p:nvPr/>
            </p:nvSpPr>
            <p:spPr bwMode="auto">
              <a:xfrm>
                <a:off x="480" y="3600"/>
                <a:ext cx="624" cy="192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03" name="Rectangle 59"/>
              <p:cNvSpPr>
                <a:spLocks noChangeArrowheads="1"/>
              </p:cNvSpPr>
              <p:nvPr/>
            </p:nvSpPr>
            <p:spPr bwMode="auto">
              <a:xfrm>
                <a:off x="2160" y="3648"/>
                <a:ext cx="48" cy="96"/>
              </a:xfrm>
              <a:prstGeom prst="rect">
                <a:avLst/>
              </a:prstGeom>
              <a:solidFill>
                <a:srgbClr val="F96C0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04" name="Rectangle 60"/>
              <p:cNvSpPr>
                <a:spLocks noChangeArrowheads="1"/>
              </p:cNvSpPr>
              <p:nvPr/>
            </p:nvSpPr>
            <p:spPr bwMode="auto">
              <a:xfrm>
                <a:off x="2112" y="3600"/>
                <a:ext cx="48" cy="192"/>
              </a:xfrm>
              <a:prstGeom prst="rect">
                <a:avLst/>
              </a:prstGeom>
              <a:solidFill>
                <a:srgbClr val="FE1A1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01" name="Rectangle 57"/>
              <p:cNvSpPr>
                <a:spLocks noChangeArrowheads="1"/>
              </p:cNvSpPr>
              <p:nvPr/>
            </p:nvSpPr>
            <p:spPr bwMode="auto">
              <a:xfrm>
                <a:off x="1104" y="3600"/>
                <a:ext cx="1008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206" name="Freeform 62"/>
            <p:cNvSpPr>
              <a:spLocks/>
            </p:cNvSpPr>
            <p:nvPr/>
          </p:nvSpPr>
          <p:spPr bwMode="auto">
            <a:xfrm>
              <a:off x="1728" y="2976"/>
              <a:ext cx="560" cy="672"/>
            </a:xfrm>
            <a:custGeom>
              <a:avLst/>
              <a:gdLst>
                <a:gd name="T0" fmla="*/ 528 w 560"/>
                <a:gd name="T1" fmla="*/ 672 h 672"/>
                <a:gd name="T2" fmla="*/ 528 w 560"/>
                <a:gd name="T3" fmla="*/ 480 h 672"/>
                <a:gd name="T4" fmla="*/ 336 w 560"/>
                <a:gd name="T5" fmla="*/ 336 h 672"/>
                <a:gd name="T6" fmla="*/ 336 w 560"/>
                <a:gd name="T7" fmla="*/ 96 h 672"/>
                <a:gd name="T8" fmla="*/ 0 w 560"/>
                <a:gd name="T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672">
                  <a:moveTo>
                    <a:pt x="528" y="672"/>
                  </a:moveTo>
                  <a:cubicBezTo>
                    <a:pt x="544" y="604"/>
                    <a:pt x="560" y="536"/>
                    <a:pt x="528" y="480"/>
                  </a:cubicBezTo>
                  <a:cubicBezTo>
                    <a:pt x="496" y="424"/>
                    <a:pt x="368" y="400"/>
                    <a:pt x="336" y="336"/>
                  </a:cubicBezTo>
                  <a:cubicBezTo>
                    <a:pt x="304" y="272"/>
                    <a:pt x="392" y="152"/>
                    <a:pt x="336" y="96"/>
                  </a:cubicBezTo>
                  <a:cubicBezTo>
                    <a:pt x="280" y="40"/>
                    <a:pt x="48" y="16"/>
                    <a:pt x="0" y="0"/>
                  </a:cubicBezTo>
                </a:path>
              </a:pathLst>
            </a:custGeom>
            <a:noFill/>
            <a:ln w="57150" cmpd="sng">
              <a:solidFill>
                <a:srgbClr val="CED8E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ED8E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9" name="Freeform 65"/>
            <p:cNvSpPr>
              <a:spLocks/>
            </p:cNvSpPr>
            <p:nvPr/>
          </p:nvSpPr>
          <p:spPr bwMode="auto">
            <a:xfrm>
              <a:off x="1584" y="2928"/>
              <a:ext cx="720" cy="720"/>
            </a:xfrm>
            <a:custGeom>
              <a:avLst/>
              <a:gdLst>
                <a:gd name="T0" fmla="*/ 528 w 560"/>
                <a:gd name="T1" fmla="*/ 672 h 672"/>
                <a:gd name="T2" fmla="*/ 528 w 560"/>
                <a:gd name="T3" fmla="*/ 480 h 672"/>
                <a:gd name="T4" fmla="*/ 336 w 560"/>
                <a:gd name="T5" fmla="*/ 336 h 672"/>
                <a:gd name="T6" fmla="*/ 336 w 560"/>
                <a:gd name="T7" fmla="*/ 96 h 672"/>
                <a:gd name="T8" fmla="*/ 0 w 560"/>
                <a:gd name="T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672">
                  <a:moveTo>
                    <a:pt x="528" y="672"/>
                  </a:moveTo>
                  <a:cubicBezTo>
                    <a:pt x="544" y="604"/>
                    <a:pt x="560" y="536"/>
                    <a:pt x="528" y="480"/>
                  </a:cubicBezTo>
                  <a:cubicBezTo>
                    <a:pt x="496" y="424"/>
                    <a:pt x="368" y="400"/>
                    <a:pt x="336" y="336"/>
                  </a:cubicBezTo>
                  <a:cubicBezTo>
                    <a:pt x="304" y="272"/>
                    <a:pt x="392" y="152"/>
                    <a:pt x="336" y="96"/>
                  </a:cubicBezTo>
                  <a:cubicBezTo>
                    <a:pt x="280" y="40"/>
                    <a:pt x="48" y="16"/>
                    <a:pt x="0" y="0"/>
                  </a:cubicBezTo>
                </a:path>
              </a:pathLst>
            </a:custGeom>
            <a:noFill/>
            <a:ln w="57150" cmpd="sng">
              <a:solidFill>
                <a:srgbClr val="CED8E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ED8E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13" name="Text Box 69"/>
          <p:cNvSpPr txBox="1">
            <a:spLocks noChangeArrowheads="1"/>
          </p:cNvSpPr>
          <p:nvPr/>
        </p:nvSpPr>
        <p:spPr bwMode="auto">
          <a:xfrm>
            <a:off x="429836" y="2378732"/>
            <a:ext cx="3714750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Особенности детского алкоголизма: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быстрое привыкание к спиртным напиткам;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злокачественное течение болезни;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принятие больших доз;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низкая эффективность лечения.</a:t>
            </a:r>
          </a:p>
        </p:txBody>
      </p:sp>
      <p:sp>
        <p:nvSpPr>
          <p:cNvPr id="6214" name="Text Box 70"/>
          <p:cNvSpPr txBox="1">
            <a:spLocks noChangeArrowheads="1"/>
          </p:cNvSpPr>
          <p:nvPr/>
        </p:nvSpPr>
        <p:spPr bwMode="auto">
          <a:xfrm>
            <a:off x="471060" y="4018171"/>
            <a:ext cx="3619500" cy="160043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Причины: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неблагополучие семьи;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позитивная реклама в СМИ;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незанятость свободного времени;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отсутствие знаний о последствиях;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самоутверждение;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уход от окружающих проблем.</a:t>
            </a:r>
          </a:p>
        </p:txBody>
      </p:sp>
      <p:sp>
        <p:nvSpPr>
          <p:cNvPr id="6215" name="Rectangle 71"/>
          <p:cNvSpPr>
            <a:spLocks noChangeArrowheads="1"/>
          </p:cNvSpPr>
          <p:nvPr/>
        </p:nvSpPr>
        <p:spPr bwMode="auto">
          <a:xfrm>
            <a:off x="4467222" y="4211797"/>
            <a:ext cx="4260239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Для подростков особенно актуально мнение их возрастного окружения, являющегося референтной группой в этот период. </a:t>
            </a:r>
          </a:p>
        </p:txBody>
      </p:sp>
      <p:sp>
        <p:nvSpPr>
          <p:cNvPr id="6218" name="Rectangle 74"/>
          <p:cNvSpPr>
            <a:spLocks noChangeArrowheads="1"/>
          </p:cNvSpPr>
          <p:nvPr/>
        </p:nvSpPr>
        <p:spPr bwMode="auto">
          <a:xfrm>
            <a:off x="4461908" y="2170929"/>
            <a:ext cx="4265358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bg2">
                    <a:lumMod val="50000"/>
                  </a:schemeClr>
                </a:solidFill>
                <a:cs typeface="Times New Roman" panose="02020603050405020304" pitchFamily="18" charset="0"/>
              </a:rPr>
              <a:t>Вопросы лечения наркотической зависимости разработаны только в общих чертах. Это долгий, многоступенчатый процесс с риском неудачи. Главное - это профилактика наркотической зависимости среди молодежи:  разъяснение подросткам и медицинских последствий употребления ПАВ, о которых они в общих чертах осведомлены, и последствий социальных.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880A075-EB0D-4442-B748-8CDFBBBCE3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4128" y="5136177"/>
            <a:ext cx="2376264" cy="73866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901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022977"/>
              </p:ext>
            </p:extLst>
          </p:nvPr>
        </p:nvGraphicFramePr>
        <p:xfrm>
          <a:off x="467544" y="1172899"/>
          <a:ext cx="8064896" cy="1556076"/>
        </p:xfrm>
        <a:graphic>
          <a:graphicData uri="http://schemas.openxmlformats.org/drawingml/2006/table">
            <a:tbl>
              <a:tblPr/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вредно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вредно,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в меру</a:t>
                      </a:r>
                      <a:endParaRPr kumimoji="0" lang="ru-RU" sz="28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вреда нет</a:t>
                      </a:r>
                      <a:endParaRPr kumimoji="0" lang="ru-RU" sz="28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7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Наркотики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7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Алкоголь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6902" name="Text Box 38"/>
          <p:cNvSpPr txBox="1">
            <a:spLocks noChangeArrowheads="1"/>
          </p:cNvSpPr>
          <p:nvPr/>
        </p:nvSpPr>
        <p:spPr bwMode="auto">
          <a:xfrm>
            <a:off x="2627784" y="654057"/>
            <a:ext cx="3744416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200" b="1" i="1" dirty="0">
                <a:solidFill>
                  <a:srgbClr val="A40000"/>
                </a:solidFill>
                <a:cs typeface="Times New Roman" panose="02020603050405020304" pitchFamily="18" charset="0"/>
              </a:rPr>
              <a:t>12% не знают о влиянии наркотиков на организм</a:t>
            </a:r>
          </a:p>
        </p:txBody>
      </p:sp>
      <p:sp>
        <p:nvSpPr>
          <p:cNvPr id="36903" name="Text Box 39"/>
          <p:cNvSpPr txBox="1">
            <a:spLocks noChangeArrowheads="1"/>
          </p:cNvSpPr>
          <p:nvPr/>
        </p:nvSpPr>
        <p:spPr bwMode="auto">
          <a:xfrm>
            <a:off x="471747" y="3021943"/>
            <a:ext cx="4218756" cy="153888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</a:pPr>
            <a:r>
              <a:rPr lang="ru-RU" sz="1400" dirty="0">
                <a:cs typeface="Times New Roman" panose="02020603050405020304" pitchFamily="18" charset="0"/>
              </a:rPr>
              <a:t>Мы видим, что наиболее лояльное отношение у подростков к употреблению алкоголя и курению. </a:t>
            </a:r>
          </a:p>
          <a:p>
            <a:pPr algn="just" eaLnBrk="0" hangingPunct="0">
              <a:spcBef>
                <a:spcPts val="600"/>
              </a:spcBef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Необходимо значительно усилить работу по антиалкогольной и антиникотиновой  пропаганде.</a:t>
            </a:r>
          </a:p>
          <a:p>
            <a:pPr algn="just" eaLnBrk="0" hangingPunct="0">
              <a:spcBef>
                <a:spcPts val="600"/>
              </a:spcBef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Сочетать работу по пропаганде здорового образа жизни  с организацией  досуга. </a:t>
            </a:r>
          </a:p>
        </p:txBody>
      </p:sp>
      <p:sp>
        <p:nvSpPr>
          <p:cNvPr id="36904" name="Text Box 40"/>
          <p:cNvSpPr txBox="1">
            <a:spLocks noChangeArrowheads="1"/>
          </p:cNvSpPr>
          <p:nvPr/>
        </p:nvSpPr>
        <p:spPr bwMode="auto">
          <a:xfrm>
            <a:off x="4892801" y="3021943"/>
            <a:ext cx="3744416" cy="27853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Подростки отмечали, что взрослые проводят с ними беседы по проблемам, затронутым в анкетах. Но чаще всего эти беседы носят характер нравоучений и запретов. </a:t>
            </a:r>
          </a:p>
          <a:p>
            <a:pPr algn="just" eaLnBrk="0" hangingPunct="0">
              <a:spcBef>
                <a:spcPts val="600"/>
              </a:spcBef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cs typeface="Times New Roman" panose="02020603050405020304" pitchFamily="18" charset="0"/>
              </a:rPr>
              <a:t>Подросткам хотелось бы больше говорить о том, как надо строить свои отношения с лицами противоположного пола, понять, почему люди тянутся к алкоголю, курению и наркотикам, как противостоять соблазнам и давлению сверстников, чем можно заменить асоциальный образ жизни, чтобы не остаться одному</a:t>
            </a:r>
            <a:r>
              <a:rPr lang="ru-RU" dirty="0">
                <a:latin typeface="Arial" charset="0"/>
              </a:rPr>
              <a:t>.</a:t>
            </a:r>
          </a:p>
        </p:txBody>
      </p:sp>
      <p:sp>
        <p:nvSpPr>
          <p:cNvPr id="36905" name="Text Box 41"/>
          <p:cNvSpPr txBox="1">
            <a:spLocks noChangeArrowheads="1"/>
          </p:cNvSpPr>
          <p:nvPr/>
        </p:nvSpPr>
        <p:spPr bwMode="auto">
          <a:xfrm>
            <a:off x="467544" y="4941168"/>
            <a:ext cx="4218756" cy="95410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</a:pPr>
            <a:r>
              <a:rPr lang="ru-RU" sz="1400" dirty="0">
                <a:cs typeface="Times New Roman" panose="02020603050405020304" pitchFamily="18" charset="0"/>
              </a:rPr>
              <a:t>Таким образом, правильно организованная профилактическая работа позволит предупредить проявления асоциального поведения среди подростков.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03" grpId="0" animBg="1" autoUpdateAnimBg="0"/>
      <p:bldP spid="36904" grpId="0" animBg="1" autoUpdateAnimBg="0"/>
      <p:bldP spid="36905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0" name="AutoShape 80"/>
          <p:cNvSpPr>
            <a:spLocks noChangeArrowheads="1"/>
          </p:cNvSpPr>
          <p:nvPr/>
        </p:nvSpPr>
        <p:spPr bwMode="auto">
          <a:xfrm>
            <a:off x="700183" y="2956638"/>
            <a:ext cx="7927032" cy="374571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9966FF"/>
            </a:solidFill>
            <a:round/>
            <a:headEnd/>
            <a:tailEnd/>
          </a:ln>
          <a:effectLst>
            <a:outerShdw dist="127000" dir="19387806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  <a:cs typeface="Times New Roman" panose="02020603050405020304" pitchFamily="18" charset="0"/>
              </a:rPr>
              <a:t>Задачи профилактической работы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676935" y="806541"/>
            <a:ext cx="7927032" cy="6540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9966FF"/>
            </a:solidFill>
            <a:miter lim="800000"/>
            <a:headEnd/>
            <a:tailEnd/>
          </a:ln>
          <a:effectLst>
            <a:outerShdw dist="107763" dir="18900000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Профилактика</a:t>
            </a:r>
            <a:r>
              <a:rPr lang="ru-RU" sz="1800" i="1" dirty="0">
                <a:cs typeface="Times New Roman" panose="02020603050405020304" pitchFamily="18" charset="0"/>
              </a:rPr>
              <a:t> - </a:t>
            </a:r>
            <a:r>
              <a:rPr lang="ru-RU" sz="1400" b="1" i="1" dirty="0">
                <a:cs typeface="Times New Roman" panose="02020603050405020304" pitchFamily="18" charset="0"/>
              </a:rPr>
              <a:t>это система мер,  направленных  на предупреждение возникновения явления</a:t>
            </a:r>
            <a:r>
              <a:rPr lang="ru-RU" sz="1800" i="1" dirty="0">
                <a:cs typeface="Times New Roman" panose="02020603050405020304" pitchFamily="18" charset="0"/>
              </a:rPr>
              <a:t>.</a:t>
            </a:r>
            <a:endParaRPr lang="ru-RU" sz="2400" u="sng" dirty="0">
              <a:solidFill>
                <a:schemeClr val="accent2"/>
              </a:solidFill>
              <a:cs typeface="Times New Roman" panose="02020603050405020304" pitchFamily="18" charset="0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059832" y="371130"/>
            <a:ext cx="38924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Профилактическая работа</a:t>
            </a:r>
            <a:endParaRPr lang="ru-RU" b="1" u="sng" dirty="0">
              <a:solidFill>
                <a:schemeClr val="accent6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15423" name="AutoShape 63"/>
          <p:cNvSpPr>
            <a:spLocks noChangeArrowheads="1"/>
          </p:cNvSpPr>
          <p:nvPr/>
        </p:nvSpPr>
        <p:spPr bwMode="auto">
          <a:xfrm>
            <a:off x="661436" y="1586866"/>
            <a:ext cx="7942531" cy="1203484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12700" cap="sq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127000" dir="19387806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A40000"/>
                </a:solidFill>
                <a:cs typeface="Times New Roman" panose="02020603050405020304" pitchFamily="18" charset="0"/>
              </a:rPr>
              <a:t>Профилактика асоциального поведения</a:t>
            </a:r>
            <a:r>
              <a:rPr lang="ru-RU" sz="1400" dirty="0">
                <a:cs typeface="Times New Roman" panose="02020603050405020304" pitchFamily="18" charset="0"/>
              </a:rPr>
              <a:t> – это научно-обоснованная, своевременная деятельность, направленная на </a:t>
            </a:r>
            <a:r>
              <a:rPr lang="ru-RU" sz="1400" b="1" i="1" u="sng" dirty="0">
                <a:cs typeface="Times New Roman" panose="02020603050405020304" pitchFamily="18" charset="0"/>
              </a:rPr>
              <a:t>предотвращение</a:t>
            </a:r>
            <a:r>
              <a:rPr lang="ru-RU" sz="1400" dirty="0">
                <a:cs typeface="Times New Roman" panose="02020603050405020304" pitchFamily="18" charset="0"/>
              </a:rPr>
              <a:t> возможных отклонений подростков; максимальное </a:t>
            </a:r>
            <a:r>
              <a:rPr lang="ru-RU" sz="1400" b="1" i="1" u="sng" dirty="0">
                <a:cs typeface="Times New Roman" panose="02020603050405020304" pitchFamily="18" charset="0"/>
              </a:rPr>
              <a:t>обеспечение социальной справедливости</a:t>
            </a:r>
            <a:r>
              <a:rPr lang="ru-RU" sz="1400" dirty="0">
                <a:cs typeface="Times New Roman" panose="02020603050405020304" pitchFamily="18" charset="0"/>
              </a:rPr>
              <a:t>, </a:t>
            </a:r>
            <a:r>
              <a:rPr lang="ru-RU" sz="1400" b="1" i="1" u="sng" dirty="0">
                <a:cs typeface="Times New Roman" panose="02020603050405020304" pitchFamily="18" charset="0"/>
              </a:rPr>
              <a:t>создание условий</a:t>
            </a:r>
            <a:r>
              <a:rPr lang="ru-RU" sz="1400" b="1" dirty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для включения несовершеннолетних в социально-экономическую и культурную жизнь общества, способствующую процессу развития личности, получению образования, предупреждению правонарушений.</a:t>
            </a:r>
            <a:endParaRPr lang="ru-RU" sz="14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441" name="AutoShape 81"/>
          <p:cNvSpPr>
            <a:spLocks noChangeArrowheads="1"/>
          </p:cNvSpPr>
          <p:nvPr/>
        </p:nvSpPr>
        <p:spPr bwMode="auto">
          <a:xfrm>
            <a:off x="646584" y="4510973"/>
            <a:ext cx="7927032" cy="3429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2700">
            <a:solidFill>
              <a:srgbClr val="9966FF"/>
            </a:solidFill>
            <a:round/>
            <a:headEnd/>
            <a:tailEnd/>
          </a:ln>
          <a:effectLst>
            <a:outerShdw dist="117088" dir="19163922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>
                <a:cs typeface="Times New Roman" panose="02020603050405020304" pitchFamily="18" charset="0"/>
              </a:rPr>
              <a:t>                        обеспечение и защита конституционных прав несовершеннолетних </a:t>
            </a:r>
          </a:p>
        </p:txBody>
      </p:sp>
      <p:sp>
        <p:nvSpPr>
          <p:cNvPr id="15442" name="AutoShape 82"/>
          <p:cNvSpPr>
            <a:spLocks noChangeArrowheads="1"/>
          </p:cNvSpPr>
          <p:nvPr/>
        </p:nvSpPr>
        <p:spPr bwMode="auto">
          <a:xfrm>
            <a:off x="661437" y="4006086"/>
            <a:ext cx="7927032" cy="3429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2700">
            <a:solidFill>
              <a:srgbClr val="9966FF"/>
            </a:solidFill>
            <a:round/>
            <a:headEnd/>
            <a:tailEnd/>
          </a:ln>
          <a:effectLst>
            <a:outerShdw dist="117088" dir="19163922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sz="1400" dirty="0">
                <a:cs typeface="Times New Roman" panose="02020603050405020304" pitchFamily="18" charset="0"/>
              </a:rPr>
              <a:t>                     выявление и пресечение случаев жестокого обращения с подростками</a:t>
            </a:r>
          </a:p>
        </p:txBody>
      </p:sp>
      <p:sp>
        <p:nvSpPr>
          <p:cNvPr id="15443" name="AutoShape 83"/>
          <p:cNvSpPr>
            <a:spLocks noChangeArrowheads="1"/>
          </p:cNvSpPr>
          <p:nvPr/>
        </p:nvSpPr>
        <p:spPr bwMode="auto">
          <a:xfrm>
            <a:off x="676935" y="3497497"/>
            <a:ext cx="7927032" cy="342900"/>
          </a:xfrm>
          <a:prstGeom prst="roundRect">
            <a:avLst>
              <a:gd name="adj" fmla="val 14407"/>
            </a:avLst>
          </a:prstGeom>
          <a:solidFill>
            <a:schemeClr val="bg1">
              <a:lumMod val="85000"/>
            </a:schemeClr>
          </a:solidFill>
          <a:ln w="12700">
            <a:solidFill>
              <a:srgbClr val="9966FF"/>
            </a:solidFill>
            <a:round/>
            <a:headEnd/>
            <a:tailEnd/>
          </a:ln>
          <a:effectLst>
            <a:outerShdw dist="117088" dir="19163922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sz="1400" dirty="0">
                <a:cs typeface="Times New Roman" panose="02020603050405020304" pitchFamily="18" charset="0"/>
              </a:rPr>
              <a:t>                оказание помощи подросткам, оказавшимся в трудной жизненной ситуации </a:t>
            </a:r>
          </a:p>
        </p:txBody>
      </p:sp>
      <p:sp>
        <p:nvSpPr>
          <p:cNvPr id="15444" name="AutoShape 84"/>
          <p:cNvSpPr>
            <a:spLocks noChangeArrowheads="1"/>
          </p:cNvSpPr>
          <p:nvPr/>
        </p:nvSpPr>
        <p:spPr bwMode="auto">
          <a:xfrm>
            <a:off x="650929" y="5000667"/>
            <a:ext cx="7927032" cy="3429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2700">
            <a:solidFill>
              <a:srgbClr val="9966FF"/>
            </a:solidFill>
            <a:round/>
            <a:headEnd/>
            <a:tailEnd/>
          </a:ln>
          <a:effectLst>
            <a:outerShdw dist="117088" dir="19163922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>
                <a:cs typeface="Times New Roman" panose="02020603050405020304" pitchFamily="18" charset="0"/>
              </a:rPr>
              <a:t>                                  оказание помощи по предупреждению правонарушений</a:t>
            </a:r>
          </a:p>
        </p:txBody>
      </p:sp>
      <p:sp>
        <p:nvSpPr>
          <p:cNvPr id="15445" name="AutoShape 85"/>
          <p:cNvSpPr>
            <a:spLocks noChangeArrowheads="1"/>
          </p:cNvSpPr>
          <p:nvPr/>
        </p:nvSpPr>
        <p:spPr bwMode="auto">
          <a:xfrm>
            <a:off x="650929" y="5474979"/>
            <a:ext cx="7927032" cy="3429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2700">
            <a:solidFill>
              <a:srgbClr val="9966FF"/>
            </a:solidFill>
            <a:round/>
            <a:headEnd/>
            <a:tailEnd/>
          </a:ln>
          <a:effectLst>
            <a:outerShdw dist="117088" dir="19163922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>
                <a:cs typeface="Times New Roman" panose="02020603050405020304" pitchFamily="18" charset="0"/>
              </a:rPr>
              <a:t>                                                   профилактическая работа с семьями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40" grpId="0" animBg="1" autoUpdateAnimBg="0"/>
      <p:bldP spid="15423" grpId="0" animBg="1" autoUpdateAnimBg="0"/>
      <p:bldP spid="15441" grpId="0" animBg="1" autoUpdateAnimBg="0"/>
      <p:bldP spid="15442" grpId="0" animBg="1" autoUpdateAnimBg="0"/>
      <p:bldP spid="15443" grpId="0" animBg="1" autoUpdateAnimBg="0"/>
      <p:bldP spid="15444" grpId="0" animBg="1" autoUpdateAnimBg="0"/>
      <p:bldP spid="15445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095994"/>
              </p:ext>
            </p:extLst>
          </p:nvPr>
        </p:nvGraphicFramePr>
        <p:xfrm>
          <a:off x="467544" y="1700807"/>
          <a:ext cx="1872208" cy="2246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Clip" r:id="rId3" imgW="2352805" imgH="2352741" progId="">
                  <p:embed/>
                </p:oleObj>
              </mc:Choice>
              <mc:Fallback>
                <p:oleObj name="Clip" r:id="rId3" imgW="2352805" imgH="2352741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700807"/>
                        <a:ext cx="1872208" cy="22467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2267744" y="1268760"/>
            <a:ext cx="6264696" cy="1169551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9966FF"/>
            </a:solidFill>
            <a:round/>
            <a:headEnd/>
            <a:tailEnd/>
          </a:ln>
          <a:effectLst>
            <a:outerShdw dist="127000" dir="19387806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2"/>
                </a:solidFill>
                <a:cs typeface="Times New Roman" panose="02020603050405020304" pitchFamily="18" charset="0"/>
              </a:rPr>
              <a:t>Типы профилактических мероприятий:</a:t>
            </a:r>
          </a:p>
          <a:p>
            <a:pPr algn="just">
              <a:buFontTx/>
              <a:buChar char="-"/>
            </a:pPr>
            <a:r>
              <a:rPr lang="ru-RU" sz="1400" dirty="0">
                <a:cs typeface="Times New Roman" panose="02020603050405020304" pitchFamily="18" charset="0"/>
              </a:rPr>
              <a:t>предупреждающие возникновение обстоятельств, способствующих социальным отклонениям;</a:t>
            </a:r>
          </a:p>
          <a:p>
            <a:pPr algn="just">
              <a:buFontTx/>
              <a:buChar char="-"/>
            </a:pPr>
            <a:r>
              <a:rPr lang="ru-RU" sz="1400" dirty="0">
                <a:cs typeface="Times New Roman" panose="02020603050405020304" pitchFamily="18" charset="0"/>
              </a:rPr>
              <a:t>устраняющие подобные обстоятельства;</a:t>
            </a:r>
          </a:p>
          <a:p>
            <a:pPr algn="just">
              <a:buFontTx/>
              <a:buChar char="-"/>
            </a:pPr>
            <a:r>
              <a:rPr lang="ru-RU" sz="1400" dirty="0">
                <a:cs typeface="Times New Roman" panose="02020603050405020304" pitchFamily="18" charset="0"/>
              </a:rPr>
              <a:t>контролирующие проводимую работу и ее эффективность.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2267744" y="3022793"/>
            <a:ext cx="6264696" cy="2246769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9966FF"/>
            </a:solidFill>
            <a:round/>
            <a:headEnd/>
            <a:tailEnd/>
          </a:ln>
          <a:effectLst>
            <a:outerShdw dist="127000" dir="19387806" algn="ctr" rotWithShape="0">
              <a:srgbClr val="CC66FF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2"/>
                </a:solidFill>
                <a:cs typeface="Times New Roman" panose="02020603050405020304" pitchFamily="18" charset="0"/>
              </a:rPr>
              <a:t>Подходы: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rgbClr val="0066FF"/>
                </a:solidFill>
                <a:cs typeface="Times New Roman" panose="02020603050405020304" pitchFamily="18" charset="0"/>
              </a:rPr>
              <a:t>информационный</a:t>
            </a:r>
            <a:r>
              <a:rPr lang="ru-RU" sz="1400" dirty="0">
                <a:solidFill>
                  <a:srgbClr val="5200A4"/>
                </a:solidFill>
                <a:cs typeface="Times New Roman" panose="02020603050405020304" pitchFamily="18" charset="0"/>
              </a:rPr>
              <a:t> (</a:t>
            </a:r>
            <a:r>
              <a:rPr lang="ru-RU" sz="1400" b="1" i="1" dirty="0">
                <a:cs typeface="Times New Roman" panose="02020603050405020304" pitchFamily="18" charset="0"/>
              </a:rPr>
              <a:t>информирование подростков о правах и обязанностях, о требованиях к выполнению установленных социальных норм через СМИ, кино, литературу, произведения культуры, систему правового обучения);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rgbClr val="0066FF"/>
                </a:solidFill>
                <a:cs typeface="Times New Roman" panose="02020603050405020304" pitchFamily="18" charset="0"/>
              </a:rPr>
              <a:t>социально-профилактический</a:t>
            </a:r>
            <a:r>
              <a:rPr lang="ru-RU" sz="1400" dirty="0">
                <a:solidFill>
                  <a:srgbClr val="5200A4"/>
                </a:solidFill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cs typeface="Times New Roman" panose="02020603050405020304" pitchFamily="18" charset="0"/>
              </a:rPr>
              <a:t>(выявление и устранение причин и условий возникновения негативных явлений);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rgbClr val="0066FF"/>
                </a:solidFill>
                <a:cs typeface="Times New Roman" panose="02020603050405020304" pitchFamily="18" charset="0"/>
              </a:rPr>
              <a:t>медико-биологический</a:t>
            </a:r>
            <a:r>
              <a:rPr lang="ru-RU" sz="1400" dirty="0">
                <a:solidFill>
                  <a:srgbClr val="5200A4"/>
                </a:solidFill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cs typeface="Times New Roman" panose="02020603050405020304" pitchFamily="18" charset="0"/>
              </a:rPr>
              <a:t>(целенаправленные меры лечебно-профилактического характера);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rgbClr val="0066FF"/>
                </a:solidFill>
                <a:cs typeface="Times New Roman" panose="02020603050405020304" pitchFamily="18" charset="0"/>
              </a:rPr>
              <a:t>социально-педагогический</a:t>
            </a:r>
            <a:r>
              <a:rPr lang="ru-RU" sz="1400" dirty="0">
                <a:solidFill>
                  <a:srgbClr val="5200A4"/>
                </a:solidFill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cs typeface="Times New Roman" panose="02020603050405020304" pitchFamily="18" charset="0"/>
              </a:rPr>
              <a:t>(восстановление и коррекция качеств личности подростка с девиантным поведением).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 autoUpdateAnimBg="0"/>
      <p:bldP spid="717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09599" y="537046"/>
            <a:ext cx="7990985" cy="4006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6699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400" i="1" dirty="0">
                <a:solidFill>
                  <a:schemeClr val="accent2"/>
                </a:solidFill>
                <a:cs typeface="Times New Roman" panose="02020603050405020304" pitchFamily="18" charset="0"/>
              </a:rPr>
              <a:t>РАБОТУ С ДЕТЬМИ ПО ПРОФИЛАКТИКЕ АСОЦИАЛЬНОГО ПОВЕДЕНИЯ ОСУЩЕСТВЛЯЮТ</a:t>
            </a:r>
            <a:r>
              <a:rPr lang="ru-RU" i="1" dirty="0">
                <a:solidFill>
                  <a:schemeClr val="accent2"/>
                </a:solidFill>
                <a:latin typeface="Arial" charset="0"/>
              </a:rPr>
              <a:t>:</a:t>
            </a:r>
            <a:endParaRPr lang="ru-RU" i="1" dirty="0">
              <a:solidFill>
                <a:schemeClr val="accent2"/>
              </a:solidFill>
            </a:endParaRPr>
          </a:p>
          <a:p>
            <a:pPr algn="ctr" eaLnBrk="0" hangingPunct="0">
              <a:buFontTx/>
              <a:buChar char="•"/>
            </a:pP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99585" y="2667001"/>
            <a:ext cx="8001000" cy="3603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lvl="1"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комиссия по делам несовершеннолетних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09600" y="1031876"/>
            <a:ext cx="8001000" cy="3603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lvl="1"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подразделения органов внутренних дел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15950" y="2247873"/>
            <a:ext cx="8001000" cy="3603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органы опеки и попечительства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15950" y="1460527"/>
            <a:ext cx="8001000" cy="33967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органы управления образованием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615950" y="1864935"/>
            <a:ext cx="8001000" cy="3241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образовательные учреждения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609600" y="3086129"/>
            <a:ext cx="8001000" cy="3603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специальные и специализированные учебно-воспитательные учреждения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15950" y="3516984"/>
            <a:ext cx="8001000" cy="3319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органы социальной защиты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615950" y="3917156"/>
            <a:ext cx="8001000" cy="3603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учреждения труда и занятости населения</a:t>
            </a: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599585" y="4345769"/>
            <a:ext cx="8001000" cy="3603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учреждения по делам молодежи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599585" y="4756541"/>
            <a:ext cx="8001000" cy="3603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учреждения культуры и физической культуры</a:t>
            </a: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599585" y="5181103"/>
            <a:ext cx="8001000" cy="3603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eaLnBrk="0" hangingPunct="0"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учреждения здравоохранения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615950" y="5605408"/>
            <a:ext cx="8001000" cy="3603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>
              <a:buFontTx/>
              <a:buChar char="•"/>
            </a:pPr>
            <a:r>
              <a:rPr lang="ru-RU" dirty="0">
                <a:latin typeface="Arial" charset="0"/>
                <a:cs typeface="Arial" charset="0"/>
              </a:rPr>
              <a:t>общественные объединения и ассоциации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23900" y="1412776"/>
            <a:ext cx="8193194" cy="1323439"/>
          </a:xfrm>
          <a:prstGeom prst="rect">
            <a:avLst/>
          </a:prstGeom>
          <a:solidFill>
            <a:schemeClr val="tx2">
              <a:lumMod val="50000"/>
              <a:lumOff val="50000"/>
              <a:alpha val="50000"/>
            </a:schemeClr>
          </a:solidFill>
          <a:ln w="9525">
            <a:solidFill>
              <a:srgbClr val="CCEC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C3399"/>
                </a:solidFill>
                <a:cs typeface="Times New Roman" panose="02020603050405020304" pitchFamily="18" charset="0"/>
              </a:rPr>
              <a:t>                                           Российский закон об образовании: </a:t>
            </a:r>
          </a:p>
          <a:p>
            <a:pPr algn="just"/>
            <a:r>
              <a:rPr lang="ru-RU" b="1" dirty="0">
                <a:cs typeface="Times New Roman" panose="02020603050405020304" pitchFamily="18" charset="0"/>
              </a:rPr>
              <a:t>«Содержание образования должно содействовать взаимопониманию и сотрудничеству между людьми, народами, различными расовыми, национальными, этническими, религиозными и социальными группами; способствовать реализации права граждан на свободный выбор взглядов и убеждений».     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523900" y="3284984"/>
            <a:ext cx="8158807" cy="2092881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430086"/>
                </a:solidFill>
                <a:cs typeface="Arial" charset="0"/>
              </a:rPr>
              <a:t>Выполнить задачи, поставленные в этой статье закона, можно только формируя в ребенке с раннего возраста социально приемлемые нормы поведения, развивая его нравственные представления </a:t>
            </a:r>
            <a:r>
              <a:rPr lang="ru-RU" b="1" dirty="0">
                <a:solidFill>
                  <a:srgbClr val="430086"/>
                </a:solidFill>
              </a:rPr>
              <a:t> только через совместную деятельность взрослых и детей, детей друг с другом, в которой единственно возможно присвоение детьми ценностей. При этом воспитание должно охватывать и пронизывать собой все виды:</a:t>
            </a:r>
            <a:r>
              <a:rPr lang="ru-RU" sz="1800" b="1" dirty="0">
                <a:solidFill>
                  <a:srgbClr val="430086"/>
                </a:solidFill>
              </a:rPr>
              <a:t> </a:t>
            </a:r>
            <a:r>
              <a:rPr lang="ru-RU" dirty="0">
                <a:solidFill>
                  <a:srgbClr val="430086"/>
                </a:solidFill>
              </a:rPr>
              <a:t>учебную (</a:t>
            </a:r>
            <a:r>
              <a:rPr lang="ru-RU" i="1" dirty="0">
                <a:solidFill>
                  <a:srgbClr val="430086"/>
                </a:solidFill>
              </a:rPr>
              <a:t>в границах разных образовательных дисциплин</a:t>
            </a:r>
            <a:r>
              <a:rPr lang="ru-RU" dirty="0">
                <a:solidFill>
                  <a:srgbClr val="430086"/>
                </a:solidFill>
              </a:rPr>
              <a:t>) и внеурочную (</a:t>
            </a:r>
            <a:r>
              <a:rPr lang="ru-RU" i="1" dirty="0">
                <a:solidFill>
                  <a:srgbClr val="430086"/>
                </a:solidFill>
              </a:rPr>
              <a:t>художественную, коммуникативную, спортивную, досуговую, трудовую и др</a:t>
            </a:r>
            <a:r>
              <a:rPr lang="ru-RU" dirty="0">
                <a:solidFill>
                  <a:srgbClr val="430086"/>
                </a:solidFill>
              </a:rPr>
              <a:t>.) деятельность.</a:t>
            </a:r>
          </a:p>
        </p:txBody>
      </p:sp>
      <p:pic>
        <p:nvPicPr>
          <p:cNvPr id="9220" name="Picture 4" descr="поэ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00" y="548680"/>
            <a:ext cx="130763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67544" y="674611"/>
            <a:ext cx="8208912" cy="738664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400" b="1" i="1" dirty="0">
                <a:solidFill>
                  <a:schemeClr val="accent2"/>
                </a:solidFill>
                <a:cs typeface="Times New Roman" panose="02020603050405020304" pitchFamily="18" charset="0"/>
              </a:rPr>
              <a:t>Главная цель</a:t>
            </a:r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 Комплексная разработка и реализация в школе и семье результативной системы учебно-воспитательного     воздействия на личность подростков с асоциальными проявлениями в поведении. </a:t>
            </a:r>
            <a:endParaRPr lang="ru-RU" sz="1400" dirty="0">
              <a:cs typeface="Times New Roman" panose="02020603050405020304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14039" y="1700808"/>
            <a:ext cx="8208912" cy="2492990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b="1" i="1" dirty="0">
                <a:solidFill>
                  <a:srgbClr val="5200A4"/>
                </a:solidFill>
                <a:cs typeface="Times New Roman" panose="02020603050405020304" pitchFamily="18" charset="0"/>
              </a:rPr>
              <a:t>Задачи:</a:t>
            </a:r>
            <a:br>
              <a:rPr lang="ru-RU" b="1" i="1" dirty="0">
                <a:solidFill>
                  <a:srgbClr val="5200A4"/>
                </a:solidFill>
                <a:latin typeface="Arial" charset="0"/>
                <a:cs typeface="Arial" charset="0"/>
              </a:rPr>
            </a:br>
            <a:r>
              <a:rPr lang="ru-RU" sz="1400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1) Проанализировать причины девиантного поведения учеников, изучить их психологические особенности.</a:t>
            </a:r>
          </a:p>
          <a:p>
            <a:pPr algn="just" eaLnBrk="0" hangingPunct="0"/>
            <a:r>
              <a:rPr lang="ru-RU" sz="1400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2) Разработать методику для выявления группы риска среди подростков с разными проявлениями девиантного поведения, проследить возрастную динамику этих проявлений.</a:t>
            </a:r>
          </a:p>
          <a:p>
            <a:pPr algn="just" eaLnBrk="0" hangingPunct="0"/>
            <a:r>
              <a:rPr lang="ru-RU" sz="1400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3) Изучить особенности взаимоотношений родителей и подростков, выявить нарушения и психологические причины нарушений у детей.</a:t>
            </a:r>
          </a:p>
          <a:p>
            <a:pPr algn="just" eaLnBrk="0" hangingPunct="0"/>
            <a:r>
              <a:rPr lang="ru-RU" sz="1400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4) Разработать рекомендации для учителей, классных руководителей по организации индивидуального учебно-воспитательного воздействия на подростков с учетом их психологических особенностей.</a:t>
            </a:r>
          </a:p>
          <a:p>
            <a:pPr algn="just" eaLnBrk="0" hangingPunct="0"/>
            <a:endParaRPr lang="ru-RU" sz="1400" b="1" i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14038" y="4481331"/>
            <a:ext cx="8208912" cy="1169551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sz="1400" b="1" i="1" dirty="0">
                <a:solidFill>
                  <a:schemeClr val="accent2"/>
                </a:solidFill>
                <a:cs typeface="Times New Roman" panose="02020603050405020304" pitchFamily="18" charset="0"/>
              </a:rPr>
              <a:t>Гипотезы:</a:t>
            </a:r>
            <a:r>
              <a:rPr lang="ru-RU" sz="1400" dirty="0">
                <a:solidFill>
                  <a:schemeClr val="accent2"/>
                </a:solidFill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Если в организации учебно-воспитательного процесса изучить специфику и динамику проявления девиаций у подростков, выявить группу риска, вести индивидуальную работу; вооружить взрослых знанием особенностей личности, то можно ожидать позитивного влияния на подростков в отношении усвоения норм общественного поведения; сознательного и обоснованного выбора ими форм поведения, исключающих проявление девиаций.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5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 autoUpdateAnimBg="0"/>
      <p:bldP spid="23556" grpId="0" build="p" animBg="1" autoUpdateAnimBg="0"/>
      <p:bldP spid="23557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3568" y="764704"/>
            <a:ext cx="7992888" cy="5078313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38100">
            <a:solidFill>
              <a:srgbClr val="7C20D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200025" algn="just"/>
            <a:r>
              <a:rPr lang="ru-RU" b="1" dirty="0">
                <a:solidFill>
                  <a:schemeClr val="accent2"/>
                </a:solidFill>
                <a:cs typeface="Times New Roman" panose="02020603050405020304" pitchFamily="18" charset="0"/>
              </a:rPr>
              <a:t>Задачи школы по профилактике асоциального поведения: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создание гуманистической воспитательной системы, обеспечивающей детям интеллектуальную, социальную нравственную подготовку, необходимую для жизненной адаптации;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целостность образовательного процесса, повышение воспитывающего характера обучения и обучающего эффекта воспитания;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своевременное выявление неблагополучных семей; 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формирование у педагогов навыков конструктивного взаимодействия с подростками «группы риска»;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создание форм просвещения родителей по актуальным проблемам коррекции отклоняющегося поведения у детей и подростков;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недопущение немотивированного исключения детей из школы;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совершенствование психолого-педагогической помощи детям со школьной дезадаптацией;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работа по формированию и поддержанию стремления детей и подростков к позитивным изменениям в образе жизни через обеспечение их достоверными медико-гигиеническими и санитарными знаниями;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развитие сети дополнительного образования, предоставляющей возможности для воспитания, развития творческого потенциала, самоопределения и самореализации подростков;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организация оздоровительных мероприятий для подростков;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развитие системы учебных курсов по вопросам правоведения;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организация досуговой деятельности подростков, нравственного воспитание;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профориентация и трудовое устройство;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пропаганда и распространение среди детей здорового образа жизни;</a:t>
            </a:r>
          </a:p>
          <a:p>
            <a:pPr indent="200025" algn="just" eaLnBrk="0" hangingPunct="0">
              <a:buClr>
                <a:srgbClr val="FF0066"/>
              </a:buClr>
              <a:buFontTx/>
              <a:buChar char="•"/>
            </a:pPr>
            <a:r>
              <a:rPr lang="ru-RU" sz="1400" dirty="0">
                <a:cs typeface="Times New Roman" panose="02020603050405020304" pitchFamily="18" charset="0"/>
              </a:rPr>
              <a:t>оказание социальной помощи семьям.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500"/>
                                        <p:tgtEl>
                                          <p:spTgt spid="174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7" dur="500"/>
                                        <p:tgtEl>
                                          <p:spTgt spid="174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2" dur="500"/>
                                        <p:tgtEl>
                                          <p:spTgt spid="174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7" dur="500"/>
                                        <p:tgtEl>
                                          <p:spTgt spid="174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856428" y="997565"/>
            <a:ext cx="7632848" cy="2431435"/>
          </a:xfrm>
          <a:prstGeom prst="rect">
            <a:avLst/>
          </a:prstGeom>
          <a:solidFill>
            <a:srgbClr val="E9D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1800" dirty="0">
                <a:latin typeface="Arial" charset="0"/>
              </a:rPr>
              <a:t> </a:t>
            </a:r>
            <a:r>
              <a:rPr lang="ru-RU" sz="1400" b="1" dirty="0">
                <a:solidFill>
                  <a:srgbClr val="FF0000"/>
                </a:solidFill>
              </a:rPr>
              <a:t>Успех социализации </a:t>
            </a:r>
            <a:r>
              <a:rPr lang="ru-RU" sz="1400" b="1" dirty="0"/>
              <a:t>зависит, насколько личность, усвоив сформированные в данной культуре ценности, нормы поведения, наладив взаимодействие с партнерами, сумела реализовать свои способности, задатки, живет в социальном отношении комфортно и благополучно.</a:t>
            </a:r>
          </a:p>
          <a:p>
            <a:pPr algn="just" eaLnBrk="0" hangingPunct="0"/>
            <a:r>
              <a:rPr lang="ru-RU" sz="1800" dirty="0">
                <a:latin typeface="Arial" charset="0"/>
              </a:rPr>
              <a:t>                       </a:t>
            </a:r>
            <a:r>
              <a:rPr lang="ru-RU" b="1" i="1" dirty="0"/>
              <a:t>три фазы социального развития личности:</a:t>
            </a:r>
          </a:p>
          <a:p>
            <a:pPr algn="just" eaLnBrk="0" hangingPunct="0"/>
            <a:r>
              <a:rPr lang="ru-RU" sz="1400" i="1" dirty="0"/>
              <a:t>- адаптация индивида,  выражающаяся в овладении нормами социальной жизни;</a:t>
            </a:r>
          </a:p>
          <a:p>
            <a:pPr algn="just" eaLnBrk="0" hangingPunct="0"/>
            <a:r>
              <a:rPr lang="ru-RU" sz="1400" i="1" dirty="0"/>
              <a:t>- индивидуализация, выражающаяся в потребности индивида в максимальной персонализации, потребности «быть личностью»;</a:t>
            </a:r>
          </a:p>
          <a:p>
            <a:pPr algn="just" eaLnBrk="0" hangingPunct="0"/>
            <a:r>
              <a:rPr lang="ru-RU" sz="1400" i="1" dirty="0"/>
              <a:t>- интеграция,  выражающаяся в приобретении черт и свойств личности, отвечающих необходимости и  потребности  группового и собственного развития.</a:t>
            </a:r>
            <a:r>
              <a:rPr lang="ru-RU" sz="1800" dirty="0">
                <a:latin typeface="Arial" charset="0"/>
              </a:rPr>
              <a:t> 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835446" y="3861048"/>
            <a:ext cx="7632848" cy="2323713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rgbClr val="7C20D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800" b="1" dirty="0">
                <a:solidFill>
                  <a:srgbClr val="0000CC"/>
                </a:solidFill>
                <a:cs typeface="Arial" charset="0"/>
              </a:rPr>
              <a:t>     </a:t>
            </a:r>
            <a:r>
              <a:rPr lang="ru-RU" dirty="0">
                <a:cs typeface="Arial" charset="0"/>
              </a:rPr>
              <a:t>Процесс социализации ребенка, его формирования и развития, становления как личности происходит во взаимодействии </a:t>
            </a:r>
            <a:r>
              <a:rPr lang="ru-RU" b="1" dirty="0">
                <a:cs typeface="Arial" charset="0"/>
              </a:rPr>
              <a:t>с окружающей средой,</a:t>
            </a:r>
            <a:r>
              <a:rPr lang="ru-RU" b="1" dirty="0">
                <a:solidFill>
                  <a:srgbClr val="0000CC"/>
                </a:solidFill>
                <a:cs typeface="Arial" charset="0"/>
              </a:rPr>
              <a:t> </a:t>
            </a:r>
            <a:r>
              <a:rPr lang="ru-RU" dirty="0">
                <a:cs typeface="Arial" charset="0"/>
              </a:rPr>
              <a:t>которая оказывает на этот процесс решающее влияние</a:t>
            </a:r>
            <a:r>
              <a:rPr lang="ru-RU" sz="1800" dirty="0">
                <a:cs typeface="Arial" charset="0"/>
              </a:rPr>
              <a:t>.             </a:t>
            </a:r>
          </a:p>
          <a:p>
            <a:pPr algn="just"/>
            <a:r>
              <a:rPr lang="ru-RU" sz="1800" b="1" dirty="0">
                <a:solidFill>
                  <a:srgbClr val="0000CC"/>
                </a:solidFill>
                <a:cs typeface="Arial" charset="0"/>
              </a:rPr>
              <a:t>                                               </a:t>
            </a:r>
            <a:r>
              <a:rPr lang="ru-RU" b="1" dirty="0">
                <a:cs typeface="Arial" charset="0"/>
              </a:rPr>
              <a:t>Участники:</a:t>
            </a:r>
            <a:endParaRPr lang="ru-RU" b="1" dirty="0"/>
          </a:p>
          <a:p>
            <a:pPr algn="just" eaLnBrk="0" hangingPunct="0"/>
            <a:r>
              <a:rPr lang="ru-RU" sz="1700" dirty="0">
                <a:cs typeface="Arial" charset="0"/>
                <a:sym typeface="Wingdings" pitchFamily="2" charset="2"/>
              </a:rPr>
              <a:t></a:t>
            </a:r>
            <a:r>
              <a:rPr lang="ru-RU" sz="1400" dirty="0">
                <a:sym typeface="Wingdings" pitchFamily="2" charset="2"/>
              </a:rPr>
              <a:t>М</a:t>
            </a:r>
            <a:r>
              <a:rPr lang="ru-RU" sz="1400" dirty="0">
                <a:cs typeface="Arial" charset="0"/>
              </a:rPr>
              <a:t>олодежь, которая хочет жить в здоровом - духовно и физически - обществе. </a:t>
            </a:r>
            <a:endParaRPr lang="ru-RU" sz="1400" dirty="0">
              <a:cs typeface="Times New Roman" pitchFamily="18" charset="0"/>
            </a:endParaRPr>
          </a:p>
          <a:p>
            <a:pPr algn="just" eaLnBrk="0" hangingPunct="0"/>
            <a:r>
              <a:rPr lang="ru-RU" sz="1400" dirty="0">
                <a:cs typeface="Arial" charset="0"/>
                <a:sym typeface="Wingdings" pitchFamily="2" charset="2"/>
              </a:rPr>
              <a:t></a:t>
            </a:r>
            <a:r>
              <a:rPr lang="ru-RU" sz="1400" dirty="0">
                <a:cs typeface="Arial" charset="0"/>
              </a:rPr>
              <a:t>Родители: страх за будущее детей. </a:t>
            </a:r>
            <a:endParaRPr lang="ru-RU" sz="1400" dirty="0"/>
          </a:p>
          <a:p>
            <a:pPr algn="just" eaLnBrk="0" hangingPunct="0"/>
            <a:r>
              <a:rPr lang="ru-RU" sz="1400" dirty="0">
                <a:cs typeface="Arial" charset="0"/>
                <a:sym typeface="Wingdings" pitchFamily="2" charset="2"/>
              </a:rPr>
              <a:t></a:t>
            </a:r>
            <a:r>
              <a:rPr lang="ru-RU" sz="1400" dirty="0">
                <a:cs typeface="Arial" charset="0"/>
              </a:rPr>
              <a:t>Педагоги, обеспокоенные задачей сохранения </a:t>
            </a:r>
            <a:r>
              <a:rPr lang="ru-RU" sz="1400" dirty="0"/>
              <a:t>нравственности и морали</a:t>
            </a:r>
            <a:r>
              <a:rPr lang="ru-RU" sz="1400" dirty="0">
                <a:cs typeface="Arial" charset="0"/>
              </a:rPr>
              <a:t>. </a:t>
            </a:r>
            <a:endParaRPr lang="ru-RU" sz="1400" dirty="0">
              <a:cs typeface="Times New Roman" pitchFamily="18" charset="0"/>
            </a:endParaRPr>
          </a:p>
          <a:p>
            <a:pPr algn="just" eaLnBrk="0" hangingPunct="0"/>
            <a:r>
              <a:rPr lang="ru-RU" sz="1400" dirty="0">
                <a:cs typeface="Arial" charset="0"/>
                <a:sym typeface="Wingdings" pitchFamily="2" charset="2"/>
              </a:rPr>
              <a:t></a:t>
            </a:r>
            <a:r>
              <a:rPr lang="ru-RU" sz="1400" dirty="0">
                <a:cs typeface="Arial" charset="0"/>
              </a:rPr>
              <a:t>Подростки, у которых формируется мировоззрение в сложившемся социуме</a:t>
            </a:r>
            <a:r>
              <a:rPr lang="ru-RU" sz="1400" dirty="0"/>
              <a:t> и </a:t>
            </a:r>
            <a:r>
              <a:rPr lang="ru-RU" sz="1400" dirty="0">
                <a:cs typeface="Arial" charset="0"/>
              </a:rPr>
              <a:t>не</a:t>
            </a:r>
            <a:r>
              <a:rPr lang="ru-RU" sz="1400" dirty="0"/>
              <a:t> всегда</a:t>
            </a:r>
            <a:r>
              <a:rPr lang="ru-RU" sz="1400" dirty="0">
                <a:cs typeface="Arial" charset="0"/>
              </a:rPr>
              <a:t> хватает собственных моральных сил для того, чтобы противостоять асоциальным явлениям.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 autoUpdateAnimBg="0"/>
      <p:bldP spid="410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11560" y="550416"/>
            <a:ext cx="7920880" cy="1169551"/>
          </a:xfrm>
          <a:prstGeom prst="rect">
            <a:avLst/>
          </a:prstGeom>
          <a:gradFill rotWithShape="0">
            <a:gsLst>
              <a:gs pos="0">
                <a:srgbClr val="FEEBD2"/>
              </a:gs>
              <a:gs pos="100000">
                <a:srgbClr val="FEEBD2">
                  <a:gamma/>
                  <a:shade val="8274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4B341B"/>
                </a:solidFill>
              </a:rPr>
              <a:t>Профилактика социальных девиаций </a:t>
            </a:r>
            <a:r>
              <a:rPr lang="ru-RU" sz="1400" dirty="0">
                <a:solidFill>
                  <a:srgbClr val="4B341B"/>
                </a:solidFill>
              </a:rPr>
              <a:t>среди несовершеннолетних может иметь положительные результаты только при комплексном воздействии на причины и условия, их порождающие. Деятельность специалистов по профилактике должна способствовать выявлению и устранению факторов, вызывающих социальные девиации у подростков, а также стимулировать поиск наиболее эффективных способов преодоления проблемы.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611560" y="1844824"/>
            <a:ext cx="7920880" cy="4462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422E48"/>
                </a:solidFill>
                <a:cs typeface="Times New Roman" panose="02020603050405020304" pitchFamily="18" charset="0"/>
              </a:rPr>
              <a:t>Формы появлений асоциального поведения </a:t>
            </a:r>
          </a:p>
          <a:p>
            <a:pPr indent="177800" algn="just"/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-   </a:t>
            </a:r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школьная дезадаптация</a:t>
            </a:r>
          </a:p>
          <a:p>
            <a:pPr algn="just"/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     -   конфликты между сверстниками и с учителями.</a:t>
            </a:r>
          </a:p>
          <a:p>
            <a:pPr algn="just"/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     - трудновоспитуемость (сопротивлении  со стороны ребенка вступать в педагогическое взаимодействие с   педагогами и родителями)</a:t>
            </a:r>
          </a:p>
          <a:p>
            <a:pPr algn="just"/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     -   безнадзорность (отсутствие контроля за поведением несовершеннолетнего со стороны родителей)</a:t>
            </a:r>
          </a:p>
          <a:p>
            <a:pPr algn="just"/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     -   скрытый отсев  (непосещение или в пропуск учебных занятий без уважительной причины) </a:t>
            </a:r>
          </a:p>
          <a:p>
            <a:pPr algn="just"/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     -   социальная запущенность (нарушение взаимодействия и отчуждение от семьи и школы)</a:t>
            </a:r>
          </a:p>
          <a:p>
            <a:pPr algn="just"/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     -   беспризорность (отрыв детей от семьи с утратой постоянного места жительства)</a:t>
            </a:r>
          </a:p>
          <a:p>
            <a:pPr algn="just"/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     -   </a:t>
            </a:r>
            <a:r>
              <a:rPr lang="ru-RU" sz="1200" dirty="0" err="1">
                <a:solidFill>
                  <a:srgbClr val="422E48"/>
                </a:solidFill>
                <a:cs typeface="Times New Roman" panose="02020603050405020304" pitchFamily="18" charset="0"/>
              </a:rPr>
              <a:t>буллинг</a:t>
            </a:r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 (травля и унижение других обучающихся)</a:t>
            </a:r>
          </a:p>
          <a:p>
            <a:pPr algn="just"/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1400" b="1" dirty="0">
                <a:solidFill>
                  <a:srgbClr val="422E48"/>
                </a:solidFill>
                <a:cs typeface="Times New Roman" panose="02020603050405020304" pitchFamily="18" charset="0"/>
              </a:rPr>
              <a:t>Причины возникновения социальных девиаций </a:t>
            </a:r>
            <a:endParaRPr lang="ru-RU" sz="1400" dirty="0">
              <a:solidFill>
                <a:srgbClr val="422E48"/>
              </a:solidFill>
              <a:cs typeface="Times New Roman" panose="02020603050405020304" pitchFamily="18" charset="0"/>
            </a:endParaRPr>
          </a:p>
          <a:p>
            <a:pPr marL="898525" indent="-898525" algn="just">
              <a:tabLst>
                <a:tab pos="898525" algn="l"/>
              </a:tabLst>
            </a:pPr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•	</a:t>
            </a:r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негативное влияние семьи </a:t>
            </a:r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(</a:t>
            </a:r>
            <a:r>
              <a:rPr lang="ru-RU" sz="1200" i="1" dirty="0">
                <a:solidFill>
                  <a:srgbClr val="422E48"/>
                </a:solidFill>
                <a:cs typeface="Times New Roman" panose="02020603050405020304" pitchFamily="18" charset="0"/>
              </a:rPr>
              <a:t>низкий уровень педагогической культуры родителей, насилие со                  стороны родителей</a:t>
            </a:r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)</a:t>
            </a:r>
          </a:p>
          <a:p>
            <a:pPr marL="898525" indent="-898525" algn="just"/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•	</a:t>
            </a:r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размывание представлений о дозволенном и недозволенном </a:t>
            </a:r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(</a:t>
            </a:r>
            <a:r>
              <a:rPr lang="ru-RU" sz="1200" i="1" dirty="0" err="1">
                <a:solidFill>
                  <a:srgbClr val="422E48"/>
                </a:solidFill>
                <a:cs typeface="Times New Roman" panose="02020603050405020304" pitchFamily="18" charset="0"/>
              </a:rPr>
              <a:t>обытовление</a:t>
            </a:r>
            <a:r>
              <a:rPr lang="ru-RU" sz="1200" i="1" dirty="0">
                <a:solidFill>
                  <a:srgbClr val="422E48"/>
                </a:solidFill>
                <a:cs typeface="Times New Roman" panose="02020603050405020304" pitchFamily="18" charset="0"/>
              </a:rPr>
              <a:t> нецензурной    лексики, ложь является нормой общения и взаимодействия с другими людьми, не посещать занятия в школе, без уважительной причины, употреблять алкогольные напитки не достигнув возраста 18 лет и т.д.,)</a:t>
            </a:r>
          </a:p>
          <a:p>
            <a:pPr algn="just"/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•	</a:t>
            </a:r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отрицательное влияние ближнего окружения </a:t>
            </a:r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(</a:t>
            </a:r>
            <a:r>
              <a:rPr lang="ru-RU" sz="1200" i="1" dirty="0">
                <a:solidFill>
                  <a:srgbClr val="422E48"/>
                </a:solidFill>
                <a:cs typeface="Times New Roman" panose="02020603050405020304" pitchFamily="18" charset="0"/>
              </a:rPr>
              <a:t>знакомство с алкоголем, курением  происходит в равной степени под влиянием сверстников или по собственной инициативе</a:t>
            </a:r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•	</a:t>
            </a:r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негативное влияние Интернета</a:t>
            </a:r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 (</a:t>
            </a:r>
            <a:r>
              <a:rPr lang="ru-RU" sz="1200" i="1" dirty="0">
                <a:solidFill>
                  <a:srgbClr val="422E48"/>
                </a:solidFill>
                <a:cs typeface="Times New Roman" panose="02020603050405020304" pitchFamily="18" charset="0"/>
              </a:rPr>
              <a:t>локализация в социальных сетях, которые  могут являться серьезным </a:t>
            </a:r>
            <a:r>
              <a:rPr lang="ru-RU" sz="1200" i="1" dirty="0" err="1">
                <a:solidFill>
                  <a:srgbClr val="422E48"/>
                </a:solidFill>
                <a:cs typeface="Times New Roman" panose="02020603050405020304" pitchFamily="18" charset="0"/>
              </a:rPr>
              <a:t>девиантогенным</a:t>
            </a:r>
            <a:r>
              <a:rPr lang="ru-RU" sz="1200" i="1" dirty="0">
                <a:solidFill>
                  <a:srgbClr val="422E48"/>
                </a:solidFill>
                <a:cs typeface="Times New Roman" panose="02020603050405020304" pitchFamily="18" charset="0"/>
              </a:rPr>
              <a:t> фактором )</a:t>
            </a:r>
          </a:p>
          <a:p>
            <a:pPr algn="just"/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•	</a:t>
            </a:r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социальное неравенство</a:t>
            </a:r>
            <a:r>
              <a:rPr lang="ru-RU" sz="1400" dirty="0">
                <a:solidFill>
                  <a:srgbClr val="422E48"/>
                </a:solidFill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rgbClr val="422E48"/>
                </a:solidFill>
                <a:cs typeface="Times New Roman" panose="02020603050405020304" pitchFamily="18" charset="0"/>
              </a:rPr>
              <a:t>(неравенство возможностей) </a:t>
            </a:r>
            <a:r>
              <a:rPr lang="ru-RU" sz="1200" i="1" dirty="0">
                <a:solidFill>
                  <a:srgbClr val="422E48"/>
                </a:solidFill>
                <a:cs typeface="Times New Roman" panose="02020603050405020304" pitchFamily="18" charset="0"/>
              </a:rPr>
              <a:t>неудовлетворенность подростков и молодежи условиями обучения и труда, жилищными условиями, возможностями проявить себя в творческой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 autoUpdateAnimBg="0"/>
      <p:bldP spid="1025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33400" y="2088922"/>
            <a:ext cx="5638800" cy="138499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400" i="1" dirty="0">
                <a:cs typeface="Arial" charset="0"/>
              </a:rPr>
              <a:t>Неудовлетворенная потребность своим социальным статусом приводит к попыткам реализовать себя не только в творчестве, но и в негативных формах активности. Подростков, чье поведение отклоняется от принятых в обществе правил, норм поведения, называют </a:t>
            </a:r>
            <a:r>
              <a:rPr lang="ru-RU" sz="1400" i="1" dirty="0">
                <a:solidFill>
                  <a:srgbClr val="CC0066"/>
                </a:solidFill>
                <a:cs typeface="Arial" charset="0"/>
              </a:rPr>
              <a:t>трудными</a:t>
            </a:r>
            <a:r>
              <a:rPr lang="ru-RU" sz="1400" i="1" dirty="0">
                <a:solidFill>
                  <a:srgbClr val="CC0066"/>
                </a:solidFill>
              </a:rPr>
              <a:t>,</a:t>
            </a:r>
            <a:r>
              <a:rPr lang="ru-RU" sz="1400" i="1" dirty="0">
                <a:cs typeface="Arial" charset="0"/>
              </a:rPr>
              <a:t> </a:t>
            </a:r>
            <a:r>
              <a:rPr lang="ru-RU" sz="1400" i="1" dirty="0">
                <a:solidFill>
                  <a:srgbClr val="CC0066"/>
                </a:solidFill>
                <a:cs typeface="Arial" charset="0"/>
              </a:rPr>
              <a:t>трудновоспитуемыми</a:t>
            </a:r>
            <a:r>
              <a:rPr lang="ru-RU" sz="1400" i="1" dirty="0">
                <a:solidFill>
                  <a:srgbClr val="CC0066"/>
                </a:solidFill>
              </a:rPr>
              <a:t>, с девиантным, отклоняющимся, асоциальным поведением.</a:t>
            </a:r>
            <a:endParaRPr lang="ru-RU" sz="1400" i="1" dirty="0">
              <a:cs typeface="Arial" charset="0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 rot="10800000" flipV="1">
            <a:off x="533400" y="3626955"/>
            <a:ext cx="8248650" cy="2062103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sz="1400" b="1" dirty="0"/>
              <a:t>            Преодоления проблем, связанных с отклонениями в поведении</a:t>
            </a:r>
          </a:p>
          <a:p>
            <a:pPr eaLnBrk="0" hangingPunct="0"/>
            <a:r>
              <a:rPr lang="ru-RU" sz="1400" dirty="0"/>
              <a:t>•	профилактика социальных девиаций среди обучающихся образовательного учреждения;</a:t>
            </a:r>
          </a:p>
          <a:p>
            <a:pPr eaLnBrk="0" hangingPunct="0"/>
            <a:r>
              <a:rPr lang="ru-RU" sz="1400" dirty="0"/>
              <a:t>•	социальная реабилитация обучающихся, имевших проявления девиантного поведения</a:t>
            </a:r>
          </a:p>
          <a:p>
            <a:pPr algn="just" eaLnBrk="0" hangingPunct="0"/>
            <a:r>
              <a:rPr lang="ru-RU" sz="1200" dirty="0"/>
              <a:t>1. Создание школьной среды - общность участников образовательных отношений</a:t>
            </a:r>
          </a:p>
          <a:p>
            <a:pPr algn="just" eaLnBrk="0" hangingPunct="0"/>
            <a:r>
              <a:rPr lang="ru-RU" sz="1200" dirty="0"/>
              <a:t>2. Информационно-просветительская деятельность социально-правовой направленности</a:t>
            </a:r>
          </a:p>
          <a:p>
            <a:pPr algn="just" eaLnBrk="0" hangingPunct="0"/>
            <a:r>
              <a:rPr lang="ru-RU" sz="1200" dirty="0"/>
              <a:t>3. Воспитание правовой культуры и законопослушного поведения обучающихся</a:t>
            </a:r>
          </a:p>
          <a:p>
            <a:pPr algn="just" eaLnBrk="0" hangingPunct="0"/>
            <a:r>
              <a:rPr lang="ru-RU" sz="1200" dirty="0"/>
              <a:t>4. Контроль за соблюдением правил и норм поведения обучающихся, социально-педагогический анализ.</a:t>
            </a:r>
          </a:p>
          <a:p>
            <a:pPr algn="just" eaLnBrk="0" hangingPunct="0"/>
            <a:r>
              <a:rPr lang="ru-RU" sz="1200" dirty="0"/>
              <a:t>5. Организация совместной деятельности (ученического самоуправления в классе и школе, детские общественные объединения – клубы юных друзей правопорядка) по решению проблем профилактики асоциальных действий </a:t>
            </a:r>
          </a:p>
          <a:p>
            <a:pPr eaLnBrk="0" hangingPunct="0"/>
            <a:endParaRPr lang="ru-RU" sz="1400" dirty="0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533400" y="381000"/>
            <a:ext cx="8071048" cy="1815882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400" dirty="0">
                <a:cs typeface="Times New Roman" panose="02020603050405020304" pitchFamily="18" charset="0"/>
              </a:rPr>
              <a:t>          Наиболее часто встречающиеся проблемы </a:t>
            </a:r>
          </a:p>
          <a:p>
            <a:r>
              <a:rPr lang="ru-RU" sz="1400" dirty="0">
                <a:cs typeface="Times New Roman" panose="02020603050405020304" pitchFamily="18" charset="0"/>
              </a:rPr>
              <a:t>-  Конфликт между ребенком и родителями </a:t>
            </a:r>
          </a:p>
          <a:p>
            <a:r>
              <a:rPr lang="ru-RU" sz="1400" dirty="0">
                <a:cs typeface="Times New Roman" panose="02020603050405020304" pitchFamily="18" charset="0"/>
              </a:rPr>
              <a:t>-  Ребенок воспитывается одним из родителей (родители в разводе) </a:t>
            </a:r>
          </a:p>
          <a:p>
            <a:r>
              <a:rPr lang="ru-RU" sz="1400" dirty="0">
                <a:cs typeface="Times New Roman" panose="02020603050405020304" pitchFamily="18" charset="0"/>
              </a:rPr>
              <a:t>-  Низкие доходы, постоянная нехватка денег </a:t>
            </a:r>
          </a:p>
          <a:p>
            <a:r>
              <a:rPr lang="ru-RU" sz="1400" dirty="0">
                <a:cs typeface="Times New Roman" panose="02020603050405020304" pitchFamily="18" charset="0"/>
              </a:rPr>
              <a:t>-  Конфликтные, напряженные отношения между родителями ребенка противоречия между постоянно</a:t>
            </a:r>
          </a:p>
          <a:p>
            <a:r>
              <a:rPr lang="ru-RU" sz="1400" dirty="0">
                <a:cs typeface="Times New Roman" panose="02020603050405020304" pitchFamily="18" charset="0"/>
              </a:rPr>
              <a:t>-  Плохие жилищные условия </a:t>
            </a:r>
          </a:p>
          <a:p>
            <a:r>
              <a:rPr lang="ru-RU" sz="1400" dirty="0">
                <a:cs typeface="Times New Roman" panose="02020603050405020304" pitchFamily="18" charset="0"/>
              </a:rPr>
              <a:t>-  Низкий культурный уровень членов семьи </a:t>
            </a:r>
          </a:p>
          <a:p>
            <a:endParaRPr lang="ru-RU" sz="1400" dirty="0">
              <a:cs typeface="Times New Roman" panose="02020603050405020304" pitchFamily="18" charset="0"/>
            </a:endParaRPr>
          </a:p>
        </p:txBody>
      </p:sp>
      <p:pic>
        <p:nvPicPr>
          <p:cNvPr id="12304" name="Picture 16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29381"/>
            <a:ext cx="2664296" cy="199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 autoUpdateAnimBg="0"/>
      <p:bldP spid="12294" grpId="0" animBg="1" autoUpdateAnimBg="0"/>
      <p:bldP spid="1229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22" name="Text Box 50"/>
          <p:cNvSpPr txBox="1">
            <a:spLocks noChangeArrowheads="1"/>
          </p:cNvSpPr>
          <p:nvPr/>
        </p:nvSpPr>
        <p:spPr bwMode="auto">
          <a:xfrm>
            <a:off x="838200" y="444582"/>
            <a:ext cx="1333500" cy="306848"/>
          </a:xfrm>
          <a:prstGeom prst="rect">
            <a:avLst/>
          </a:prstGeom>
          <a:solidFill>
            <a:schemeClr val="accent6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cs typeface="Times New Roman" panose="02020603050405020304" pitchFamily="18" charset="0"/>
              </a:rPr>
              <a:t>физические</a:t>
            </a:r>
          </a:p>
        </p:txBody>
      </p:sp>
      <p:sp>
        <p:nvSpPr>
          <p:cNvPr id="28723" name="Text Box 51"/>
          <p:cNvSpPr txBox="1">
            <a:spLocks noChangeArrowheads="1"/>
          </p:cNvSpPr>
          <p:nvPr/>
        </p:nvSpPr>
        <p:spPr bwMode="auto">
          <a:xfrm>
            <a:off x="809771" y="1856098"/>
            <a:ext cx="1676401" cy="307777"/>
          </a:xfrm>
          <a:prstGeom prst="rect">
            <a:avLst/>
          </a:prstGeom>
          <a:solidFill>
            <a:schemeClr val="accent6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cs typeface="Times New Roman" panose="02020603050405020304" pitchFamily="18" charset="0"/>
              </a:rPr>
              <a:t>психические</a:t>
            </a:r>
          </a:p>
        </p:txBody>
      </p:sp>
      <p:sp>
        <p:nvSpPr>
          <p:cNvPr id="28724" name="Text Box 52"/>
          <p:cNvSpPr txBox="1">
            <a:spLocks noChangeArrowheads="1"/>
          </p:cNvSpPr>
          <p:nvPr/>
        </p:nvSpPr>
        <p:spPr bwMode="auto">
          <a:xfrm>
            <a:off x="823986" y="4729292"/>
            <a:ext cx="1676400" cy="307777"/>
          </a:xfrm>
          <a:prstGeom prst="rect">
            <a:avLst/>
          </a:prstGeom>
          <a:solidFill>
            <a:schemeClr val="accent6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cs typeface="Times New Roman" panose="02020603050405020304" pitchFamily="18" charset="0"/>
              </a:rPr>
              <a:t>педагогические</a:t>
            </a:r>
          </a:p>
        </p:txBody>
      </p:sp>
      <p:sp>
        <p:nvSpPr>
          <p:cNvPr id="28725" name="Text Box 53"/>
          <p:cNvSpPr txBox="1">
            <a:spLocks noChangeArrowheads="1"/>
          </p:cNvSpPr>
          <p:nvPr/>
        </p:nvSpPr>
        <p:spPr bwMode="auto">
          <a:xfrm>
            <a:off x="838200" y="5610399"/>
            <a:ext cx="1676400" cy="307777"/>
          </a:xfrm>
          <a:prstGeom prst="rect">
            <a:avLst/>
          </a:prstGeom>
          <a:solidFill>
            <a:schemeClr val="accent6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cs typeface="Times New Roman" panose="02020603050405020304" pitchFamily="18" charset="0"/>
              </a:rPr>
              <a:t>социальные</a:t>
            </a:r>
          </a:p>
        </p:txBody>
      </p:sp>
      <p:sp>
        <p:nvSpPr>
          <p:cNvPr id="28726" name="Text Box 54"/>
          <p:cNvSpPr txBox="1">
            <a:spLocks noChangeArrowheads="1"/>
          </p:cNvSpPr>
          <p:nvPr/>
        </p:nvSpPr>
        <p:spPr bwMode="auto">
          <a:xfrm>
            <a:off x="838200" y="838354"/>
            <a:ext cx="1333500" cy="2841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dirty="0">
                <a:cs typeface="Times New Roman" panose="02020603050405020304" pitchFamily="18" charset="0"/>
              </a:rPr>
              <a:t>болезни</a:t>
            </a:r>
          </a:p>
        </p:txBody>
      </p:sp>
      <p:sp>
        <p:nvSpPr>
          <p:cNvPr id="28727" name="Text Box 55"/>
          <p:cNvSpPr txBox="1">
            <a:spLocks noChangeArrowheads="1"/>
          </p:cNvSpPr>
          <p:nvPr/>
        </p:nvSpPr>
        <p:spPr bwMode="auto">
          <a:xfrm>
            <a:off x="838201" y="1114424"/>
            <a:ext cx="2005611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dirty="0">
                <a:cs typeface="Times New Roman" panose="02020603050405020304" pitchFamily="18" charset="0"/>
              </a:rPr>
              <a:t>нарушения зрения, слуха</a:t>
            </a:r>
          </a:p>
        </p:txBody>
      </p:sp>
      <p:sp>
        <p:nvSpPr>
          <p:cNvPr id="28728" name="Text Box 56"/>
          <p:cNvSpPr txBox="1">
            <a:spLocks noChangeArrowheads="1"/>
          </p:cNvSpPr>
          <p:nvPr/>
        </p:nvSpPr>
        <p:spPr bwMode="auto">
          <a:xfrm>
            <a:off x="838200" y="1404475"/>
            <a:ext cx="3276595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dirty="0">
                <a:cs typeface="Times New Roman" panose="02020603050405020304" pitchFamily="18" charset="0"/>
              </a:rPr>
              <a:t>нарушения опорно-двигательного аппарата</a:t>
            </a:r>
          </a:p>
        </p:txBody>
      </p:sp>
      <p:sp>
        <p:nvSpPr>
          <p:cNvPr id="28729" name="Text Box 57"/>
          <p:cNvSpPr txBox="1">
            <a:spLocks noChangeArrowheads="1"/>
          </p:cNvSpPr>
          <p:nvPr/>
        </p:nvSpPr>
        <p:spPr bwMode="auto">
          <a:xfrm>
            <a:off x="1066798" y="2773693"/>
            <a:ext cx="2667000" cy="2841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dirty="0">
                <a:cs typeface="Times New Roman" panose="02020603050405020304" pitchFamily="18" charset="0"/>
              </a:rPr>
              <a:t>задержка психического развития</a:t>
            </a:r>
          </a:p>
        </p:txBody>
      </p:sp>
      <p:sp>
        <p:nvSpPr>
          <p:cNvPr id="28730" name="Text Box 58"/>
          <p:cNvSpPr txBox="1">
            <a:spLocks noChangeArrowheads="1"/>
          </p:cNvSpPr>
          <p:nvPr/>
        </p:nvSpPr>
        <p:spPr bwMode="auto">
          <a:xfrm>
            <a:off x="1066800" y="3063718"/>
            <a:ext cx="2209800" cy="2841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dirty="0">
                <a:cs typeface="Times New Roman" panose="02020603050405020304" pitchFamily="18" charset="0"/>
              </a:rPr>
              <a:t>умственная отсталость</a:t>
            </a:r>
          </a:p>
        </p:txBody>
      </p:sp>
      <p:sp>
        <p:nvSpPr>
          <p:cNvPr id="28731" name="Text Box 59"/>
          <p:cNvSpPr txBox="1">
            <a:spLocks noChangeArrowheads="1"/>
          </p:cNvSpPr>
          <p:nvPr/>
        </p:nvSpPr>
        <p:spPr bwMode="auto">
          <a:xfrm>
            <a:off x="1066798" y="3360759"/>
            <a:ext cx="1447799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dirty="0">
                <a:cs typeface="Times New Roman" panose="02020603050405020304" pitchFamily="18" charset="0"/>
              </a:rPr>
              <a:t>нарушения речи</a:t>
            </a:r>
          </a:p>
        </p:txBody>
      </p:sp>
      <p:sp>
        <p:nvSpPr>
          <p:cNvPr id="28732" name="Text Box 60"/>
          <p:cNvSpPr txBox="1">
            <a:spLocks noChangeArrowheads="1"/>
          </p:cNvSpPr>
          <p:nvPr/>
        </p:nvSpPr>
        <p:spPr bwMode="auto">
          <a:xfrm>
            <a:off x="1066798" y="2492001"/>
            <a:ext cx="3217170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dirty="0">
                <a:cs typeface="Times New Roman" panose="02020603050405020304" pitchFamily="18" charset="0"/>
              </a:rPr>
              <a:t>нарушения</a:t>
            </a:r>
            <a:r>
              <a:rPr lang="ru-RU" sz="1200" dirty="0">
                <a:latin typeface="Arial" charset="0"/>
              </a:rPr>
              <a:t> </a:t>
            </a:r>
            <a:r>
              <a:rPr lang="ru-RU" sz="1200" dirty="0">
                <a:cs typeface="Times New Roman" panose="02020603050405020304" pitchFamily="18" charset="0"/>
              </a:rPr>
              <a:t>эмоционально-волевой сферы</a:t>
            </a:r>
          </a:p>
        </p:txBody>
      </p:sp>
      <p:sp>
        <p:nvSpPr>
          <p:cNvPr id="28733" name="Text Box 61"/>
          <p:cNvSpPr txBox="1">
            <a:spLocks noChangeArrowheads="1"/>
          </p:cNvSpPr>
          <p:nvPr/>
        </p:nvSpPr>
        <p:spPr bwMode="auto">
          <a:xfrm>
            <a:off x="1066800" y="3648232"/>
            <a:ext cx="1447799" cy="2792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dirty="0">
                <a:cs typeface="Times New Roman" panose="02020603050405020304" pitchFamily="18" charset="0"/>
              </a:rPr>
              <a:t>одаренность</a:t>
            </a:r>
          </a:p>
        </p:txBody>
      </p:sp>
      <p:grpSp>
        <p:nvGrpSpPr>
          <p:cNvPr id="28734" name="Group 62"/>
          <p:cNvGrpSpPr>
            <a:grpSpLocks/>
          </p:cNvGrpSpPr>
          <p:nvPr/>
        </p:nvGrpSpPr>
        <p:grpSpPr bwMode="auto">
          <a:xfrm>
            <a:off x="381000" y="457200"/>
            <a:ext cx="457200" cy="5486400"/>
            <a:chOff x="240" y="288"/>
            <a:chExt cx="288" cy="3456"/>
          </a:xfrm>
        </p:grpSpPr>
        <p:sp>
          <p:nvSpPr>
            <p:cNvPr id="28735" name="Text Box 63"/>
            <p:cNvSpPr txBox="1">
              <a:spLocks noChangeArrowheads="1"/>
            </p:cNvSpPr>
            <p:nvPr/>
          </p:nvSpPr>
          <p:spPr bwMode="auto">
            <a:xfrm>
              <a:off x="262" y="1173"/>
              <a:ext cx="266" cy="199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666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>
                  <a:cs typeface="Times New Roman" panose="02020603050405020304" pitchFamily="18" charset="0"/>
                </a:rPr>
                <a:t>Отклонения</a:t>
              </a:r>
            </a:p>
          </p:txBody>
        </p:sp>
        <p:sp>
          <p:nvSpPr>
            <p:cNvPr id="28736" name="Line 64"/>
            <p:cNvSpPr>
              <a:spLocks noChangeShapeType="1"/>
            </p:cNvSpPr>
            <p:nvPr/>
          </p:nvSpPr>
          <p:spPr bwMode="auto">
            <a:xfrm flipV="1">
              <a:off x="240" y="288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737" name="Line 65"/>
            <p:cNvSpPr>
              <a:spLocks noChangeShapeType="1"/>
            </p:cNvSpPr>
            <p:nvPr/>
          </p:nvSpPr>
          <p:spPr bwMode="auto">
            <a:xfrm>
              <a:off x="240" y="3120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738" name="Line 66"/>
            <p:cNvSpPr>
              <a:spLocks noChangeShapeType="1"/>
            </p:cNvSpPr>
            <p:nvPr/>
          </p:nvSpPr>
          <p:spPr bwMode="auto">
            <a:xfrm>
              <a:off x="240" y="37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739" name="Line 67"/>
            <p:cNvSpPr>
              <a:spLocks noChangeShapeType="1"/>
            </p:cNvSpPr>
            <p:nvPr/>
          </p:nvSpPr>
          <p:spPr bwMode="auto">
            <a:xfrm>
              <a:off x="384" y="288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740" name="Line 68"/>
            <p:cNvSpPr>
              <a:spLocks noChangeShapeType="1"/>
            </p:cNvSpPr>
            <p:nvPr/>
          </p:nvSpPr>
          <p:spPr bwMode="auto">
            <a:xfrm>
              <a:off x="384" y="139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741" name="Line 69"/>
            <p:cNvSpPr>
              <a:spLocks noChangeShapeType="1"/>
            </p:cNvSpPr>
            <p:nvPr/>
          </p:nvSpPr>
          <p:spPr bwMode="auto">
            <a:xfrm>
              <a:off x="240" y="2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744" name="Text Box 72"/>
          <p:cNvSpPr txBox="1">
            <a:spLocks noChangeArrowheads="1"/>
          </p:cNvSpPr>
          <p:nvPr/>
        </p:nvSpPr>
        <p:spPr bwMode="auto">
          <a:xfrm>
            <a:off x="4512566" y="2469968"/>
            <a:ext cx="4084531" cy="10156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just"/>
            <a:endParaRPr lang="ru-RU" sz="1200" dirty="0">
              <a:cs typeface="Times New Roman" panose="02020603050405020304" pitchFamily="18" charset="0"/>
            </a:endParaRPr>
          </a:p>
          <a:p>
            <a:pPr algn="just"/>
            <a:r>
              <a:rPr lang="ru-RU" sz="1200" dirty="0">
                <a:cs typeface="Times New Roman" panose="02020603050405020304" pitchFamily="18" charset="0"/>
              </a:rPr>
              <a:t>Связаны с умственным развитием, психическими недостатками. Могут быть врожденными или являться результатом болезни, травмы или другой причины.</a:t>
            </a:r>
          </a:p>
          <a:p>
            <a:pPr algn="just"/>
            <a:endParaRPr lang="ru-RU" sz="1200" dirty="0">
              <a:cs typeface="Times New Roman" panose="02020603050405020304" pitchFamily="18" charset="0"/>
            </a:endParaRPr>
          </a:p>
        </p:txBody>
      </p:sp>
      <p:sp>
        <p:nvSpPr>
          <p:cNvPr id="28746" name="Text Box 74"/>
          <p:cNvSpPr txBox="1">
            <a:spLocks noChangeArrowheads="1"/>
          </p:cNvSpPr>
          <p:nvPr/>
        </p:nvSpPr>
        <p:spPr bwMode="auto">
          <a:xfrm>
            <a:off x="2924582" y="5170362"/>
            <a:ext cx="5771901" cy="861061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cs typeface="Times New Roman" panose="02020603050405020304" pitchFamily="18" charset="0"/>
              </a:rPr>
              <a:t>Связаны с понятием «социальная норма»</a:t>
            </a:r>
            <a:r>
              <a:rPr lang="ru-RU" sz="1200" i="1" dirty="0">
                <a:cs typeface="Times New Roman" panose="02020603050405020304" pitchFamily="18" charset="0"/>
              </a:rPr>
              <a:t> - правила, образец действия, мера допустимого поведения. </a:t>
            </a:r>
          </a:p>
          <a:p>
            <a:pPr algn="just"/>
            <a:r>
              <a:rPr lang="ru-RU" sz="1200" dirty="0">
                <a:cs typeface="Times New Roman" panose="02020603050405020304" pitchFamily="18" charset="0"/>
              </a:rPr>
              <a:t>Причины: трудности переходного возраста; неопределенность социального положения; нестабильность; экстремальные ситуации (сиротство).</a:t>
            </a:r>
          </a:p>
        </p:txBody>
      </p:sp>
      <p:grpSp>
        <p:nvGrpSpPr>
          <p:cNvPr id="28747" name="Group 75"/>
          <p:cNvGrpSpPr>
            <a:grpSpLocks/>
          </p:cNvGrpSpPr>
          <p:nvPr/>
        </p:nvGrpSpPr>
        <p:grpSpPr bwMode="auto">
          <a:xfrm>
            <a:off x="2924578" y="4132351"/>
            <a:ext cx="5771901" cy="958505"/>
            <a:chOff x="2374" y="1556"/>
            <a:chExt cx="3239" cy="868"/>
          </a:xfrm>
          <a:solidFill>
            <a:schemeClr val="bg1">
              <a:lumMod val="85000"/>
            </a:schemeClr>
          </a:solidFill>
        </p:grpSpPr>
        <p:sp>
          <p:nvSpPr>
            <p:cNvPr id="28748" name="AutoShape 76"/>
            <p:cNvSpPr>
              <a:spLocks noChangeArrowheads="1"/>
            </p:cNvSpPr>
            <p:nvPr/>
          </p:nvSpPr>
          <p:spPr bwMode="auto">
            <a:xfrm>
              <a:off x="2400" y="1680"/>
              <a:ext cx="3120" cy="739"/>
            </a:xfrm>
            <a:custGeom>
              <a:avLst/>
              <a:gdLst>
                <a:gd name="connsiteX0" fmla="*/ 0 w 5826440"/>
                <a:gd name="connsiteY0" fmla="*/ 157933 h 901083"/>
                <a:gd name="connsiteX1" fmla="*/ 157933 w 5826440"/>
                <a:gd name="connsiteY1" fmla="*/ 0 h 901083"/>
                <a:gd name="connsiteX2" fmla="*/ 5668507 w 5826440"/>
                <a:gd name="connsiteY2" fmla="*/ 0 h 901083"/>
                <a:gd name="connsiteX3" fmla="*/ 5826440 w 5826440"/>
                <a:gd name="connsiteY3" fmla="*/ 157933 h 901083"/>
                <a:gd name="connsiteX4" fmla="*/ 5826440 w 5826440"/>
                <a:gd name="connsiteY4" fmla="*/ 743150 h 901083"/>
                <a:gd name="connsiteX5" fmla="*/ 5668507 w 5826440"/>
                <a:gd name="connsiteY5" fmla="*/ 901083 h 901083"/>
                <a:gd name="connsiteX6" fmla="*/ 157933 w 5826440"/>
                <a:gd name="connsiteY6" fmla="*/ 901083 h 901083"/>
                <a:gd name="connsiteX7" fmla="*/ 0 w 5826440"/>
                <a:gd name="connsiteY7" fmla="*/ 743150 h 901083"/>
                <a:gd name="connsiteX8" fmla="*/ 0 w 5826440"/>
                <a:gd name="connsiteY8" fmla="*/ 157933 h 901083"/>
                <a:gd name="connsiteX0" fmla="*/ 0 w 5826440"/>
                <a:gd name="connsiteY0" fmla="*/ 157933 h 908832"/>
                <a:gd name="connsiteX1" fmla="*/ 157933 w 5826440"/>
                <a:gd name="connsiteY1" fmla="*/ 0 h 908832"/>
                <a:gd name="connsiteX2" fmla="*/ 5668507 w 5826440"/>
                <a:gd name="connsiteY2" fmla="*/ 0 h 908832"/>
                <a:gd name="connsiteX3" fmla="*/ 5826440 w 5826440"/>
                <a:gd name="connsiteY3" fmla="*/ 157933 h 908832"/>
                <a:gd name="connsiteX4" fmla="*/ 5826440 w 5826440"/>
                <a:gd name="connsiteY4" fmla="*/ 743150 h 908832"/>
                <a:gd name="connsiteX5" fmla="*/ 5730501 w 5826440"/>
                <a:gd name="connsiteY5" fmla="*/ 908832 h 908832"/>
                <a:gd name="connsiteX6" fmla="*/ 157933 w 5826440"/>
                <a:gd name="connsiteY6" fmla="*/ 901083 h 908832"/>
                <a:gd name="connsiteX7" fmla="*/ 0 w 5826440"/>
                <a:gd name="connsiteY7" fmla="*/ 743150 h 908832"/>
                <a:gd name="connsiteX8" fmla="*/ 0 w 5826440"/>
                <a:gd name="connsiteY8" fmla="*/ 157933 h 908832"/>
                <a:gd name="connsiteX0" fmla="*/ 0 w 5826440"/>
                <a:gd name="connsiteY0" fmla="*/ 157933 h 901083"/>
                <a:gd name="connsiteX1" fmla="*/ 157933 w 5826440"/>
                <a:gd name="connsiteY1" fmla="*/ 0 h 901083"/>
                <a:gd name="connsiteX2" fmla="*/ 5668507 w 5826440"/>
                <a:gd name="connsiteY2" fmla="*/ 0 h 901083"/>
                <a:gd name="connsiteX3" fmla="*/ 5826440 w 5826440"/>
                <a:gd name="connsiteY3" fmla="*/ 157933 h 901083"/>
                <a:gd name="connsiteX4" fmla="*/ 5826440 w 5826440"/>
                <a:gd name="connsiteY4" fmla="*/ 743150 h 901083"/>
                <a:gd name="connsiteX5" fmla="*/ 157933 w 5826440"/>
                <a:gd name="connsiteY5" fmla="*/ 901083 h 901083"/>
                <a:gd name="connsiteX6" fmla="*/ 0 w 5826440"/>
                <a:gd name="connsiteY6" fmla="*/ 743150 h 901083"/>
                <a:gd name="connsiteX7" fmla="*/ 0 w 5826440"/>
                <a:gd name="connsiteY7" fmla="*/ 157933 h 901083"/>
                <a:gd name="connsiteX0" fmla="*/ 0 w 5826440"/>
                <a:gd name="connsiteY0" fmla="*/ 157933 h 816302"/>
                <a:gd name="connsiteX1" fmla="*/ 157933 w 5826440"/>
                <a:gd name="connsiteY1" fmla="*/ 0 h 816302"/>
                <a:gd name="connsiteX2" fmla="*/ 5668507 w 5826440"/>
                <a:gd name="connsiteY2" fmla="*/ 0 h 816302"/>
                <a:gd name="connsiteX3" fmla="*/ 5826440 w 5826440"/>
                <a:gd name="connsiteY3" fmla="*/ 157933 h 816302"/>
                <a:gd name="connsiteX4" fmla="*/ 5826440 w 5826440"/>
                <a:gd name="connsiteY4" fmla="*/ 743150 h 816302"/>
                <a:gd name="connsiteX5" fmla="*/ 0 w 5826440"/>
                <a:gd name="connsiteY5" fmla="*/ 743150 h 816302"/>
                <a:gd name="connsiteX6" fmla="*/ 0 w 5826440"/>
                <a:gd name="connsiteY6" fmla="*/ 157933 h 81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26440" h="816302">
                  <a:moveTo>
                    <a:pt x="0" y="157933"/>
                  </a:moveTo>
                  <a:cubicBezTo>
                    <a:pt x="0" y="70709"/>
                    <a:pt x="70709" y="0"/>
                    <a:pt x="157933" y="0"/>
                  </a:cubicBezTo>
                  <a:lnTo>
                    <a:pt x="5668507" y="0"/>
                  </a:lnTo>
                  <a:cubicBezTo>
                    <a:pt x="5755731" y="0"/>
                    <a:pt x="5826440" y="70709"/>
                    <a:pt x="5826440" y="157933"/>
                  </a:cubicBezTo>
                  <a:lnTo>
                    <a:pt x="5826440" y="743150"/>
                  </a:lnTo>
                  <a:cubicBezTo>
                    <a:pt x="4855367" y="840686"/>
                    <a:pt x="971073" y="840686"/>
                    <a:pt x="0" y="743150"/>
                  </a:cubicBezTo>
                  <a:lnTo>
                    <a:pt x="0" y="157933"/>
                  </a:lnTo>
                  <a:close/>
                </a:path>
              </a:pathLst>
            </a:custGeom>
            <a:grpFill/>
            <a:ln w="9525">
              <a:solidFill>
                <a:srgbClr val="7C20D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49" name="Text Box 77"/>
            <p:cNvSpPr txBox="1">
              <a:spLocks noChangeArrowheads="1"/>
            </p:cNvSpPr>
            <p:nvPr/>
          </p:nvSpPr>
          <p:spPr bwMode="auto">
            <a:xfrm>
              <a:off x="2374" y="1556"/>
              <a:ext cx="3239" cy="86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13430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533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240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9145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3717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8289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286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7433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ru-RU" sz="1200" dirty="0">
                  <a:cs typeface="Times New Roman" panose="02020603050405020304" pitchFamily="18" charset="0"/>
                </a:rPr>
                <a:t>Связаны с нормами получения или неполучения общего или профессионального образования. </a:t>
              </a:r>
              <a:br>
                <a:rPr lang="ru-RU" sz="1200" dirty="0">
                  <a:cs typeface="Times New Roman" panose="02020603050405020304" pitchFamily="18" charset="0"/>
                </a:rPr>
              </a:br>
              <a:r>
                <a:rPr lang="ru-RU" sz="1200" dirty="0">
                  <a:cs typeface="Times New Roman" panose="02020603050405020304" pitchFamily="18" charset="0"/>
                </a:rPr>
                <a:t>Причины: нежелание учиться, неблагополучие в семье, экологические и социальные катаклизмы, отклонения в развитии.</a:t>
              </a:r>
            </a:p>
          </p:txBody>
        </p:sp>
      </p:grpSp>
      <p:sp>
        <p:nvSpPr>
          <p:cNvPr id="28752" name="Text Box 80"/>
          <p:cNvSpPr txBox="1">
            <a:spLocks noChangeArrowheads="1"/>
          </p:cNvSpPr>
          <p:nvPr/>
        </p:nvSpPr>
        <p:spPr bwMode="auto">
          <a:xfrm>
            <a:off x="4593109" y="826028"/>
            <a:ext cx="4003988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7C20D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cs typeface="Times New Roman" panose="02020603050405020304" pitchFamily="18" charset="0"/>
              </a:rPr>
              <a:t>Связаны со здоровьем человека и определяются медицинскими показателями.</a:t>
            </a:r>
          </a:p>
          <a:p>
            <a:pPr algn="just"/>
            <a:r>
              <a:rPr lang="ru-RU" sz="1200" dirty="0">
                <a:cs typeface="Times New Roman" panose="02020603050405020304" pitchFamily="18" charset="0"/>
              </a:rPr>
              <a:t>Причины: наследственные факторы или внешние обстоятельства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8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2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8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28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28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28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28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3" dur="500"/>
                                        <p:tgtEl>
                                          <p:spTgt spid="2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1" dur="500"/>
                                        <p:tgtEl>
                                          <p:spTgt spid="2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22" grpId="0" animBg="1" autoUpdateAnimBg="0"/>
      <p:bldP spid="28723" grpId="0" animBg="1" autoUpdateAnimBg="0"/>
      <p:bldP spid="28724" grpId="0" animBg="1" autoUpdateAnimBg="0"/>
      <p:bldP spid="28725" grpId="0" animBg="1" autoUpdateAnimBg="0"/>
      <p:bldP spid="28726" grpId="0" animBg="1" autoUpdateAnimBg="0"/>
      <p:bldP spid="28727" grpId="0" animBg="1" autoUpdateAnimBg="0"/>
      <p:bldP spid="28728" grpId="0" animBg="1" autoUpdateAnimBg="0"/>
      <p:bldP spid="28729" grpId="0" animBg="1" autoUpdateAnimBg="0"/>
      <p:bldP spid="28730" grpId="0" animBg="1" autoUpdateAnimBg="0"/>
      <p:bldP spid="28731" grpId="0" animBg="1" autoUpdateAnimBg="0"/>
      <p:bldP spid="28732" grpId="0" animBg="1" autoUpdateAnimBg="0"/>
      <p:bldP spid="2873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4283968" y="1295400"/>
            <a:ext cx="4174232" cy="36317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A80054"/>
                </a:solidFill>
              </a:rPr>
              <a:t>Э</a:t>
            </a:r>
            <a:r>
              <a:rPr lang="ru-RU" sz="1800" b="1" dirty="0">
                <a:solidFill>
                  <a:srgbClr val="A80054"/>
                </a:solidFill>
                <a:cs typeface="Arial" charset="0"/>
              </a:rPr>
              <a:t>тап</a:t>
            </a:r>
            <a:r>
              <a:rPr lang="ru-RU" sz="1800" b="1" dirty="0">
                <a:solidFill>
                  <a:srgbClr val="A80054"/>
                </a:solidFill>
              </a:rPr>
              <a:t>ы</a:t>
            </a:r>
            <a:r>
              <a:rPr lang="ru-RU" sz="1800" b="1" dirty="0">
                <a:solidFill>
                  <a:srgbClr val="A80054"/>
                </a:solidFill>
                <a:cs typeface="Arial" charset="0"/>
              </a:rPr>
              <a:t> асоциального поведения</a:t>
            </a:r>
            <a:r>
              <a:rPr lang="ru-RU" sz="1800" b="1" dirty="0">
                <a:solidFill>
                  <a:srgbClr val="A80054"/>
                </a:solidFill>
              </a:rPr>
              <a:t> </a:t>
            </a:r>
            <a:r>
              <a:rPr lang="ru-RU" sz="1800" b="1" dirty="0">
                <a:solidFill>
                  <a:srgbClr val="A80054"/>
                </a:solidFill>
                <a:cs typeface="Arial" charset="0"/>
              </a:rPr>
              <a:t>определены на основе признаков:</a:t>
            </a:r>
            <a:endParaRPr lang="ru-RU" sz="1800" b="1" dirty="0">
              <a:solidFill>
                <a:srgbClr val="A80054"/>
              </a:solidFill>
              <a:cs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ru-RU" b="1" dirty="0"/>
              <a:t>1</a:t>
            </a:r>
            <a:r>
              <a:rPr lang="ru-RU" sz="1400" b="1" dirty="0"/>
              <a:t>)</a:t>
            </a:r>
            <a:r>
              <a:rPr lang="ru-RU" sz="1400" b="1" dirty="0">
                <a:cs typeface="Arial" charset="0"/>
              </a:rPr>
              <a:t> </a:t>
            </a:r>
            <a:r>
              <a:rPr lang="ru-RU" sz="1400" b="1" dirty="0">
                <a:solidFill>
                  <a:schemeClr val="accent2"/>
                </a:solidFill>
                <a:cs typeface="Arial" charset="0"/>
              </a:rPr>
              <a:t>степень нарушения </a:t>
            </a:r>
            <a:r>
              <a:rPr lang="ru-RU" sz="1400" b="1" dirty="0">
                <a:cs typeface="Arial" charset="0"/>
              </a:rPr>
              <a:t>общественных требований, норм, законов со стороны личности, которая определяется путем анализа совершенных действий;</a:t>
            </a:r>
            <a:endParaRPr lang="ru-RU" sz="1400" b="1" dirty="0">
              <a:cs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ru-RU" sz="1400" b="1" dirty="0"/>
              <a:t>2</a:t>
            </a:r>
            <a:r>
              <a:rPr lang="ru-RU" sz="1400" b="1" dirty="0">
                <a:cs typeface="Arial" charset="0"/>
              </a:rPr>
              <a:t>) </a:t>
            </a:r>
            <a:r>
              <a:rPr lang="ru-RU" sz="1400" b="1" dirty="0">
                <a:solidFill>
                  <a:srgbClr val="A80054"/>
                </a:solidFill>
                <a:cs typeface="Arial" charset="0"/>
              </a:rPr>
              <a:t>степень несоответствия</a:t>
            </a:r>
            <a:r>
              <a:rPr lang="ru-RU" sz="1400" b="1" dirty="0">
                <a:cs typeface="Arial" charset="0"/>
              </a:rPr>
              <a:t> общественным требованиям, нормам и законам</a:t>
            </a:r>
            <a:r>
              <a:rPr lang="ru-RU" sz="1400" b="1" dirty="0"/>
              <a:t>;</a:t>
            </a:r>
            <a:r>
              <a:rPr lang="ru-RU" sz="1400" b="1" dirty="0">
                <a:cs typeface="Arial" charset="0"/>
              </a:rPr>
              <a:t> определяется через анализ отношения личности к этим требованиям и законам, а также оценку собственного поведения;</a:t>
            </a:r>
            <a:endParaRPr lang="ru-RU" sz="1400" b="1" dirty="0">
              <a:cs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ru-RU" sz="1400" b="1" dirty="0"/>
              <a:t>3</a:t>
            </a:r>
            <a:r>
              <a:rPr lang="ru-RU" sz="1400" b="1" dirty="0">
                <a:cs typeface="Arial" charset="0"/>
              </a:rPr>
              <a:t>)</a:t>
            </a:r>
            <a:r>
              <a:rPr lang="ru-RU" sz="1400" b="1" dirty="0"/>
              <a:t> </a:t>
            </a:r>
            <a:r>
              <a:rPr lang="ru-RU" sz="1400" b="1" dirty="0">
                <a:solidFill>
                  <a:srgbClr val="A80054"/>
                </a:solidFill>
                <a:cs typeface="Arial" charset="0"/>
              </a:rPr>
              <a:t>единичность и </a:t>
            </a:r>
            <a:r>
              <a:rPr lang="ru-RU" sz="1400" b="1" dirty="0" err="1">
                <a:solidFill>
                  <a:srgbClr val="A80054"/>
                </a:solidFill>
                <a:cs typeface="Arial" charset="0"/>
              </a:rPr>
              <a:t>рецидивность</a:t>
            </a:r>
            <a:r>
              <a:rPr lang="ru-RU" sz="1400" b="1" dirty="0">
                <a:cs typeface="Arial" charset="0"/>
              </a:rPr>
              <a:t> асоциальных действий.</a:t>
            </a:r>
            <a:endParaRPr lang="ru-RU" sz="1400" b="1" dirty="0">
              <a:cs typeface="Times New Roman" pitchFamily="18" charset="0"/>
            </a:endParaRPr>
          </a:p>
          <a:p>
            <a:pPr eaLnBrk="0" hangingPunct="0"/>
            <a:endParaRPr lang="ru-RU" b="1" dirty="0"/>
          </a:p>
        </p:txBody>
      </p:sp>
      <p:pic>
        <p:nvPicPr>
          <p:cNvPr id="30728" name="Picture 8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2789238" cy="378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0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1371600" y="381000"/>
            <a:ext cx="6553200" cy="338554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b="1" i="1" dirty="0">
                <a:cs typeface="Times New Roman" panose="02020603050405020304" pitchFamily="18" charset="0"/>
              </a:rPr>
              <a:t>Этапы формирования асоциального поведения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539552" y="982474"/>
            <a:ext cx="4495800" cy="138499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just"/>
            <a:r>
              <a:rPr lang="ru-RU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На первом этапе</a:t>
            </a:r>
            <a:r>
              <a:rPr lang="ru-RU" sz="1200" dirty="0"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cs typeface="Times New Roman" panose="02020603050405020304" pitchFamily="18" charset="0"/>
              </a:rPr>
              <a:t>доасоциального</a:t>
            </a:r>
            <a:r>
              <a:rPr lang="ru-RU" sz="1200" dirty="0">
                <a:cs typeface="Times New Roman" panose="02020603050405020304" pitchFamily="18" charset="0"/>
              </a:rPr>
              <a:t> поведения характеристика нарушения включает </a:t>
            </a:r>
            <a:r>
              <a:rPr lang="ru-RU" sz="1200" b="1" i="1" dirty="0">
                <a:solidFill>
                  <a:srgbClr val="6600CC"/>
                </a:solidFill>
                <a:cs typeface="Times New Roman" panose="02020603050405020304" pitchFamily="18" charset="0"/>
              </a:rPr>
              <a:t>несогласие, непослушание, отрицание, невыполнение</a:t>
            </a:r>
            <a:r>
              <a:rPr lang="ru-RU" sz="1200" dirty="0">
                <a:cs typeface="Times New Roman" panose="02020603050405020304" pitchFamily="18" charset="0"/>
              </a:rPr>
              <a:t> некоторых социальных требований. </a:t>
            </a:r>
          </a:p>
          <a:p>
            <a:pPr algn="just">
              <a:buFontTx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Подлинно асоциальное поведение еще отсутствует.</a:t>
            </a:r>
          </a:p>
          <a:p>
            <a:pPr algn="just" eaLnBrk="0" hangingPunct="0">
              <a:buFontTx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Личность воспринимает свое поведение как нормальное, соответствующее собственным социальным ценностям и установкам. </a:t>
            </a: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564934" y="2636912"/>
            <a:ext cx="4529554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200" u="sng" dirty="0">
                <a:solidFill>
                  <a:srgbClr val="FF0000"/>
                </a:solidFill>
                <a:cs typeface="Times New Roman" panose="02020603050405020304" pitchFamily="18" charset="0"/>
              </a:rPr>
              <a:t>Причины</a:t>
            </a:r>
            <a:r>
              <a:rPr lang="ru-RU" sz="1200" dirty="0">
                <a:cs typeface="Times New Roman" panose="02020603050405020304" pitchFamily="18" charset="0"/>
              </a:rPr>
              <a:t> отклонения кроются прежде всего в </a:t>
            </a:r>
            <a:r>
              <a:rPr lang="ru-RU" sz="1200" b="1" i="1" dirty="0">
                <a:solidFill>
                  <a:srgbClr val="6600CC"/>
                </a:solidFill>
                <a:cs typeface="Times New Roman" panose="02020603050405020304" pitchFamily="18" charset="0"/>
              </a:rPr>
              <a:t>неправильном воспитательном воздействии</a:t>
            </a:r>
            <a:r>
              <a:rPr lang="ru-RU" sz="1200" i="1" dirty="0">
                <a:cs typeface="Times New Roman" panose="02020603050405020304" pitchFamily="18" charset="0"/>
              </a:rPr>
              <a:t>. </a:t>
            </a:r>
          </a:p>
          <a:p>
            <a:pPr algn="just">
              <a:buFontTx/>
              <a:buChar char="•"/>
            </a:pPr>
            <a:r>
              <a:rPr lang="ru-RU" sz="1200" u="sng" dirty="0">
                <a:solidFill>
                  <a:srgbClr val="FF0000"/>
                </a:solidFill>
                <a:cs typeface="Times New Roman" panose="02020603050405020304" pitchFamily="18" charset="0"/>
              </a:rPr>
              <a:t>Помощь</a:t>
            </a:r>
            <a:r>
              <a:rPr lang="ru-RU" sz="1200" dirty="0">
                <a:cs typeface="Times New Roman" panose="02020603050405020304" pitchFamily="18" charset="0"/>
              </a:rPr>
              <a:t> здесь имеет два воспитательных аспекта: направлена на корректировку воспитательного воздействия либо на личность ребенка, имея характер измененной воспитательной деятельности 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564934" y="3922018"/>
            <a:ext cx="4529554" cy="193899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>
              <a:buFontTx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На данном этапе могут иметь место начальные элементы негативного общественного мнения о личности ребенка; </a:t>
            </a:r>
            <a:r>
              <a:rPr lang="ru-RU" sz="1200" b="1" i="1" dirty="0">
                <a:solidFill>
                  <a:srgbClr val="7030A0"/>
                </a:solidFill>
                <a:cs typeface="Times New Roman" panose="02020603050405020304" pitchFamily="18" charset="0"/>
              </a:rPr>
              <a:t>замечания, дисциплинарные меры со стороны родителей, воспитателей и др. </a:t>
            </a:r>
          </a:p>
          <a:p>
            <a:pPr algn="just">
              <a:buFontTx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Возможна помощь консультационных кабинетов при школах, клиниках,  заведения социальной работы.</a:t>
            </a:r>
          </a:p>
          <a:p>
            <a:pPr algn="just" eaLnBrk="0" hangingPunct="0">
              <a:buFontTx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При успешной работе прогноз может быть </a:t>
            </a:r>
            <a:r>
              <a:rPr lang="ru-RU" sz="1200" dirty="0">
                <a:solidFill>
                  <a:srgbClr val="FF0000"/>
                </a:solidFill>
                <a:cs typeface="Times New Roman" panose="02020603050405020304" pitchFamily="18" charset="0"/>
              </a:rPr>
              <a:t>положительным</a:t>
            </a:r>
            <a:r>
              <a:rPr lang="ru-RU" sz="1200" dirty="0">
                <a:cs typeface="Times New Roman" panose="02020603050405020304" pitchFamily="18" charset="0"/>
              </a:rPr>
              <a:t>. </a:t>
            </a:r>
          </a:p>
          <a:p>
            <a:pPr algn="just" eaLnBrk="0" hangingPunct="0">
              <a:buFontTx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При отсутствии либо при неудачной помощи возможны </a:t>
            </a:r>
            <a:r>
              <a:rPr lang="ru-RU" sz="1200" dirty="0">
                <a:solidFill>
                  <a:srgbClr val="FF0000"/>
                </a:solidFill>
                <a:cs typeface="Times New Roman" panose="02020603050405020304" pitchFamily="18" charset="0"/>
              </a:rPr>
              <a:t>два исхода:</a:t>
            </a:r>
            <a:r>
              <a:rPr lang="ru-RU" sz="1200" dirty="0">
                <a:cs typeface="Times New Roman" panose="02020603050405020304" pitchFamily="18" charset="0"/>
              </a:rPr>
              <a:t> или личность сама справится с проблемами или нарушения в поведении углубятся. </a:t>
            </a:r>
          </a:p>
        </p:txBody>
      </p:sp>
      <p:pic>
        <p:nvPicPr>
          <p:cNvPr id="11285" name="Picture 21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338437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2" grpId="0" animBg="1" autoUpdateAnimBg="0"/>
      <p:bldP spid="11283" grpId="0" animBg="1" autoUpdateAnimBg="0"/>
      <p:bldP spid="1128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990600" y="476672"/>
            <a:ext cx="7613848" cy="95410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При начале асоциального поведения</a:t>
            </a:r>
            <a:r>
              <a:rPr lang="ru-RU" sz="1400" dirty="0">
                <a:cs typeface="Times New Roman" panose="02020603050405020304" pitchFamily="18" charset="0"/>
              </a:rPr>
              <a:t> характеристика включает </a:t>
            </a:r>
            <a:r>
              <a:rPr lang="ru-RU" sz="1400" b="1" i="1" dirty="0">
                <a:solidFill>
                  <a:srgbClr val="6600CC"/>
                </a:solidFill>
                <a:cs typeface="Times New Roman" panose="02020603050405020304" pitchFamily="18" charset="0"/>
              </a:rPr>
              <a:t>нарушение социальных требований, норм и проявления противозаконных действий</a:t>
            </a:r>
            <a:r>
              <a:rPr lang="ru-RU" sz="1400" dirty="0">
                <a:cs typeface="Times New Roman" panose="02020603050405020304" pitchFamily="18" charset="0"/>
              </a:rPr>
              <a:t> (мелкие кражи, обман, хулиганство, драки, курение и распитие спиртных напитков в общественных местах). Возможно включение в группы с выраженным асоциальным характером поведения.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990600" y="1708150"/>
            <a:ext cx="7685856" cy="12311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b="1" i="1" u="sng" dirty="0">
                <a:cs typeface="Times New Roman" panose="02020603050405020304" pitchFamily="18" charset="0"/>
              </a:rPr>
              <a:t>Отношение личности к общественным нормам</a:t>
            </a:r>
            <a:r>
              <a:rPr lang="ru-RU" sz="1400" b="1" i="1" dirty="0">
                <a:cs typeface="Times New Roman" panose="02020603050405020304" pitchFamily="18" charset="0"/>
              </a:rPr>
              <a:t> </a:t>
            </a:r>
            <a:r>
              <a:rPr lang="ru-RU" sz="1200" dirty="0">
                <a:cs typeface="Times New Roman" panose="02020603050405020304" pitchFamily="18" charset="0"/>
              </a:rPr>
              <a:t>здесь может быть различным:</a:t>
            </a:r>
          </a:p>
          <a:p>
            <a:pPr algn="just" eaLnBrk="0" hangingPunct="0"/>
            <a:r>
              <a:rPr lang="ru-RU" sz="1200" dirty="0">
                <a:cs typeface="Times New Roman" panose="02020603050405020304" pitchFamily="18" charset="0"/>
              </a:rPr>
              <a:t>- личность воспринимает свое поведение как нормальное </a:t>
            </a:r>
          </a:p>
          <a:p>
            <a:pPr algn="just" eaLnBrk="0" hangingPunct="0"/>
            <a:r>
              <a:rPr lang="ru-RU" sz="1200" dirty="0">
                <a:cs typeface="Times New Roman" panose="02020603050405020304" pitchFamily="18" charset="0"/>
              </a:rPr>
              <a:t>- личность одобряет свое поведение, считает, что оно соответствует нормам и ценностям людей из близкого окружения;</a:t>
            </a:r>
          </a:p>
          <a:p>
            <a:pPr algn="just" eaLnBrk="0" hangingPunct="0"/>
            <a:r>
              <a:rPr lang="ru-RU" sz="1200" dirty="0">
                <a:cs typeface="Times New Roman" panose="02020603050405020304" pitchFamily="18" charset="0"/>
              </a:rPr>
              <a:t>- личность оценивает отрицательно свое поведение, считает, что оно не отвечает ее собственным ценностям и установкам.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990600" y="3400425"/>
            <a:ext cx="7685856" cy="95410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1400" b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Помощь</a:t>
            </a:r>
            <a:r>
              <a:rPr lang="ru-RU" sz="1400" dirty="0">
                <a:cs typeface="Times New Roman" panose="02020603050405020304" pitchFamily="18" charset="0"/>
              </a:rPr>
              <a:t> и санкции общества здесь могут иметь два аспекта. </a:t>
            </a:r>
          </a:p>
          <a:p>
            <a:pPr algn="just" eaLnBrk="0" hangingPunct="0"/>
            <a:r>
              <a:rPr lang="ru-RU" sz="1400" dirty="0">
                <a:cs typeface="Times New Roman" panose="02020603050405020304" pitchFamily="18" charset="0"/>
              </a:rPr>
              <a:t>Если ближайшее окружение, имеют асоциальную систему норм и ценностей, то необходимо, чтобы помощь была направлена </a:t>
            </a:r>
            <a:r>
              <a:rPr lang="ru-RU" sz="1400" b="1" i="1" u="sng" dirty="0">
                <a:cs typeface="Times New Roman" panose="02020603050405020304" pitchFamily="18" charset="0"/>
              </a:rPr>
              <a:t>на это окружение</a:t>
            </a:r>
            <a:r>
              <a:rPr lang="ru-RU" sz="1400" u="sng" dirty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(советы, семейную терапию, работу социального работника, школьного педагога и психолога с семьей и малой группой. 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990600" y="4816475"/>
            <a:ext cx="7685856" cy="129266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9525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1400" b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Помощь</a:t>
            </a:r>
            <a:r>
              <a:rPr lang="ru-RU" sz="1200" dirty="0">
                <a:cs typeface="Times New Roman" panose="02020603050405020304" pitchFamily="18" charset="0"/>
              </a:rPr>
              <a:t> ребенку имеет характер коррекционной деятельности. Ее цель — </a:t>
            </a:r>
            <a:r>
              <a:rPr lang="ru-RU" sz="1200" b="1" i="1" dirty="0">
                <a:solidFill>
                  <a:srgbClr val="6600CC"/>
                </a:solidFill>
                <a:cs typeface="Times New Roman" panose="02020603050405020304" pitchFamily="18" charset="0"/>
              </a:rPr>
              <a:t>разрушение проявившихся элементов готовности к асоциальному поведению</a:t>
            </a:r>
            <a:r>
              <a:rPr lang="ru-RU" sz="1200" dirty="0">
                <a:cs typeface="Times New Roman" panose="02020603050405020304" pitchFamily="18" charset="0"/>
              </a:rPr>
              <a:t> и формирование устойчивой системы норм и ценностей, соответствующих нормам и ценностям общества (индивидуальная и групповая работа в школе и центрах внешкольной деятельности, работа с детскими объединениями). </a:t>
            </a:r>
          </a:p>
          <a:p>
            <a:pPr algn="just">
              <a:buFontTx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В случае своевременного внимания и успешной помощи прогноз будет положительным. Иначе более вероятно углубление нарушений в поведении</a:t>
            </a:r>
            <a:r>
              <a:rPr lang="ru-RU" dirty="0">
                <a:latin typeface="Arial" charset="0"/>
                <a:cs typeface="Arial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autoUpdateAnimBg="0"/>
      <p:bldP spid="18436" grpId="0" animBg="1" autoUpdateAnimBg="0"/>
      <p:bldP spid="18437" grpId="0" animBg="1" autoUpdateAnimBg="0"/>
      <p:bldP spid="18438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2521</TotalTime>
  <Words>3194</Words>
  <Application>Microsoft Office PowerPoint</Application>
  <PresentationFormat>Экран (4:3)</PresentationFormat>
  <Paragraphs>286</Paragraphs>
  <Slides>21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Times New Roman</vt:lpstr>
      <vt:lpstr>Verdana</vt:lpstr>
      <vt:lpstr>Wingdings 2</vt:lpstr>
      <vt:lpstr>Аспект</vt:lpstr>
      <vt:lpstr>Clip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Светлана Братчикова</cp:lastModifiedBy>
  <cp:revision>93</cp:revision>
  <dcterms:created xsi:type="dcterms:W3CDTF">2002-11-09T12:42:19Z</dcterms:created>
  <dcterms:modified xsi:type="dcterms:W3CDTF">2020-07-08T17:43:49Z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466157</vt:lpwstr>
  </property>
  <property fmtid="{D5CDD505-2E9C-101B-9397-08002B2CF9AE}" pid="3" name="NXPowerLiteVersion">
    <vt:lpwstr>D4.1.4</vt:lpwstr>
  </property>
</Properties>
</file>