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74" r:id="rId4"/>
    <p:sldId id="288" r:id="rId5"/>
    <p:sldId id="284" r:id="rId6"/>
    <p:sldId id="285" r:id="rId7"/>
    <p:sldId id="286" r:id="rId8"/>
    <p:sldId id="287" r:id="rId9"/>
    <p:sldId id="273" r:id="rId10"/>
    <p:sldId id="275" r:id="rId11"/>
    <p:sldId id="290" r:id="rId12"/>
    <p:sldId id="278" r:id="rId13"/>
    <p:sldId id="276" r:id="rId14"/>
    <p:sldId id="279" r:id="rId15"/>
    <p:sldId id="280" r:id="rId16"/>
    <p:sldId id="289" r:id="rId17"/>
    <p:sldId id="281" r:id="rId18"/>
    <p:sldId id="271" r:id="rId19"/>
    <p:sldId id="282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509" autoAdjust="0"/>
  </p:normalViewPr>
  <p:slideViewPr>
    <p:cSldViewPr>
      <p:cViewPr varScale="1">
        <p:scale>
          <a:sx n="64" d="100"/>
          <a:sy n="64" d="100"/>
        </p:scale>
        <p:origin x="-155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F6363D-C8DA-4B20-A6A7-BC0FFB60E7E9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480D0-6B62-4E00-A901-8D81B8BCC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6480D0-6B62-4E00-A901-8D81B8BCC54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6480D0-6B62-4E00-A901-8D81B8BCC54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8381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57400"/>
            <a:ext cx="6400800" cy="3581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Пользователь\Desktop\1 класс 2019\уроки дист.обучения\шаблоны презентаций и картинки\img0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Определите род имён прилагательных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Черёмуха душистая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 весною расцвела.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И ветки золотистые,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Что кудри, завила.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Кругом роса медвяная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Сползает по коре,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Под нею зелень пряная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Сияет в серебре.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С.Есенин</a:t>
            </a: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Пользователь\Desktop\301434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143000"/>
            <a:ext cx="3505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2400" y="228601"/>
          <a:ext cx="8839200" cy="6231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83866"/>
                <a:gridCol w="2455334"/>
              </a:tblGrid>
              <a:tr h="89487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Умения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Справились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(чел.)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8327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1. Находить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имена прилагательные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22 / 28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7236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2. Определять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род имён прилагательных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24 / 28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94879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3. Определять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число имён прилагательных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/ 28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56791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Образовывать имена прилагательные от имён существительных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26 / 28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0972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5. Подбирать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имена прилагательные к именам существительным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26 / 28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04168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6. Выделять окончания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имён прилагательных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26 / 28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066800"/>
          <a:ext cx="8229600" cy="538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/>
                <a:gridCol w="1676400"/>
                <a:gridCol w="1524000"/>
              </a:tblGrid>
              <a:tr h="134620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Умения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С/Р. № 1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С/Р. № 2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4620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1. Умение находить имена прилагательные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4620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2. Умение </a:t>
                      </a:r>
                      <a:r>
                        <a:rPr lang="ru-RU" sz="3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определять род имён прилагательных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4620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3. Выделять окончания имён прилагательных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6324600" y="4648200"/>
            <a:ext cx="609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934200" y="3352800"/>
            <a:ext cx="6858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257800" y="2667000"/>
            <a:ext cx="533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486400" y="1905000"/>
            <a:ext cx="457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Проверка: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Наступает волшебная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ж.р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пора. Греет ласковое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(ср.р.)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солнышко. Поют радостные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(ж.р.)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птицы. В сердцах людей пробуждаются трепетные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ср.р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чувства.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429000" y="2514600"/>
            <a:ext cx="25146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733800" y="3048000"/>
            <a:ext cx="22098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029200" y="3810000"/>
            <a:ext cx="25146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495800" y="5181600"/>
            <a:ext cx="25146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Утром яркое солнце быстро съело тонкий лёд.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Проверка задания № 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Уже светит яркое солнце. Повсюду раздаётся нежный звук капели. Ощущается лёгкое дыхание весны.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495800" y="2590800"/>
            <a:ext cx="16002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914400" y="4343400"/>
            <a:ext cx="2286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781800" y="5181600"/>
            <a:ext cx="18288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Творческое задание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Запишите текст, дополняя его именами прилагательными.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Весна.</a:t>
            </a:r>
            <a:endParaRPr lang="ru-RU" sz="28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Оживает __________ лес. В _______ зелени поют _________ птицы.  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__________ лучи разбудили ___________ цветы.  Дни стоят ______. </a:t>
            </a:r>
            <a:endParaRPr lang="ru-RU" sz="4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Проверка задания № 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тёплый ветер –  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м.р.</a:t>
            </a:r>
          </a:p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рыжее облако – 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ср.р.</a:t>
            </a:r>
          </a:p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шелковистая трава – 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ж.р.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Пользователь\Desktop\img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Из этимологического и лингвистического  словарей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Весна́. Общеславянское слово, образованно от той же основы, что и веселый (см.). В древнеиндийском языке </a:t>
            </a:r>
            <a:r>
              <a:rPr lang="ru-RU" sz="4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vasantas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— «весна». Буквально — «время, когда живется хорошо».</a:t>
            </a:r>
          </a:p>
          <a:p>
            <a:pPr algn="just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Происхождение слова весна легко разгадать, если вслушаться в звонкую мартовскую капель тающих сосулек, радостную трескотню вернувшихся с юга птах и бурчанье вешних вод, сверкающих солнечными зайчиками. У весны тот же корень, что и у слова веселый, утверждают лингвисты.</a:t>
            </a:r>
          </a:p>
          <a:p>
            <a:pPr algn="just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4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Еще одно значение слова весна скрывается в лужайке желтых одуванчиков, лучистых и заманчивых, – рука так и тянется забрать с собой хоть одно маленькое солнышко. В семье индоевропейских языков корень </a:t>
            </a:r>
            <a:r>
              <a:rPr lang="ru-RU" sz="4400" b="1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vesco</a:t>
            </a:r>
            <a:r>
              <a:rPr lang="ru-RU" sz="4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значил «светить». А еще в Древней Индии весна – </a:t>
            </a:r>
            <a:r>
              <a:rPr lang="ru-RU" sz="4400" b="1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vasantas</a:t>
            </a:r>
            <a:r>
              <a:rPr lang="ru-RU" sz="4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– считалась временем, «когда живется хорошо».</a:t>
            </a:r>
          </a:p>
          <a:p>
            <a:pPr>
              <a:buNone/>
            </a:pPr>
            <a:endParaRPr lang="ru-RU" sz="44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Урок - помощник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endParaRPr lang="ru-RU" dirty="0" smtClean="0"/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я не знаю ?  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      </a:t>
            </a:r>
          </a:p>
          <a:p>
            <a:pPr>
              <a:buNone/>
            </a:pPr>
            <a:endParaRPr lang="ru-RU" sz="4400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Учусь применять способ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572000" y="2514600"/>
            <a:ext cx="0" cy="1600200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2400" y="228601"/>
          <a:ext cx="8839200" cy="6248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83866"/>
                <a:gridCol w="2455334"/>
              </a:tblGrid>
              <a:tr h="116286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Умения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Справились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(чел.)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37702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1. Находить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имена прилагательные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7761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2. Определять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род имён прилагательных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62869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3. Определять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число имён прилагательных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64329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Образовывать имена прилагательные от имён существительных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62869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5. Подбирать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имена прилагательные к именам существительным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 № 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Прочитайте предложения.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Найдите и  подчеркните  имена прилагательные</a:t>
            </a:r>
          </a:p>
          <a:p>
            <a:pPr algn="just">
              <a:buNone/>
            </a:pPr>
            <a:r>
              <a:rPr lang="ru-RU" dirty="0" smtClean="0"/>
              <a:t>        </a:t>
            </a:r>
          </a:p>
          <a:p>
            <a:pPr algn="just">
              <a:buNone/>
            </a:pPr>
            <a:r>
              <a:rPr lang="ru-RU" dirty="0" smtClean="0"/>
              <a:t>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Красиво в лесу весной. Природа пробуждается от  зимнего сна. Деревья радостно примеряют новые наряды. Березка украшает свои ветви пушистыми сережками. А могучий клен радостно шелестит молодой  листвой.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4419600" y="3810000"/>
            <a:ext cx="1553245" cy="149550"/>
          </a:xfrm>
          <a:custGeom>
            <a:avLst/>
            <a:gdLst>
              <a:gd name="connsiteX0" fmla="*/ 0 w 1553245"/>
              <a:gd name="connsiteY0" fmla="*/ 149550 h 149550"/>
              <a:gd name="connsiteX1" fmla="*/ 44245 w 1553245"/>
              <a:gd name="connsiteY1" fmla="*/ 61060 h 149550"/>
              <a:gd name="connsiteX2" fmla="*/ 132736 w 1553245"/>
              <a:gd name="connsiteY2" fmla="*/ 31563 h 149550"/>
              <a:gd name="connsiteX3" fmla="*/ 221226 w 1553245"/>
              <a:gd name="connsiteY3" fmla="*/ 46311 h 149550"/>
              <a:gd name="connsiteX4" fmla="*/ 309716 w 1553245"/>
              <a:gd name="connsiteY4" fmla="*/ 105305 h 149550"/>
              <a:gd name="connsiteX5" fmla="*/ 486697 w 1553245"/>
              <a:gd name="connsiteY5" fmla="*/ 90556 h 149550"/>
              <a:gd name="connsiteX6" fmla="*/ 530942 w 1553245"/>
              <a:gd name="connsiteY6" fmla="*/ 61060 h 149550"/>
              <a:gd name="connsiteX7" fmla="*/ 619432 w 1553245"/>
              <a:gd name="connsiteY7" fmla="*/ 16815 h 149550"/>
              <a:gd name="connsiteX8" fmla="*/ 678426 w 1553245"/>
              <a:gd name="connsiteY8" fmla="*/ 31563 h 149550"/>
              <a:gd name="connsiteX9" fmla="*/ 707923 w 1553245"/>
              <a:gd name="connsiteY9" fmla="*/ 75808 h 149550"/>
              <a:gd name="connsiteX10" fmla="*/ 840658 w 1553245"/>
              <a:gd name="connsiteY10" fmla="*/ 149550 h 149550"/>
              <a:gd name="connsiteX11" fmla="*/ 914400 w 1553245"/>
              <a:gd name="connsiteY11" fmla="*/ 134802 h 149550"/>
              <a:gd name="connsiteX12" fmla="*/ 1047136 w 1553245"/>
              <a:gd name="connsiteY12" fmla="*/ 31563 h 149550"/>
              <a:gd name="connsiteX13" fmla="*/ 1091381 w 1553245"/>
              <a:gd name="connsiteY13" fmla="*/ 16815 h 149550"/>
              <a:gd name="connsiteX14" fmla="*/ 1209368 w 1553245"/>
              <a:gd name="connsiteY14" fmla="*/ 61060 h 149550"/>
              <a:gd name="connsiteX15" fmla="*/ 1224116 w 1553245"/>
              <a:gd name="connsiteY15" fmla="*/ 105305 h 149550"/>
              <a:gd name="connsiteX16" fmla="*/ 1283110 w 1553245"/>
              <a:gd name="connsiteY16" fmla="*/ 120053 h 149550"/>
              <a:gd name="connsiteX17" fmla="*/ 1327355 w 1553245"/>
              <a:gd name="connsiteY17" fmla="*/ 134802 h 149550"/>
              <a:gd name="connsiteX18" fmla="*/ 1504336 w 1553245"/>
              <a:gd name="connsiteY18" fmla="*/ 120053 h 149550"/>
              <a:gd name="connsiteX19" fmla="*/ 1548581 w 1553245"/>
              <a:gd name="connsiteY19" fmla="*/ 90556 h 14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53245" h="149550">
                <a:moveTo>
                  <a:pt x="0" y="149550"/>
                </a:moveTo>
                <a:cubicBezTo>
                  <a:pt x="8036" y="125444"/>
                  <a:pt x="20171" y="76106"/>
                  <a:pt x="44245" y="61060"/>
                </a:cubicBezTo>
                <a:cubicBezTo>
                  <a:pt x="70611" y="44581"/>
                  <a:pt x="132736" y="31563"/>
                  <a:pt x="132736" y="31563"/>
                </a:cubicBezTo>
                <a:cubicBezTo>
                  <a:pt x="162233" y="36479"/>
                  <a:pt x="193623" y="34810"/>
                  <a:pt x="221226" y="46311"/>
                </a:cubicBezTo>
                <a:cubicBezTo>
                  <a:pt x="253950" y="59946"/>
                  <a:pt x="309716" y="105305"/>
                  <a:pt x="309716" y="105305"/>
                </a:cubicBezTo>
                <a:cubicBezTo>
                  <a:pt x="368710" y="100389"/>
                  <a:pt x="428648" y="102166"/>
                  <a:pt x="486697" y="90556"/>
                </a:cubicBezTo>
                <a:cubicBezTo>
                  <a:pt x="504078" y="87080"/>
                  <a:pt x="515088" y="68987"/>
                  <a:pt x="530942" y="61060"/>
                </a:cubicBezTo>
                <a:cubicBezTo>
                  <a:pt x="653063" y="0"/>
                  <a:pt x="492633" y="101346"/>
                  <a:pt x="619432" y="16815"/>
                </a:cubicBezTo>
                <a:cubicBezTo>
                  <a:pt x="639097" y="21731"/>
                  <a:pt x="661560" y="20319"/>
                  <a:pt x="678426" y="31563"/>
                </a:cubicBezTo>
                <a:cubicBezTo>
                  <a:pt x="693174" y="41395"/>
                  <a:pt x="694583" y="64136"/>
                  <a:pt x="707923" y="75808"/>
                </a:cubicBezTo>
                <a:cubicBezTo>
                  <a:pt x="770340" y="130423"/>
                  <a:pt x="779887" y="129294"/>
                  <a:pt x="840658" y="149550"/>
                </a:cubicBezTo>
                <a:cubicBezTo>
                  <a:pt x="865239" y="144634"/>
                  <a:pt x="891579" y="145175"/>
                  <a:pt x="914400" y="134802"/>
                </a:cubicBezTo>
                <a:cubicBezTo>
                  <a:pt x="1099525" y="50654"/>
                  <a:pt x="931177" y="108867"/>
                  <a:pt x="1047136" y="31563"/>
                </a:cubicBezTo>
                <a:cubicBezTo>
                  <a:pt x="1060071" y="22940"/>
                  <a:pt x="1076633" y="21731"/>
                  <a:pt x="1091381" y="16815"/>
                </a:cubicBezTo>
                <a:cubicBezTo>
                  <a:pt x="1131355" y="24810"/>
                  <a:pt x="1180433" y="24891"/>
                  <a:pt x="1209368" y="61060"/>
                </a:cubicBezTo>
                <a:cubicBezTo>
                  <a:pt x="1219079" y="73199"/>
                  <a:pt x="1211977" y="95594"/>
                  <a:pt x="1224116" y="105305"/>
                </a:cubicBezTo>
                <a:cubicBezTo>
                  <a:pt x="1239944" y="117967"/>
                  <a:pt x="1263620" y="114484"/>
                  <a:pt x="1283110" y="120053"/>
                </a:cubicBezTo>
                <a:cubicBezTo>
                  <a:pt x="1298058" y="124324"/>
                  <a:pt x="1312607" y="129886"/>
                  <a:pt x="1327355" y="134802"/>
                </a:cubicBezTo>
                <a:cubicBezTo>
                  <a:pt x="1386349" y="129886"/>
                  <a:pt x="1445657" y="127877"/>
                  <a:pt x="1504336" y="120053"/>
                </a:cubicBezTo>
                <a:cubicBezTo>
                  <a:pt x="1553245" y="113532"/>
                  <a:pt x="1548581" y="117758"/>
                  <a:pt x="1548581" y="9055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5334000" y="4267200"/>
            <a:ext cx="1553245" cy="149550"/>
          </a:xfrm>
          <a:custGeom>
            <a:avLst/>
            <a:gdLst>
              <a:gd name="connsiteX0" fmla="*/ 0 w 1553245"/>
              <a:gd name="connsiteY0" fmla="*/ 149550 h 149550"/>
              <a:gd name="connsiteX1" fmla="*/ 44245 w 1553245"/>
              <a:gd name="connsiteY1" fmla="*/ 61060 h 149550"/>
              <a:gd name="connsiteX2" fmla="*/ 132736 w 1553245"/>
              <a:gd name="connsiteY2" fmla="*/ 31563 h 149550"/>
              <a:gd name="connsiteX3" fmla="*/ 221226 w 1553245"/>
              <a:gd name="connsiteY3" fmla="*/ 46311 h 149550"/>
              <a:gd name="connsiteX4" fmla="*/ 309716 w 1553245"/>
              <a:gd name="connsiteY4" fmla="*/ 105305 h 149550"/>
              <a:gd name="connsiteX5" fmla="*/ 486697 w 1553245"/>
              <a:gd name="connsiteY5" fmla="*/ 90556 h 149550"/>
              <a:gd name="connsiteX6" fmla="*/ 530942 w 1553245"/>
              <a:gd name="connsiteY6" fmla="*/ 61060 h 149550"/>
              <a:gd name="connsiteX7" fmla="*/ 619432 w 1553245"/>
              <a:gd name="connsiteY7" fmla="*/ 16815 h 149550"/>
              <a:gd name="connsiteX8" fmla="*/ 678426 w 1553245"/>
              <a:gd name="connsiteY8" fmla="*/ 31563 h 149550"/>
              <a:gd name="connsiteX9" fmla="*/ 707923 w 1553245"/>
              <a:gd name="connsiteY9" fmla="*/ 75808 h 149550"/>
              <a:gd name="connsiteX10" fmla="*/ 840658 w 1553245"/>
              <a:gd name="connsiteY10" fmla="*/ 149550 h 149550"/>
              <a:gd name="connsiteX11" fmla="*/ 914400 w 1553245"/>
              <a:gd name="connsiteY11" fmla="*/ 134802 h 149550"/>
              <a:gd name="connsiteX12" fmla="*/ 1047136 w 1553245"/>
              <a:gd name="connsiteY12" fmla="*/ 31563 h 149550"/>
              <a:gd name="connsiteX13" fmla="*/ 1091381 w 1553245"/>
              <a:gd name="connsiteY13" fmla="*/ 16815 h 149550"/>
              <a:gd name="connsiteX14" fmla="*/ 1209368 w 1553245"/>
              <a:gd name="connsiteY14" fmla="*/ 61060 h 149550"/>
              <a:gd name="connsiteX15" fmla="*/ 1224116 w 1553245"/>
              <a:gd name="connsiteY15" fmla="*/ 105305 h 149550"/>
              <a:gd name="connsiteX16" fmla="*/ 1283110 w 1553245"/>
              <a:gd name="connsiteY16" fmla="*/ 120053 h 149550"/>
              <a:gd name="connsiteX17" fmla="*/ 1327355 w 1553245"/>
              <a:gd name="connsiteY17" fmla="*/ 134802 h 149550"/>
              <a:gd name="connsiteX18" fmla="*/ 1504336 w 1553245"/>
              <a:gd name="connsiteY18" fmla="*/ 120053 h 149550"/>
              <a:gd name="connsiteX19" fmla="*/ 1548581 w 1553245"/>
              <a:gd name="connsiteY19" fmla="*/ 90556 h 14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53245" h="149550">
                <a:moveTo>
                  <a:pt x="0" y="149550"/>
                </a:moveTo>
                <a:cubicBezTo>
                  <a:pt x="8036" y="125444"/>
                  <a:pt x="20171" y="76106"/>
                  <a:pt x="44245" y="61060"/>
                </a:cubicBezTo>
                <a:cubicBezTo>
                  <a:pt x="70611" y="44581"/>
                  <a:pt x="132736" y="31563"/>
                  <a:pt x="132736" y="31563"/>
                </a:cubicBezTo>
                <a:cubicBezTo>
                  <a:pt x="162233" y="36479"/>
                  <a:pt x="193623" y="34810"/>
                  <a:pt x="221226" y="46311"/>
                </a:cubicBezTo>
                <a:cubicBezTo>
                  <a:pt x="253950" y="59946"/>
                  <a:pt x="309716" y="105305"/>
                  <a:pt x="309716" y="105305"/>
                </a:cubicBezTo>
                <a:cubicBezTo>
                  <a:pt x="368710" y="100389"/>
                  <a:pt x="428648" y="102166"/>
                  <a:pt x="486697" y="90556"/>
                </a:cubicBezTo>
                <a:cubicBezTo>
                  <a:pt x="504078" y="87080"/>
                  <a:pt x="515088" y="68987"/>
                  <a:pt x="530942" y="61060"/>
                </a:cubicBezTo>
                <a:cubicBezTo>
                  <a:pt x="653063" y="0"/>
                  <a:pt x="492633" y="101346"/>
                  <a:pt x="619432" y="16815"/>
                </a:cubicBezTo>
                <a:cubicBezTo>
                  <a:pt x="639097" y="21731"/>
                  <a:pt x="661560" y="20319"/>
                  <a:pt x="678426" y="31563"/>
                </a:cubicBezTo>
                <a:cubicBezTo>
                  <a:pt x="693174" y="41395"/>
                  <a:pt x="694583" y="64136"/>
                  <a:pt x="707923" y="75808"/>
                </a:cubicBezTo>
                <a:cubicBezTo>
                  <a:pt x="770340" y="130423"/>
                  <a:pt x="779887" y="129294"/>
                  <a:pt x="840658" y="149550"/>
                </a:cubicBezTo>
                <a:cubicBezTo>
                  <a:pt x="865239" y="144634"/>
                  <a:pt x="891579" y="145175"/>
                  <a:pt x="914400" y="134802"/>
                </a:cubicBezTo>
                <a:cubicBezTo>
                  <a:pt x="1099525" y="50654"/>
                  <a:pt x="931177" y="108867"/>
                  <a:pt x="1047136" y="31563"/>
                </a:cubicBezTo>
                <a:cubicBezTo>
                  <a:pt x="1060071" y="22940"/>
                  <a:pt x="1076633" y="21731"/>
                  <a:pt x="1091381" y="16815"/>
                </a:cubicBezTo>
                <a:cubicBezTo>
                  <a:pt x="1131355" y="24810"/>
                  <a:pt x="1180433" y="24891"/>
                  <a:pt x="1209368" y="61060"/>
                </a:cubicBezTo>
                <a:cubicBezTo>
                  <a:pt x="1219079" y="73199"/>
                  <a:pt x="1211977" y="95594"/>
                  <a:pt x="1224116" y="105305"/>
                </a:cubicBezTo>
                <a:cubicBezTo>
                  <a:pt x="1239944" y="117967"/>
                  <a:pt x="1263620" y="114484"/>
                  <a:pt x="1283110" y="120053"/>
                </a:cubicBezTo>
                <a:cubicBezTo>
                  <a:pt x="1298058" y="124324"/>
                  <a:pt x="1312607" y="129886"/>
                  <a:pt x="1327355" y="134802"/>
                </a:cubicBezTo>
                <a:cubicBezTo>
                  <a:pt x="1386349" y="129886"/>
                  <a:pt x="1445657" y="127877"/>
                  <a:pt x="1504336" y="120053"/>
                </a:cubicBezTo>
                <a:cubicBezTo>
                  <a:pt x="1553245" y="113532"/>
                  <a:pt x="1548581" y="117758"/>
                  <a:pt x="1548581" y="9055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 flipV="1">
            <a:off x="6629400" y="4800600"/>
            <a:ext cx="2057400" cy="45719"/>
          </a:xfrm>
          <a:custGeom>
            <a:avLst/>
            <a:gdLst>
              <a:gd name="connsiteX0" fmla="*/ 0 w 1553245"/>
              <a:gd name="connsiteY0" fmla="*/ 149550 h 149550"/>
              <a:gd name="connsiteX1" fmla="*/ 44245 w 1553245"/>
              <a:gd name="connsiteY1" fmla="*/ 61060 h 149550"/>
              <a:gd name="connsiteX2" fmla="*/ 132736 w 1553245"/>
              <a:gd name="connsiteY2" fmla="*/ 31563 h 149550"/>
              <a:gd name="connsiteX3" fmla="*/ 221226 w 1553245"/>
              <a:gd name="connsiteY3" fmla="*/ 46311 h 149550"/>
              <a:gd name="connsiteX4" fmla="*/ 309716 w 1553245"/>
              <a:gd name="connsiteY4" fmla="*/ 105305 h 149550"/>
              <a:gd name="connsiteX5" fmla="*/ 486697 w 1553245"/>
              <a:gd name="connsiteY5" fmla="*/ 90556 h 149550"/>
              <a:gd name="connsiteX6" fmla="*/ 530942 w 1553245"/>
              <a:gd name="connsiteY6" fmla="*/ 61060 h 149550"/>
              <a:gd name="connsiteX7" fmla="*/ 619432 w 1553245"/>
              <a:gd name="connsiteY7" fmla="*/ 16815 h 149550"/>
              <a:gd name="connsiteX8" fmla="*/ 678426 w 1553245"/>
              <a:gd name="connsiteY8" fmla="*/ 31563 h 149550"/>
              <a:gd name="connsiteX9" fmla="*/ 707923 w 1553245"/>
              <a:gd name="connsiteY9" fmla="*/ 75808 h 149550"/>
              <a:gd name="connsiteX10" fmla="*/ 840658 w 1553245"/>
              <a:gd name="connsiteY10" fmla="*/ 149550 h 149550"/>
              <a:gd name="connsiteX11" fmla="*/ 914400 w 1553245"/>
              <a:gd name="connsiteY11" fmla="*/ 134802 h 149550"/>
              <a:gd name="connsiteX12" fmla="*/ 1047136 w 1553245"/>
              <a:gd name="connsiteY12" fmla="*/ 31563 h 149550"/>
              <a:gd name="connsiteX13" fmla="*/ 1091381 w 1553245"/>
              <a:gd name="connsiteY13" fmla="*/ 16815 h 149550"/>
              <a:gd name="connsiteX14" fmla="*/ 1209368 w 1553245"/>
              <a:gd name="connsiteY14" fmla="*/ 61060 h 149550"/>
              <a:gd name="connsiteX15" fmla="*/ 1224116 w 1553245"/>
              <a:gd name="connsiteY15" fmla="*/ 105305 h 149550"/>
              <a:gd name="connsiteX16" fmla="*/ 1283110 w 1553245"/>
              <a:gd name="connsiteY16" fmla="*/ 120053 h 149550"/>
              <a:gd name="connsiteX17" fmla="*/ 1327355 w 1553245"/>
              <a:gd name="connsiteY17" fmla="*/ 134802 h 149550"/>
              <a:gd name="connsiteX18" fmla="*/ 1504336 w 1553245"/>
              <a:gd name="connsiteY18" fmla="*/ 120053 h 149550"/>
              <a:gd name="connsiteX19" fmla="*/ 1548581 w 1553245"/>
              <a:gd name="connsiteY19" fmla="*/ 90556 h 14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53245" h="149550">
                <a:moveTo>
                  <a:pt x="0" y="149550"/>
                </a:moveTo>
                <a:cubicBezTo>
                  <a:pt x="8036" y="125444"/>
                  <a:pt x="20171" y="76106"/>
                  <a:pt x="44245" y="61060"/>
                </a:cubicBezTo>
                <a:cubicBezTo>
                  <a:pt x="70611" y="44581"/>
                  <a:pt x="132736" y="31563"/>
                  <a:pt x="132736" y="31563"/>
                </a:cubicBezTo>
                <a:cubicBezTo>
                  <a:pt x="162233" y="36479"/>
                  <a:pt x="193623" y="34810"/>
                  <a:pt x="221226" y="46311"/>
                </a:cubicBezTo>
                <a:cubicBezTo>
                  <a:pt x="253950" y="59946"/>
                  <a:pt x="309716" y="105305"/>
                  <a:pt x="309716" y="105305"/>
                </a:cubicBezTo>
                <a:cubicBezTo>
                  <a:pt x="368710" y="100389"/>
                  <a:pt x="428648" y="102166"/>
                  <a:pt x="486697" y="90556"/>
                </a:cubicBezTo>
                <a:cubicBezTo>
                  <a:pt x="504078" y="87080"/>
                  <a:pt x="515088" y="68987"/>
                  <a:pt x="530942" y="61060"/>
                </a:cubicBezTo>
                <a:cubicBezTo>
                  <a:pt x="653063" y="0"/>
                  <a:pt x="492633" y="101346"/>
                  <a:pt x="619432" y="16815"/>
                </a:cubicBezTo>
                <a:cubicBezTo>
                  <a:pt x="639097" y="21731"/>
                  <a:pt x="661560" y="20319"/>
                  <a:pt x="678426" y="31563"/>
                </a:cubicBezTo>
                <a:cubicBezTo>
                  <a:pt x="693174" y="41395"/>
                  <a:pt x="694583" y="64136"/>
                  <a:pt x="707923" y="75808"/>
                </a:cubicBezTo>
                <a:cubicBezTo>
                  <a:pt x="770340" y="130423"/>
                  <a:pt x="779887" y="129294"/>
                  <a:pt x="840658" y="149550"/>
                </a:cubicBezTo>
                <a:cubicBezTo>
                  <a:pt x="865239" y="144634"/>
                  <a:pt x="891579" y="145175"/>
                  <a:pt x="914400" y="134802"/>
                </a:cubicBezTo>
                <a:cubicBezTo>
                  <a:pt x="1099525" y="50654"/>
                  <a:pt x="931177" y="108867"/>
                  <a:pt x="1047136" y="31563"/>
                </a:cubicBezTo>
                <a:cubicBezTo>
                  <a:pt x="1060071" y="22940"/>
                  <a:pt x="1076633" y="21731"/>
                  <a:pt x="1091381" y="16815"/>
                </a:cubicBezTo>
                <a:cubicBezTo>
                  <a:pt x="1131355" y="24810"/>
                  <a:pt x="1180433" y="24891"/>
                  <a:pt x="1209368" y="61060"/>
                </a:cubicBezTo>
                <a:cubicBezTo>
                  <a:pt x="1219079" y="73199"/>
                  <a:pt x="1211977" y="95594"/>
                  <a:pt x="1224116" y="105305"/>
                </a:cubicBezTo>
                <a:cubicBezTo>
                  <a:pt x="1239944" y="117967"/>
                  <a:pt x="1263620" y="114484"/>
                  <a:pt x="1283110" y="120053"/>
                </a:cubicBezTo>
                <a:cubicBezTo>
                  <a:pt x="1298058" y="124324"/>
                  <a:pt x="1312607" y="129886"/>
                  <a:pt x="1327355" y="134802"/>
                </a:cubicBezTo>
                <a:cubicBezTo>
                  <a:pt x="1386349" y="129886"/>
                  <a:pt x="1445657" y="127877"/>
                  <a:pt x="1504336" y="120053"/>
                </a:cubicBezTo>
                <a:cubicBezTo>
                  <a:pt x="1553245" y="113532"/>
                  <a:pt x="1548581" y="117758"/>
                  <a:pt x="1548581" y="9055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2590800" y="5791200"/>
            <a:ext cx="1553245" cy="149550"/>
          </a:xfrm>
          <a:custGeom>
            <a:avLst/>
            <a:gdLst>
              <a:gd name="connsiteX0" fmla="*/ 0 w 1553245"/>
              <a:gd name="connsiteY0" fmla="*/ 149550 h 149550"/>
              <a:gd name="connsiteX1" fmla="*/ 44245 w 1553245"/>
              <a:gd name="connsiteY1" fmla="*/ 61060 h 149550"/>
              <a:gd name="connsiteX2" fmla="*/ 132736 w 1553245"/>
              <a:gd name="connsiteY2" fmla="*/ 31563 h 149550"/>
              <a:gd name="connsiteX3" fmla="*/ 221226 w 1553245"/>
              <a:gd name="connsiteY3" fmla="*/ 46311 h 149550"/>
              <a:gd name="connsiteX4" fmla="*/ 309716 w 1553245"/>
              <a:gd name="connsiteY4" fmla="*/ 105305 h 149550"/>
              <a:gd name="connsiteX5" fmla="*/ 486697 w 1553245"/>
              <a:gd name="connsiteY5" fmla="*/ 90556 h 149550"/>
              <a:gd name="connsiteX6" fmla="*/ 530942 w 1553245"/>
              <a:gd name="connsiteY6" fmla="*/ 61060 h 149550"/>
              <a:gd name="connsiteX7" fmla="*/ 619432 w 1553245"/>
              <a:gd name="connsiteY7" fmla="*/ 16815 h 149550"/>
              <a:gd name="connsiteX8" fmla="*/ 678426 w 1553245"/>
              <a:gd name="connsiteY8" fmla="*/ 31563 h 149550"/>
              <a:gd name="connsiteX9" fmla="*/ 707923 w 1553245"/>
              <a:gd name="connsiteY9" fmla="*/ 75808 h 149550"/>
              <a:gd name="connsiteX10" fmla="*/ 840658 w 1553245"/>
              <a:gd name="connsiteY10" fmla="*/ 149550 h 149550"/>
              <a:gd name="connsiteX11" fmla="*/ 914400 w 1553245"/>
              <a:gd name="connsiteY11" fmla="*/ 134802 h 149550"/>
              <a:gd name="connsiteX12" fmla="*/ 1047136 w 1553245"/>
              <a:gd name="connsiteY12" fmla="*/ 31563 h 149550"/>
              <a:gd name="connsiteX13" fmla="*/ 1091381 w 1553245"/>
              <a:gd name="connsiteY13" fmla="*/ 16815 h 149550"/>
              <a:gd name="connsiteX14" fmla="*/ 1209368 w 1553245"/>
              <a:gd name="connsiteY14" fmla="*/ 61060 h 149550"/>
              <a:gd name="connsiteX15" fmla="*/ 1224116 w 1553245"/>
              <a:gd name="connsiteY15" fmla="*/ 105305 h 149550"/>
              <a:gd name="connsiteX16" fmla="*/ 1283110 w 1553245"/>
              <a:gd name="connsiteY16" fmla="*/ 120053 h 149550"/>
              <a:gd name="connsiteX17" fmla="*/ 1327355 w 1553245"/>
              <a:gd name="connsiteY17" fmla="*/ 134802 h 149550"/>
              <a:gd name="connsiteX18" fmla="*/ 1504336 w 1553245"/>
              <a:gd name="connsiteY18" fmla="*/ 120053 h 149550"/>
              <a:gd name="connsiteX19" fmla="*/ 1548581 w 1553245"/>
              <a:gd name="connsiteY19" fmla="*/ 90556 h 14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53245" h="149550">
                <a:moveTo>
                  <a:pt x="0" y="149550"/>
                </a:moveTo>
                <a:cubicBezTo>
                  <a:pt x="8036" y="125444"/>
                  <a:pt x="20171" y="76106"/>
                  <a:pt x="44245" y="61060"/>
                </a:cubicBezTo>
                <a:cubicBezTo>
                  <a:pt x="70611" y="44581"/>
                  <a:pt x="132736" y="31563"/>
                  <a:pt x="132736" y="31563"/>
                </a:cubicBezTo>
                <a:cubicBezTo>
                  <a:pt x="162233" y="36479"/>
                  <a:pt x="193623" y="34810"/>
                  <a:pt x="221226" y="46311"/>
                </a:cubicBezTo>
                <a:cubicBezTo>
                  <a:pt x="253950" y="59946"/>
                  <a:pt x="309716" y="105305"/>
                  <a:pt x="309716" y="105305"/>
                </a:cubicBezTo>
                <a:cubicBezTo>
                  <a:pt x="368710" y="100389"/>
                  <a:pt x="428648" y="102166"/>
                  <a:pt x="486697" y="90556"/>
                </a:cubicBezTo>
                <a:cubicBezTo>
                  <a:pt x="504078" y="87080"/>
                  <a:pt x="515088" y="68987"/>
                  <a:pt x="530942" y="61060"/>
                </a:cubicBezTo>
                <a:cubicBezTo>
                  <a:pt x="653063" y="0"/>
                  <a:pt x="492633" y="101346"/>
                  <a:pt x="619432" y="16815"/>
                </a:cubicBezTo>
                <a:cubicBezTo>
                  <a:pt x="639097" y="21731"/>
                  <a:pt x="661560" y="20319"/>
                  <a:pt x="678426" y="31563"/>
                </a:cubicBezTo>
                <a:cubicBezTo>
                  <a:pt x="693174" y="41395"/>
                  <a:pt x="694583" y="64136"/>
                  <a:pt x="707923" y="75808"/>
                </a:cubicBezTo>
                <a:cubicBezTo>
                  <a:pt x="770340" y="130423"/>
                  <a:pt x="779887" y="129294"/>
                  <a:pt x="840658" y="149550"/>
                </a:cubicBezTo>
                <a:cubicBezTo>
                  <a:pt x="865239" y="144634"/>
                  <a:pt x="891579" y="145175"/>
                  <a:pt x="914400" y="134802"/>
                </a:cubicBezTo>
                <a:cubicBezTo>
                  <a:pt x="1099525" y="50654"/>
                  <a:pt x="931177" y="108867"/>
                  <a:pt x="1047136" y="31563"/>
                </a:cubicBezTo>
                <a:cubicBezTo>
                  <a:pt x="1060071" y="22940"/>
                  <a:pt x="1076633" y="21731"/>
                  <a:pt x="1091381" y="16815"/>
                </a:cubicBezTo>
                <a:cubicBezTo>
                  <a:pt x="1131355" y="24810"/>
                  <a:pt x="1180433" y="24891"/>
                  <a:pt x="1209368" y="61060"/>
                </a:cubicBezTo>
                <a:cubicBezTo>
                  <a:pt x="1219079" y="73199"/>
                  <a:pt x="1211977" y="95594"/>
                  <a:pt x="1224116" y="105305"/>
                </a:cubicBezTo>
                <a:cubicBezTo>
                  <a:pt x="1239944" y="117967"/>
                  <a:pt x="1263620" y="114484"/>
                  <a:pt x="1283110" y="120053"/>
                </a:cubicBezTo>
                <a:cubicBezTo>
                  <a:pt x="1298058" y="124324"/>
                  <a:pt x="1312607" y="129886"/>
                  <a:pt x="1327355" y="134802"/>
                </a:cubicBezTo>
                <a:cubicBezTo>
                  <a:pt x="1386349" y="129886"/>
                  <a:pt x="1445657" y="127877"/>
                  <a:pt x="1504336" y="120053"/>
                </a:cubicBezTo>
                <a:cubicBezTo>
                  <a:pt x="1553245" y="113532"/>
                  <a:pt x="1548581" y="117758"/>
                  <a:pt x="1548581" y="9055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3886200" y="5181600"/>
            <a:ext cx="1553245" cy="149550"/>
          </a:xfrm>
          <a:custGeom>
            <a:avLst/>
            <a:gdLst>
              <a:gd name="connsiteX0" fmla="*/ 0 w 1553245"/>
              <a:gd name="connsiteY0" fmla="*/ 149550 h 149550"/>
              <a:gd name="connsiteX1" fmla="*/ 44245 w 1553245"/>
              <a:gd name="connsiteY1" fmla="*/ 61060 h 149550"/>
              <a:gd name="connsiteX2" fmla="*/ 132736 w 1553245"/>
              <a:gd name="connsiteY2" fmla="*/ 31563 h 149550"/>
              <a:gd name="connsiteX3" fmla="*/ 221226 w 1553245"/>
              <a:gd name="connsiteY3" fmla="*/ 46311 h 149550"/>
              <a:gd name="connsiteX4" fmla="*/ 309716 w 1553245"/>
              <a:gd name="connsiteY4" fmla="*/ 105305 h 149550"/>
              <a:gd name="connsiteX5" fmla="*/ 486697 w 1553245"/>
              <a:gd name="connsiteY5" fmla="*/ 90556 h 149550"/>
              <a:gd name="connsiteX6" fmla="*/ 530942 w 1553245"/>
              <a:gd name="connsiteY6" fmla="*/ 61060 h 149550"/>
              <a:gd name="connsiteX7" fmla="*/ 619432 w 1553245"/>
              <a:gd name="connsiteY7" fmla="*/ 16815 h 149550"/>
              <a:gd name="connsiteX8" fmla="*/ 678426 w 1553245"/>
              <a:gd name="connsiteY8" fmla="*/ 31563 h 149550"/>
              <a:gd name="connsiteX9" fmla="*/ 707923 w 1553245"/>
              <a:gd name="connsiteY9" fmla="*/ 75808 h 149550"/>
              <a:gd name="connsiteX10" fmla="*/ 840658 w 1553245"/>
              <a:gd name="connsiteY10" fmla="*/ 149550 h 149550"/>
              <a:gd name="connsiteX11" fmla="*/ 914400 w 1553245"/>
              <a:gd name="connsiteY11" fmla="*/ 134802 h 149550"/>
              <a:gd name="connsiteX12" fmla="*/ 1047136 w 1553245"/>
              <a:gd name="connsiteY12" fmla="*/ 31563 h 149550"/>
              <a:gd name="connsiteX13" fmla="*/ 1091381 w 1553245"/>
              <a:gd name="connsiteY13" fmla="*/ 16815 h 149550"/>
              <a:gd name="connsiteX14" fmla="*/ 1209368 w 1553245"/>
              <a:gd name="connsiteY14" fmla="*/ 61060 h 149550"/>
              <a:gd name="connsiteX15" fmla="*/ 1224116 w 1553245"/>
              <a:gd name="connsiteY15" fmla="*/ 105305 h 149550"/>
              <a:gd name="connsiteX16" fmla="*/ 1283110 w 1553245"/>
              <a:gd name="connsiteY16" fmla="*/ 120053 h 149550"/>
              <a:gd name="connsiteX17" fmla="*/ 1327355 w 1553245"/>
              <a:gd name="connsiteY17" fmla="*/ 134802 h 149550"/>
              <a:gd name="connsiteX18" fmla="*/ 1504336 w 1553245"/>
              <a:gd name="connsiteY18" fmla="*/ 120053 h 149550"/>
              <a:gd name="connsiteX19" fmla="*/ 1548581 w 1553245"/>
              <a:gd name="connsiteY19" fmla="*/ 90556 h 14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53245" h="149550">
                <a:moveTo>
                  <a:pt x="0" y="149550"/>
                </a:moveTo>
                <a:cubicBezTo>
                  <a:pt x="8036" y="125444"/>
                  <a:pt x="20171" y="76106"/>
                  <a:pt x="44245" y="61060"/>
                </a:cubicBezTo>
                <a:cubicBezTo>
                  <a:pt x="70611" y="44581"/>
                  <a:pt x="132736" y="31563"/>
                  <a:pt x="132736" y="31563"/>
                </a:cubicBezTo>
                <a:cubicBezTo>
                  <a:pt x="162233" y="36479"/>
                  <a:pt x="193623" y="34810"/>
                  <a:pt x="221226" y="46311"/>
                </a:cubicBezTo>
                <a:cubicBezTo>
                  <a:pt x="253950" y="59946"/>
                  <a:pt x="309716" y="105305"/>
                  <a:pt x="309716" y="105305"/>
                </a:cubicBezTo>
                <a:cubicBezTo>
                  <a:pt x="368710" y="100389"/>
                  <a:pt x="428648" y="102166"/>
                  <a:pt x="486697" y="90556"/>
                </a:cubicBezTo>
                <a:cubicBezTo>
                  <a:pt x="504078" y="87080"/>
                  <a:pt x="515088" y="68987"/>
                  <a:pt x="530942" y="61060"/>
                </a:cubicBezTo>
                <a:cubicBezTo>
                  <a:pt x="653063" y="0"/>
                  <a:pt x="492633" y="101346"/>
                  <a:pt x="619432" y="16815"/>
                </a:cubicBezTo>
                <a:cubicBezTo>
                  <a:pt x="639097" y="21731"/>
                  <a:pt x="661560" y="20319"/>
                  <a:pt x="678426" y="31563"/>
                </a:cubicBezTo>
                <a:cubicBezTo>
                  <a:pt x="693174" y="41395"/>
                  <a:pt x="694583" y="64136"/>
                  <a:pt x="707923" y="75808"/>
                </a:cubicBezTo>
                <a:cubicBezTo>
                  <a:pt x="770340" y="130423"/>
                  <a:pt x="779887" y="129294"/>
                  <a:pt x="840658" y="149550"/>
                </a:cubicBezTo>
                <a:cubicBezTo>
                  <a:pt x="865239" y="144634"/>
                  <a:pt x="891579" y="145175"/>
                  <a:pt x="914400" y="134802"/>
                </a:cubicBezTo>
                <a:cubicBezTo>
                  <a:pt x="1099525" y="50654"/>
                  <a:pt x="931177" y="108867"/>
                  <a:pt x="1047136" y="31563"/>
                </a:cubicBezTo>
                <a:cubicBezTo>
                  <a:pt x="1060071" y="22940"/>
                  <a:pt x="1076633" y="21731"/>
                  <a:pt x="1091381" y="16815"/>
                </a:cubicBezTo>
                <a:cubicBezTo>
                  <a:pt x="1131355" y="24810"/>
                  <a:pt x="1180433" y="24891"/>
                  <a:pt x="1209368" y="61060"/>
                </a:cubicBezTo>
                <a:cubicBezTo>
                  <a:pt x="1219079" y="73199"/>
                  <a:pt x="1211977" y="95594"/>
                  <a:pt x="1224116" y="105305"/>
                </a:cubicBezTo>
                <a:cubicBezTo>
                  <a:pt x="1239944" y="117967"/>
                  <a:pt x="1263620" y="114484"/>
                  <a:pt x="1283110" y="120053"/>
                </a:cubicBezTo>
                <a:cubicBezTo>
                  <a:pt x="1298058" y="124324"/>
                  <a:pt x="1312607" y="129886"/>
                  <a:pt x="1327355" y="134802"/>
                </a:cubicBezTo>
                <a:cubicBezTo>
                  <a:pt x="1386349" y="129886"/>
                  <a:pt x="1445657" y="127877"/>
                  <a:pt x="1504336" y="120053"/>
                </a:cubicBezTo>
                <a:cubicBezTo>
                  <a:pt x="1553245" y="113532"/>
                  <a:pt x="1548581" y="117758"/>
                  <a:pt x="1548581" y="9055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 № 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Определите  род у имён прилагательных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Рыжее солнце –  ср.р.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Дремучий лес- м.р.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Зелёная трава – ж.р.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Звонкая капель- ж.р.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Весёлый   подснежник – м.р.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Лесное озеро- ср.р.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Весенняя прохлада – ж.р.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Быстрый ручей – м.р.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 № 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Определите число имён прилагательных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Крутой берег – ед.ч.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Знакомая река- ед.ч.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Маленькие птички- мн.ч.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Дремучие леса - мн.ч.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Лесная поляна – ед.ч. 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Задание № 4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Образуйте от имён существительных   имена прилагательные  м.р. </a:t>
            </a:r>
          </a:p>
          <a:p>
            <a:pPr>
              <a:buFontTx/>
              <a:buChar char="-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Небо – небесный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Река – речной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Лес- лесной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Солнце – солнечный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Воздух – воздушный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Цветок - цветочный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7086600" y="4114800"/>
            <a:ext cx="381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886200" y="4572000"/>
            <a:ext cx="381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676400" y="4572000"/>
            <a:ext cx="381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828800" y="3200400"/>
            <a:ext cx="381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800600" y="3124200"/>
            <a:ext cx="381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315200" y="2667000"/>
            <a:ext cx="381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 № 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Напишите словосочетания. Определите род имени прилагательного. Выделите окончания:</a:t>
            </a:r>
          </a:p>
          <a:p>
            <a:pPr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Река, животное, шаг (быстрый)- быстрая река, быстрое животное, быстрый шаг.</a:t>
            </a:r>
          </a:p>
          <a:p>
            <a:pPr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Лента, небо, шарф (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–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голубая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лента,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голубое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небо,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шарф.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2400" y="228601"/>
          <a:ext cx="8839200" cy="6231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83866"/>
                <a:gridCol w="2455334"/>
              </a:tblGrid>
              <a:tr h="89487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Умения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Справились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(чел.)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8327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1. Находить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имена прилагательные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22 / 28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7236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2. Определять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род имён прилагательных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24 / 28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94879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3. Определять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число имён прилагательных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/ 28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56791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Образовывать имена прилагательные от имён существительных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26 / 28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0972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5. Подбирать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имена прилагательные к именам существительным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26 / 28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04168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6. Выделять окончания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имён прилагательных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26 / 28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602</Words>
  <Application>Microsoft Office PowerPoint</Application>
  <PresentationFormat>Экран (4:3)</PresentationFormat>
  <Paragraphs>126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Office Theme</vt:lpstr>
      <vt:lpstr>Слайд 1</vt:lpstr>
      <vt:lpstr>Урок - помощник</vt:lpstr>
      <vt:lpstr>Слайд 3</vt:lpstr>
      <vt:lpstr>Задание № 1</vt:lpstr>
      <vt:lpstr>Задание № 2</vt:lpstr>
      <vt:lpstr>Задание № 3</vt:lpstr>
      <vt:lpstr>Задание № 4</vt:lpstr>
      <vt:lpstr>Задание № 5</vt:lpstr>
      <vt:lpstr>Слайд 9</vt:lpstr>
      <vt:lpstr>Определите род имён прилагательных</vt:lpstr>
      <vt:lpstr>Слайд 11</vt:lpstr>
      <vt:lpstr>Слайд 12</vt:lpstr>
      <vt:lpstr>Проверка:</vt:lpstr>
      <vt:lpstr>Слайд 14</vt:lpstr>
      <vt:lpstr>Проверка задания № 1</vt:lpstr>
      <vt:lpstr>Творческое задание</vt:lpstr>
      <vt:lpstr>Проверка задания № 2</vt:lpstr>
      <vt:lpstr>Слайд 18</vt:lpstr>
      <vt:lpstr>Из этимологического и лингвистического  словарей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110</cp:revision>
  <dcterms:created xsi:type="dcterms:W3CDTF">2018-03-11T14:26:59Z</dcterms:created>
  <dcterms:modified xsi:type="dcterms:W3CDTF">2020-07-20T10:10:16Z</dcterms:modified>
</cp:coreProperties>
</file>