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69" r:id="rId2"/>
  </p:sldMasterIdLst>
  <p:sldIdLst>
    <p:sldId id="257" r:id="rId3"/>
    <p:sldId id="279" r:id="rId4"/>
    <p:sldId id="280" r:id="rId5"/>
    <p:sldId id="281" r:id="rId6"/>
    <p:sldId id="259" r:id="rId7"/>
    <p:sldId id="282" r:id="rId8"/>
    <p:sldId id="278" r:id="rId9"/>
    <p:sldId id="283" r:id="rId10"/>
    <p:sldId id="267" r:id="rId11"/>
    <p:sldId id="284" r:id="rId12"/>
    <p:sldId id="285" r:id="rId13"/>
    <p:sldId id="286" r:id="rId14"/>
    <p:sldId id="287" r:id="rId15"/>
    <p:sldId id="288" r:id="rId16"/>
    <p:sldId id="27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800080"/>
    <a:srgbClr val="FFFF99"/>
    <a:srgbClr val="FFCCFF"/>
    <a:srgbClr val="000099"/>
    <a:srgbClr val="CCFF99"/>
    <a:srgbClr val="FF00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0" autoAdjust="0"/>
    <p:restoredTop sz="94622" autoAdjust="0"/>
  </p:normalViewPr>
  <p:slideViewPr>
    <p:cSldViewPr>
      <p:cViewPr>
        <p:scale>
          <a:sx n="74" d="100"/>
          <a:sy n="74" d="100"/>
        </p:scale>
        <p:origin x="-996" y="-7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6"/>
                    <a:ext cx="2921" cy="21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9"/>
                      <a:ext cx="923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21"/>
                      <a:ext cx="1814" cy="34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5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5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29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90"/>
                      <a:ext cx="1404" cy="21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9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3" y="2984"/>
                      <a:ext cx="975" cy="54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4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6"/>
                      <a:ext cx="932" cy="47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0" y="1815"/>
                      <a:ext cx="1676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4" y="1758"/>
                      <a:ext cx="829" cy="4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4" y="1466"/>
                      <a:ext cx="1403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4"/>
                      <a:ext cx="754" cy="3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2" y="1306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1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6" y="1117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1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2" y="959"/>
                      <a:ext cx="110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0" y="925"/>
                      <a:ext cx="106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6"/>
                      <a:ext cx="570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4" y="1023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7" y="672"/>
                      <a:ext cx="662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7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59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0" y="181"/>
                      <a:ext cx="570" cy="29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4" y="913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1" cy="42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8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1" y="2474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7" y="3510"/>
                      <a:ext cx="923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9" y="2577"/>
                      <a:ext cx="1595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3" y="3635"/>
                      <a:ext cx="856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38" y="2693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1" y="3897"/>
                      <a:ext cx="917" cy="47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7" y="2423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5"/>
                      <a:ext cx="923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5" y="2542"/>
                      <a:ext cx="1648" cy="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6" y="3615"/>
                      <a:ext cx="884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599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2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7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6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2" y="812"/>
                    <a:ext cx="2541" cy="2380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8" y="313"/>
                    <a:ext cx="1851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5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0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6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6" y="2149"/>
                <a:ext cx="442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7" y="1470"/>
                <a:ext cx="1519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9351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352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503EE-B15A-4085-89D3-D63E02190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1C8B4-2DFD-4052-BF1F-82AE4A5E38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E1B73-923A-444F-BD4C-AE4F8695D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94C240-77E6-4CC5-B914-8FDBBCE085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21B83-C324-4318-B36B-72CB2ACD47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D2860-26A4-4D8A-8345-3B08805C4D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64AA97-DD15-42CB-A628-EECB01E58C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AF3922-5C53-4AF4-8A05-2D07BE76F2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DE0972-D287-4A4E-8604-D2E805F5CF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01E6D-1C36-4581-B6E9-3ABF5AE54A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0BED6A-BD49-42A0-A480-253D3F2557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44FB9-23A0-43E3-B871-D4EF77BA6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367D98-2C70-4A41-8E89-A9E4B34107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4273DF-EE9C-4CE2-BEAE-D4BCD5B6C9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5467E6-6C64-415F-80DF-B4E166B705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152400"/>
            <a:ext cx="7696200" cy="5334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E5244-C5CE-4AFF-9972-AB260E15D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C84C2-DA9E-403E-A623-77CBC3C10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430B-4B2B-41FA-823D-05CAB85548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A2939-B818-4B54-85CA-ABDE6716D2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FC126-BE8B-419C-AFEC-5C5B81111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F4B84-431D-4611-A771-66506633E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3A729-093B-4A63-9B44-75FBC1223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D82DE-4200-4334-ADD2-78E4E4F4E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8196" name="Oval 4"/>
              <p:cNvSpPr>
                <a:spLocks noChangeArrowheads="1"/>
              </p:cNvSpPr>
              <p:nvPr/>
            </p:nvSpPr>
            <p:spPr bwMode="hidden">
              <a:xfrm>
                <a:off x="2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97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7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7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8199" name="Oval 7"/>
              <p:cNvSpPr>
                <a:spLocks noChangeArrowheads="1"/>
              </p:cNvSpPr>
              <p:nvPr/>
            </p:nvSpPr>
            <p:spPr bwMode="hidden">
              <a:xfrm>
                <a:off x="-2" y="2"/>
                <a:ext cx="770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0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8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8202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3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7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9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2060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8206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207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61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2084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8210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9" y="2236"/>
                    <a:ext cx="1717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11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2" y="3146"/>
                    <a:ext cx="922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5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8213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14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6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8216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17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7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8219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19" y="1631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20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1" y="2033"/>
                    <a:ext cx="900" cy="52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8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8222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23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8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9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8225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26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64"/>
                    <a:ext cx="755" cy="34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0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8228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3" y="1128"/>
                    <a:ext cx="1237" cy="211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29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1" y="918"/>
                    <a:ext cx="665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1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8231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54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32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2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8234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09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35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71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3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8237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38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7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4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8240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31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41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2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5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8243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6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44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6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8246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47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1"/>
                    <a:ext cx="755" cy="34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7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8249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50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8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8252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53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9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8255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56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9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0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8258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59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1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8261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62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2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8264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4" y="922"/>
                    <a:ext cx="1055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65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3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8267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17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68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59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4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8270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30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71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58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8272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273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2107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8275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4" y="934"/>
                    <a:ext cx="1058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76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8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8278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79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9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8281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82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0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8284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85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6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1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8287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88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5" y="3634"/>
                    <a:ext cx="851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2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8290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35" y="2689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91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27" y="3894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3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8293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94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4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8296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6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297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0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5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8299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6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300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1" y="3741"/>
                    <a:ext cx="86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6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8302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10" y="2709"/>
                    <a:ext cx="1466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303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27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7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8305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306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84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8307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08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2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09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10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11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0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12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13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14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15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16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17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18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19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2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20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2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21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22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23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24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25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26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27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28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1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331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32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33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E1F8506-7734-42FE-AA72-44AE68F34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4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E1F8506-7734-42FE-AA72-44AE68F341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  <p:sldLayoutId id="214748398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628775"/>
            <a:ext cx="588645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11"/>
          <p:cNvSpPr>
            <a:spLocks noChangeArrowheads="1"/>
          </p:cNvSpPr>
          <p:nvPr/>
        </p:nvSpPr>
        <p:spPr bwMode="auto">
          <a:xfrm>
            <a:off x="179388" y="-130224"/>
            <a:ext cx="89646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3600" b="1" dirty="0">
              <a:latin typeface="Arial" charset="0"/>
            </a:endParaRPr>
          </a:p>
          <a:p>
            <a:pPr algn="ctr"/>
            <a:r>
              <a:rPr lang="ru-RU" sz="3600" b="1" dirty="0" smtClean="0">
                <a:latin typeface="Arial" charset="0"/>
              </a:rPr>
              <a:t>«Экспериментальная деятельность:</a:t>
            </a:r>
          </a:p>
          <a:p>
            <a:pPr algn="ctr"/>
            <a:r>
              <a:rPr lang="ru-RU" sz="3600" b="1" dirty="0">
                <a:latin typeface="Arial" charset="0"/>
              </a:rPr>
              <a:t>р</a:t>
            </a:r>
            <a:r>
              <a:rPr lang="ru-RU" sz="3600" b="1" dirty="0" smtClean="0">
                <a:latin typeface="Arial" charset="0"/>
              </a:rPr>
              <a:t>азвитие поисковой активности  и познавательной мотивации».</a:t>
            </a:r>
            <a:endParaRPr lang="ru-RU" sz="3600" b="1" dirty="0">
              <a:latin typeface="Arial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788024" y="5230434"/>
            <a:ext cx="43559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Презентация подготовлена воспитателем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МБДОУ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 детский сад №11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Легковой Ольгой Викторовной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aseline="0" dirty="0" smtClean="0">
                <a:latin typeface="Times New Roman" pitchFamily="18" charset="0"/>
                <a:cs typeface="Arial" pitchFamily="34" charset="0"/>
              </a:rPr>
              <a:t>2017г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548680"/>
            <a:ext cx="7772400" cy="864096"/>
          </a:xfrm>
        </p:spPr>
        <p:txBody>
          <a:bodyPr/>
          <a:lstStyle/>
          <a:p>
            <a:r>
              <a:rPr lang="ru-RU" sz="2400" b="1" cap="small" dirty="0">
                <a:solidFill>
                  <a:srgbClr val="80008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СТРУКТУРА ОРГАНИЗАЦИИ ЭКСПЕРИМЕНТА</a:t>
            </a:r>
            <a:endParaRPr lang="ru-RU" dirty="0">
              <a:solidFill>
                <a:srgbClr val="80008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437448"/>
            <a:ext cx="7920879" cy="4943880"/>
          </a:xfrm>
        </p:spPr>
        <p:txBody>
          <a:bodyPr>
            <a:normAutofit lnSpcReduction="10000"/>
          </a:bodyPr>
          <a:lstStyle/>
          <a:p>
            <a:pPr lvl="0" algn="l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Организация эксперимента требует определённого уровня подготовки детей. Для того, чтобы дети смогли решить поставленную педагогом проблему или выявить её самостоятельно, у дошкольников должны быть конкретные представления и фактические сведения о предметах и явлениях. Перед проведением эксперимента мы читали с детьми познавательную литературу, просматривали видеофильмы, беседовали, наблюдали за природными изменениями и явлениями, ходили на экскурсии. 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Лучшему пониманию причинно-следственных связей способствует хорошо продуманный подбор материалов и оборудования. В ходе осуществления экспериментирования, внимательно следим за ходом работы и за соблюдением правил безопасности жизнедеятельности. </a:t>
            </a:r>
            <a:endParaRPr lang="ru-RU" sz="2400" dirty="0">
              <a:solidFill>
                <a:srgbClr val="002060"/>
              </a:solidFill>
              <a:latin typeface="Century Schoolbook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5308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51520" y="332656"/>
            <a:ext cx="8640960" cy="6264696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>
                <a:srgbClr val="FE8637"/>
              </a:buClr>
              <a:buSzPct val="70000"/>
              <a:buNone/>
            </a:pPr>
            <a:r>
              <a:rPr lang="ru-RU" dirty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 уделяем большой акцент на создание условий для самостоятельного экспериментирования и поисковой активности детей.</a:t>
            </a:r>
            <a:r>
              <a:rPr lang="ru-RU" sz="2200" dirty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Предметная среда в группе доступна для самостоятельной деятельности.                                                               </a:t>
            </a:r>
          </a:p>
          <a:p>
            <a:pPr marL="0" lvl="0" indent="0">
              <a:spcBef>
                <a:spcPts val="0"/>
              </a:spcBef>
              <a:buClr>
                <a:srgbClr val="FE8637"/>
              </a:buClr>
              <a:buSzPct val="70000"/>
              <a:buNone/>
            </a:pPr>
            <a:r>
              <a:rPr lang="ru-RU" sz="2200" dirty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группе создан центр «Познания и исследования». </a:t>
            </a:r>
          </a:p>
          <a:p>
            <a:pPr marL="0" lvl="0" indent="0">
              <a:spcBef>
                <a:spcPts val="0"/>
              </a:spcBef>
              <a:buClr>
                <a:srgbClr val="FE8637"/>
              </a:buClr>
              <a:buSzPct val="70000"/>
              <a:buNone/>
            </a:pPr>
            <a:r>
              <a:rPr lang="ru-RU" sz="2200" dirty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центре расположен материал:                                                                             •	</a:t>
            </a:r>
            <a:r>
              <a:rPr 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Природный</a:t>
            </a:r>
            <a:r>
              <a:rPr lang="ru-RU" sz="2200" dirty="0" smtClean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включает в себя компоненты живой и не живой природы. (земля, песок, камни, семена, желуди, шишки, сухие листья, ракушки, крупы и т.д.).</a:t>
            </a:r>
          </a:p>
          <a:p>
            <a:pPr marL="0" lvl="0" indent="0">
              <a:spcBef>
                <a:spcPts val="0"/>
              </a:spcBef>
              <a:buClr>
                <a:srgbClr val="FE8637"/>
              </a:buClr>
              <a:buSzPct val="70000"/>
              <a:buNone/>
            </a:pPr>
            <a:r>
              <a:rPr lang="ru-RU" sz="2200" dirty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•	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Рукотворный</a:t>
            </a:r>
            <a:r>
              <a:rPr lang="ru-RU" sz="2200" dirty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включает </a:t>
            </a:r>
            <a:r>
              <a:rPr lang="ru-RU" sz="2200" dirty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себя компоненты, созданные руками человека. ( бумага, ткань, магнит, стекла, пробки, проволока, пластмасса, металлические и деревянные предметы и т.д.).                                   •	</a:t>
            </a:r>
            <a:r>
              <a:rPr lang="ru-RU" sz="2200" dirty="0" smtClean="0">
                <a:solidFill>
                  <a:srgbClr val="FF33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Методический</a:t>
            </a:r>
            <a:r>
              <a:rPr lang="ru-RU" sz="2200" dirty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включает </a:t>
            </a:r>
            <a:r>
              <a:rPr lang="ru-RU" sz="2200" dirty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себя картотеки опытов, инструкции по технике безопасности, познавательная литература, дидактические игры с элементами познавательной деятельности.                                                                                               •	</a:t>
            </a:r>
            <a:r>
              <a:rPr lang="ru-RU" sz="2200" dirty="0">
                <a:solidFill>
                  <a:srgbClr val="FF99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Материалы и </a:t>
            </a:r>
            <a:r>
              <a:rPr lang="ru-RU" sz="2200" dirty="0" smtClean="0">
                <a:solidFill>
                  <a:srgbClr val="FF99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оборудование: </a:t>
            </a:r>
            <a:r>
              <a:rPr lang="ru-RU" sz="2200" dirty="0" smtClean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сосуды </a:t>
            </a:r>
            <a:r>
              <a:rPr lang="ru-RU" sz="2200" dirty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разного объема, лупы, ложечки, пипетки, песочные часы, воронки, фартуки, нарукавники, тряпки и т.д</a:t>
            </a:r>
            <a:r>
              <a:rPr lang="ru-RU" sz="2200" dirty="0" smtClean="0">
                <a:solidFill>
                  <a:srgbClr val="00009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                        </a:t>
            </a: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06595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7"/>
            <a:ext cx="5040560" cy="1264073"/>
          </a:xfrm>
        </p:spPr>
        <p:txBody>
          <a:bodyPr>
            <a:normAutofit/>
          </a:bodyPr>
          <a:lstStyle/>
          <a:p>
            <a:r>
              <a:rPr lang="ru-RU" sz="2800" b="1" cap="small" dirty="0">
                <a:solidFill>
                  <a:srgbClr val="CC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природы и экспериментирования</a:t>
            </a:r>
            <a:endParaRPr lang="ru-RU" dirty="0">
              <a:solidFill>
                <a:srgbClr val="CCFF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602400"/>
            <a:ext cx="3744417" cy="50169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11960" y="3789039"/>
            <a:ext cx="4680519" cy="28559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8" r="3994" b="789"/>
          <a:stretch/>
        </p:blipFill>
        <p:spPr>
          <a:xfrm>
            <a:off x="251520" y="1602401"/>
            <a:ext cx="3744416" cy="5016926"/>
          </a:xfrm>
          <a:prstGeom prst="rect">
            <a:avLst/>
          </a:prstGeom>
        </p:spPr>
      </p:pic>
      <p:pic>
        <p:nvPicPr>
          <p:cNvPr id="6" name="Объект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" b="25146"/>
          <a:stretch/>
        </p:blipFill>
        <p:spPr>
          <a:xfrm>
            <a:off x="4211960" y="3789040"/>
            <a:ext cx="4680519" cy="2855965"/>
          </a:xfrm>
          <a:prstGeom prst="rect">
            <a:avLst/>
          </a:prstGeom>
        </p:spPr>
      </p:pic>
      <p:pic>
        <p:nvPicPr>
          <p:cNvPr id="7" name="Picture 2" descr="C:\Users\Ольга\Desktop\Новая папка\DSCN308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0" b="7917"/>
          <a:stretch/>
        </p:blipFill>
        <p:spPr bwMode="auto">
          <a:xfrm>
            <a:off x="5292080" y="476672"/>
            <a:ext cx="3003798" cy="349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3581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147248" cy="6237312"/>
          </a:xfrm>
        </p:spPr>
        <p:txBody>
          <a:bodyPr>
            <a:noAutofit/>
          </a:bodyPr>
          <a:lstStyle/>
          <a:p>
            <a:pPr lvl="0" algn="l">
              <a:spcBef>
                <a:spcPts val="600"/>
              </a:spcBef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Наш опыт показал, что экспериментальная деятельность вовлекает, «притягивает» к себе не только дошкольников, но и их родителей. С этой целью мы проводили  родительские собрания, консультации, индивидуальные беседы, на которых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объясняем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родителям, что главное – дать ребёнку импульс к самостоятельному поиску новых знаний, что не надо делать за ребёнка его работу. Объясняем, что пусть его первые итоги в экспериментировании будут примитивными и невыразительными, важны не они, а сам опыт самостоятельного поиска истины. Родители принимают участие  в насыщении наших экспериментальных лабораторий. 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Наша задача – помочь детям в проведении исследований, сделать их полезными.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0643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404664"/>
            <a:ext cx="7772400" cy="5760640"/>
          </a:xfrm>
        </p:spPr>
        <p:txBody>
          <a:bodyPr>
            <a:normAutofit fontScale="90000"/>
          </a:bodyPr>
          <a:lstStyle/>
          <a:p>
            <a:pPr lvl="0">
              <a:spcBef>
                <a:spcPts val="600"/>
              </a:spcBef>
            </a:pPr>
            <a:r>
              <a:rPr lang="ru-RU" sz="2400" b="1" dirty="0" smtClean="0">
                <a:solidFill>
                  <a:srgbClr val="FFFF00"/>
                </a:solidFill>
                <a:latin typeface="Century Schoolbook"/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srgbClr val="FFFF00"/>
                </a:solidFill>
                <a:latin typeface="Century Schoolbook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FFFF00"/>
                </a:solidFill>
                <a:latin typeface="Century Schoolbook"/>
                <a:ea typeface="+mn-ea"/>
                <a:cs typeface="+mn-cs"/>
              </a:rPr>
              <a:t>В </a:t>
            </a:r>
            <a:r>
              <a:rPr lang="ru-RU" sz="2400" b="1" dirty="0">
                <a:solidFill>
                  <a:srgbClr val="FFFF00"/>
                </a:solidFill>
                <a:latin typeface="Century Schoolbook"/>
                <a:ea typeface="+mn-ea"/>
                <a:cs typeface="+mn-cs"/>
              </a:rPr>
              <a:t>РЕЗУЛЬТАТЕ СИСТЕМАТИЧЕСКОЙ ОРГАНИЗАЦИИ ЭСПЕРИМЕТИРОВАНИЯ </a:t>
            </a:r>
            <a:r>
              <a:rPr lang="ru-RU" sz="2400" b="1" dirty="0" smtClean="0">
                <a:solidFill>
                  <a:srgbClr val="FFFF00"/>
                </a:solidFill>
                <a:latin typeface="Century Schoolbook"/>
                <a:ea typeface="+mn-ea"/>
                <a:cs typeface="+mn-cs"/>
              </a:rPr>
              <a:t>                            У </a:t>
            </a:r>
            <a:r>
              <a:rPr lang="ru-RU" sz="2400" b="1" dirty="0">
                <a:solidFill>
                  <a:srgbClr val="FFFF00"/>
                </a:solidFill>
                <a:latin typeface="Century Schoolbook"/>
                <a:ea typeface="+mn-ea"/>
                <a:cs typeface="+mn-cs"/>
              </a:rPr>
              <a:t>ДЕТЕЙ ФОРМИРУЕТСЯ: </a:t>
            </a:r>
            <a:br>
              <a:rPr lang="ru-RU" sz="2400" b="1" dirty="0">
                <a:solidFill>
                  <a:srgbClr val="FFFF00"/>
                </a:solidFill>
                <a:latin typeface="Century Schoolbook"/>
                <a:ea typeface="+mn-ea"/>
                <a:cs typeface="+mn-cs"/>
              </a:rPr>
            </a:br>
            <a:r>
              <a:rPr lang="ru-RU" sz="2400" b="1" dirty="0">
                <a:solidFill>
                  <a:srgbClr val="FF3399"/>
                </a:solidFill>
                <a:latin typeface="Century Schoolbook"/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FF3399"/>
                </a:solidFill>
                <a:latin typeface="Century Schoolbook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FF3399"/>
                </a:solidFill>
                <a:latin typeface="Century Schoolbook"/>
                <a:ea typeface="+mn-ea"/>
                <a:cs typeface="+mn-cs"/>
              </a:rPr>
              <a:t>ЛЮБОЗНАТЕЛЬНОСТЬ</a:t>
            </a:r>
            <a:r>
              <a:rPr lang="ru-RU" sz="2400" b="1" dirty="0" smtClean="0">
                <a:solidFill>
                  <a:srgbClr val="000099"/>
                </a:solidFill>
                <a:latin typeface="Century Schoolbook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rgbClr val="000099"/>
                </a:solidFill>
                <a:latin typeface="Century Schoolbook"/>
                <a:ea typeface="+mn-ea"/>
                <a:cs typeface="+mn-cs"/>
              </a:rPr>
              <a:t>– умение ставить цель, планировать и решать интеллектуальные и личностные задачи(проблемы) адекватные возрасту</a:t>
            </a:r>
            <a:br>
              <a:rPr lang="ru-RU" sz="2400" dirty="0">
                <a:solidFill>
                  <a:srgbClr val="000099"/>
                </a:solidFill>
                <a:latin typeface="Century Schoolbook"/>
                <a:ea typeface="+mn-ea"/>
                <a:cs typeface="+mn-cs"/>
              </a:rPr>
            </a:br>
            <a:r>
              <a:rPr lang="ru-RU" sz="2400" dirty="0" smtClean="0">
                <a:solidFill>
                  <a:srgbClr val="000099"/>
                </a:solidFill>
                <a:latin typeface="Century Schoolbook"/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rgbClr val="000099"/>
                </a:solidFill>
                <a:latin typeface="Century Schoolbook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FF3399"/>
                </a:solidFill>
                <a:latin typeface="Century Schoolbook"/>
                <a:ea typeface="+mn-ea"/>
                <a:cs typeface="+mn-cs"/>
              </a:rPr>
              <a:t>САМОСТОЯТЕЛЬНОСТЬ</a:t>
            </a:r>
            <a:r>
              <a:rPr lang="ru-RU" sz="2400" dirty="0" smtClean="0">
                <a:solidFill>
                  <a:srgbClr val="000099"/>
                </a:solidFill>
                <a:latin typeface="Century Schoolbook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rgbClr val="000099"/>
                </a:solidFill>
                <a:latin typeface="Century Schoolbook"/>
                <a:ea typeface="+mn-ea"/>
                <a:cs typeface="+mn-cs"/>
              </a:rPr>
              <a:t>– способность управлять своим поведением</a:t>
            </a:r>
            <a:br>
              <a:rPr lang="ru-RU" sz="2400" dirty="0">
                <a:solidFill>
                  <a:srgbClr val="000099"/>
                </a:solidFill>
                <a:latin typeface="Century Schoolbook"/>
                <a:ea typeface="+mn-ea"/>
                <a:cs typeface="+mn-cs"/>
              </a:rPr>
            </a:br>
            <a:r>
              <a:rPr lang="ru-RU" sz="2400" dirty="0" smtClean="0">
                <a:solidFill>
                  <a:srgbClr val="000099"/>
                </a:solidFill>
                <a:latin typeface="Century Schoolbook"/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rgbClr val="000099"/>
                </a:solidFill>
                <a:latin typeface="Century Schoolbook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FF3399"/>
                </a:solidFill>
                <a:latin typeface="Century Schoolbook"/>
                <a:ea typeface="+mn-ea"/>
                <a:cs typeface="+mn-cs"/>
              </a:rPr>
              <a:t>АКТИВНОСТЬ</a:t>
            </a:r>
            <a:r>
              <a:rPr lang="ru-RU" sz="2400" dirty="0" smtClean="0">
                <a:solidFill>
                  <a:srgbClr val="000099"/>
                </a:solidFill>
                <a:latin typeface="Century Schoolbook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rgbClr val="000099"/>
                </a:solidFill>
                <a:latin typeface="Century Schoolbook"/>
                <a:ea typeface="+mn-ea"/>
                <a:cs typeface="+mn-cs"/>
              </a:rPr>
              <a:t>– потребность в экспериментировании</a:t>
            </a:r>
            <a:br>
              <a:rPr lang="ru-RU" sz="2400" dirty="0">
                <a:solidFill>
                  <a:srgbClr val="000099"/>
                </a:solidFill>
                <a:latin typeface="Century Schoolbook"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9758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01625"/>
            <a:ext cx="8350696" cy="1462088"/>
          </a:xfrm>
        </p:spPr>
        <p:txBody>
          <a:bodyPr/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000" cap="none" dirty="0" smtClean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Экспериментирование </a:t>
            </a:r>
            <a: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это интересно,</a:t>
            </a:r>
            <a:b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Экспериментирование – </a:t>
            </a:r>
            <a:r>
              <a:rPr lang="ru-RU" sz="2400" cap="none" dirty="0" smtClean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это познавательно</a:t>
            </a:r>
            <a: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</a:t>
            </a:r>
            <a:b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Экспериментирование развивает и </a:t>
            </a:r>
            <a:r>
              <a:rPr lang="ru-RU" sz="2400" cap="none" dirty="0" smtClean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воспитывает.</a:t>
            </a:r>
            <a: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Пробуйте, </a:t>
            </a:r>
            <a:r>
              <a:rPr lang="ru-RU" sz="2400" cap="none" dirty="0" smtClean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cap="none" dirty="0" smtClean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400" cap="none" dirty="0" smtClean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исследуйте</a:t>
            </a:r>
            <a: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lang="ru-RU" sz="2400" cap="none" dirty="0" smtClean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cap="none" dirty="0" smtClean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400" cap="none" dirty="0" smtClean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творите</a:t>
            </a:r>
            <a: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!</a:t>
            </a:r>
            <a:br>
              <a:rPr lang="ru-RU" sz="2400" cap="none" dirty="0">
                <a:solidFill>
                  <a:srgbClr val="FFC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8" t="24291"/>
          <a:stretch/>
        </p:blipFill>
        <p:spPr>
          <a:xfrm>
            <a:off x="4716016" y="2852936"/>
            <a:ext cx="4276859" cy="3024336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81728"/>
            <a:ext cx="4590471" cy="3226829"/>
          </a:xfrm>
        </p:spPr>
      </p:pic>
      <p:sp>
        <p:nvSpPr>
          <p:cNvPr id="8" name="Прямоугольник 7"/>
          <p:cNvSpPr/>
          <p:nvPr/>
        </p:nvSpPr>
        <p:spPr>
          <a:xfrm>
            <a:off x="4788024" y="5661249"/>
            <a:ext cx="4104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Фей</a:t>
            </a:r>
            <a:r>
              <a:rPr lang="ru-RU" sz="3200" b="1" kern="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ерверк из шаров</a:t>
            </a:r>
            <a:endParaRPr lang="ru-RU" sz="3200" kern="0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366541" flipV="1">
            <a:off x="395536" y="6088649"/>
            <a:ext cx="4248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Танцующие скрепки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5800" y="620688"/>
            <a:ext cx="7486600" cy="5760640"/>
          </a:xfrm>
        </p:spPr>
        <p:txBody>
          <a:bodyPr>
            <a:normAutofit fontScale="92500" lnSpcReduction="10000"/>
          </a:bodyPr>
          <a:lstStyle/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внимание с введением и реализацией ФГОС дошкольного образования обращается на развитие личности ребёнка, его способностей. Умение самостоятельно усваивать знания в процессе деятельности и применять их в жизни. Немалую роль в этом играет познавательно - исследовательская деятельность дошкольников. Проходящая в форме экспериментов: дети преобразуют объекты, выявляя скрытые существенные связи с явлениями природы. В дошкольном возрасте такие действия превращаются в формы поисковой деятельности.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6398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323528" y="764704"/>
            <a:ext cx="8424936" cy="5544616"/>
          </a:xfrm>
        </p:spPr>
        <p:txBody>
          <a:bodyPr>
            <a:normAutofit/>
          </a:bodyPr>
          <a:lstStyle/>
          <a:p>
            <a:pPr marL="0" lvl="0" indent="0"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мнению ряда, ученых экспериментирование является одним из методов познавательного развития дошкольников.</a:t>
            </a:r>
          </a:p>
          <a:p>
            <a:pPr marL="0" lvl="0" indent="0"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определению Н.Н. </a:t>
            </a:r>
            <a:r>
              <a:rPr lang="ru-RU" dirty="0" err="1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Подъякова</a:t>
            </a:r>
            <a:r>
              <a:rPr lang="ru-RU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етское </a:t>
            </a:r>
            <a:r>
              <a:rPr lang="ru-RU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</a:t>
            </a:r>
            <a:r>
              <a:rPr lang="ru-RU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особая форма поисковой деятельности дошкольников, в которой проявляется собственная активность детей, направленная на получение новых сведений и знаний.                                                              </a:t>
            </a:r>
            <a:r>
              <a:rPr lang="ru-RU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Другими словами мы можем сказать, что детское экспериментирование – это детская деятельность, в результате которой ребенок самостоятельно или под незаметным для него руководством взрослого делает для себя открытие. </a:t>
            </a:r>
          </a:p>
          <a:p>
            <a:pPr marL="0" lvl="0" indent="0"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Знания, не рассказанные воспитателем, а добытые самостоятельно, всегда являются осознанными и более прочными.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379404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323528" y="908720"/>
            <a:ext cx="8496944" cy="5688632"/>
          </a:xfrm>
        </p:spPr>
        <p:txBody>
          <a:bodyPr>
            <a:normAutofit fontScale="85000" lnSpcReduction="20000"/>
          </a:bodyPr>
          <a:lstStyle/>
          <a:p>
            <a:pPr marL="0" lvl="0" indent="0">
              <a:lnSpc>
                <a:spcPct val="120000"/>
              </a:lnSpc>
              <a:spcBef>
                <a:spcPts val="600"/>
              </a:spcBef>
              <a:spcAft>
                <a:spcPts val="750"/>
              </a:spcAft>
              <a:buClr>
                <a:srgbClr val="FE8637"/>
              </a:buClr>
              <a:buSzPct val="70000"/>
              <a:buNone/>
            </a:pPr>
            <a:r>
              <a:rPr lang="ru-RU" sz="2600" dirty="0">
                <a:solidFill>
                  <a:srgbClr val="002060"/>
                </a:solidFill>
                <a:latin typeface="Times New Roman"/>
                <a:ea typeface="Times New Roman"/>
              </a:rPr>
              <a:t>Мы заметили, что дети экспериментируют с нами, воспитателями, с большим удовольствием, но в самостоятельной деятельности редко отдают этому предпочтение. Как развить поисковую активность и познавательную мотивацию дошкольников?                                                                    На наш взгляд, более эффективно они развиваются, когда экспериментирование основано на принципах проблемного обучения. Особое внимание мы уделяем созданию проблемного поля.  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                                                                                                                Например</a:t>
            </a:r>
            <a:r>
              <a:rPr lang="ru-RU" sz="2600" dirty="0">
                <a:solidFill>
                  <a:srgbClr val="002060"/>
                </a:solidFill>
                <a:latin typeface="Times New Roman"/>
                <a:ea typeface="Times New Roman"/>
              </a:rPr>
              <a:t>: «Нужно напоить чистой водой лисичку, а вода грязная». 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 В </a:t>
            </a:r>
            <a:r>
              <a:rPr lang="ru-RU" sz="2600" dirty="0">
                <a:solidFill>
                  <a:srgbClr val="002060"/>
                </a:solidFill>
                <a:latin typeface="Times New Roman"/>
                <a:ea typeface="Times New Roman"/>
              </a:rPr>
              <a:t>некоторых случаях предоставляем детям поле пробности, например, чтобы определить из какого материала зайчику можно сделать лодку, дети пробуют, какие материалы тонут, а какие нет. 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                                Важно</a:t>
            </a:r>
            <a:r>
              <a:rPr lang="ru-RU" sz="2600" dirty="0">
                <a:solidFill>
                  <a:srgbClr val="002060"/>
                </a:solidFill>
                <a:latin typeface="Times New Roman"/>
                <a:ea typeface="Times New Roman"/>
              </a:rPr>
              <a:t>, чтобы ребенку был понятен личностный смысл деятельности, что бы он мог ответить на вопрос «Зачем я это делаю». Наличие проблемы, создание интереса способствует созданию положительной мотивации у детей к деятельности.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85017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404663"/>
            <a:ext cx="3394720" cy="1872209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</a:t>
            </a:r>
            <a:br>
              <a:rPr lang="ru-RU" sz="3200" b="1" dirty="0" smtClean="0">
                <a:solidFill>
                  <a:srgbClr val="FF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«Что плавает, а что тонет?»</a:t>
            </a:r>
            <a:endParaRPr lang="ru-RU" sz="3200" b="1" dirty="0">
              <a:solidFill>
                <a:srgbClr val="FFCC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88024" y="2276872"/>
            <a:ext cx="4176464" cy="324036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стакан с водой опускаем различные по весу предметы.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 стрелочку вниз, если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онут и вверх, если нет.  Почему?</a:t>
            </a:r>
          </a:p>
          <a:p>
            <a:r>
              <a:rPr lang="ru-RU" sz="2400" b="1" dirty="0" smtClean="0">
                <a:solidFill>
                  <a:srgbClr val="FF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2400" b="1" dirty="0">
                <a:solidFill>
                  <a:srgbClr val="FF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FF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выталкивает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легкие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>
          <a:xfrm>
            <a:off x="539552" y="1124744"/>
            <a:ext cx="4464496" cy="3744416"/>
          </a:xfrm>
        </p:spPr>
      </p:pic>
      <p:pic>
        <p:nvPicPr>
          <p:cNvPr id="1026" name="Picture 2" descr="C:\Users\Ольга\Desktop\зайчик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41" t="531" r="1852"/>
          <a:stretch/>
        </p:blipFill>
        <p:spPr bwMode="auto">
          <a:xfrm rot="21200571">
            <a:off x="897590" y="3868937"/>
            <a:ext cx="921962" cy="93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1656184"/>
          </a:xfrm>
        </p:spPr>
        <p:txBody>
          <a:bodyPr>
            <a:normAutofit fontScale="90000"/>
          </a:bodyPr>
          <a:lstStyle/>
          <a:p>
            <a:r>
              <a:rPr lang="ru-RU" sz="3600" b="1" cap="small" dirty="0">
                <a:solidFill>
                  <a:srgbClr val="FF99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Задача педагога направлена на решение следующих задач:</a:t>
            </a:r>
            <a:r>
              <a:rPr lang="ru-RU" sz="2800" b="1" cap="small" dirty="0">
                <a:solidFill>
                  <a:srgbClr val="FF99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800" b="1" cap="small" dirty="0">
                <a:solidFill>
                  <a:srgbClr val="FF99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1628800"/>
            <a:ext cx="7416824" cy="4176464"/>
          </a:xfrm>
        </p:spPr>
        <p:txBody>
          <a:bodyPr/>
          <a:lstStyle/>
          <a:p>
            <a:pPr marL="274320" lvl="0" indent="-274320" algn="l">
              <a:spcBef>
                <a:spcPts val="600"/>
              </a:spcBef>
              <a:spcAft>
                <a:spcPts val="750"/>
              </a:spcAft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Накопить познавательный опыт. </a:t>
            </a:r>
          </a:p>
          <a:p>
            <a:pPr marL="274320" lvl="0" indent="-274320" algn="l">
              <a:spcBef>
                <a:spcPts val="600"/>
              </a:spcBef>
              <a:spcAft>
                <a:spcPts val="750"/>
              </a:spcAft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Развивать умения действовать в соответствии со структурой организации эксперимента:                         ставить цель,                                                                                          выявлять проблему,                                                         выдвигать гипотезу,                                              обнаруживать несоответствие результата и цели, координировать свою деятельность. </a:t>
            </a:r>
          </a:p>
          <a:p>
            <a:pPr marL="274320" lvl="0" indent="-274320" algn="l">
              <a:spcBef>
                <a:spcPts val="600"/>
              </a:spcBef>
              <a:spcAft>
                <a:spcPts val="750"/>
              </a:spcAft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Поддерживать инициативу, самостоятельность.</a:t>
            </a:r>
            <a:endParaRPr lang="ru-RU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1275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93009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 фокусники»</a:t>
            </a:r>
            <a:endParaRPr lang="ru-RU" sz="36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1700809"/>
            <a:ext cx="3818467" cy="295232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достать скрепку, монетку из воды, не замочив рук.</a:t>
            </a:r>
          </a:p>
          <a:p>
            <a:r>
              <a:rPr lang="ru-RU" sz="2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400" dirty="0" smtClean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магнит притягивает металлические предметы.</a:t>
            </a:r>
            <a:endParaRPr lang="ru-RU" sz="2400" dirty="0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>
          <a:xfrm>
            <a:off x="107504" y="980728"/>
            <a:ext cx="4824536" cy="3888432"/>
          </a:xfrm>
        </p:spPr>
      </p:pic>
    </p:spTree>
    <p:extLst>
      <p:ext uri="{BB962C8B-B14F-4D97-AF65-F5344CB8AC3E}">
        <p14:creationId xmlns:p14="http://schemas.microsoft.com/office/powerpoint/2010/main" val="296237458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90032" y="620688"/>
            <a:ext cx="7770400" cy="1008112"/>
          </a:xfrm>
        </p:spPr>
        <p:txBody>
          <a:bodyPr>
            <a:noAutofit/>
          </a:bodyPr>
          <a:lstStyle/>
          <a:p>
            <a:pPr lvl="0">
              <a:spcBef>
                <a:spcPts val="600"/>
              </a:spcBef>
            </a:pPr>
            <a:r>
              <a:rPr lang="ru-RU" sz="2800" b="1" dirty="0">
                <a:solidFill>
                  <a:srgbClr val="800080"/>
                </a:solidFill>
                <a:latin typeface="Century Schoolbook"/>
                <a:ea typeface="+mn-ea"/>
                <a:cs typeface="+mn-cs"/>
              </a:rPr>
              <a:t>Эксперименты  классифицируются:</a:t>
            </a:r>
            <a:br>
              <a:rPr lang="ru-RU" sz="2800" b="1" dirty="0">
                <a:solidFill>
                  <a:srgbClr val="800080"/>
                </a:solidFill>
                <a:latin typeface="Century Schoolbook"/>
                <a:ea typeface="+mn-ea"/>
                <a:cs typeface="+mn-cs"/>
              </a:rPr>
            </a:br>
            <a:endParaRPr lang="ru-RU" sz="2800" dirty="0">
              <a:solidFill>
                <a:srgbClr val="80008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11560" y="1484784"/>
            <a:ext cx="7920880" cy="4468193"/>
          </a:xfrm>
        </p:spPr>
        <p:txBody>
          <a:bodyPr>
            <a:normAutofit lnSpcReduction="10000"/>
          </a:bodyPr>
          <a:lstStyle/>
          <a:p>
            <a:pPr lvl="0" algn="l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24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 характеру объектов, используемых в эксперименте: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растения, живые объекты, неживая природа.</a:t>
            </a:r>
          </a:p>
          <a:p>
            <a:pPr lvl="0" algn="l">
              <a:spcBef>
                <a:spcPts val="600"/>
              </a:spcBef>
              <a:buClr>
                <a:srgbClr val="FE8637"/>
              </a:buClr>
              <a:buSzPct val="70000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24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 количеству детей</a:t>
            </a:r>
            <a:r>
              <a:rPr lang="ru-RU" sz="2400" dirty="0">
                <a:solidFill>
                  <a:srgbClr val="FF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индивидуальные, групповые, коллективные.</a:t>
            </a:r>
          </a:p>
          <a:p>
            <a:pPr lvl="0" algn="l">
              <a:spcBef>
                <a:spcPts val="600"/>
              </a:spcBef>
              <a:buClr>
                <a:srgbClr val="FE8637"/>
              </a:buClr>
              <a:buSzPct val="70000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24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 причине проведения: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случайные, запланированные, поставленные в ответ на вопрос ребенка.</a:t>
            </a:r>
          </a:p>
          <a:p>
            <a:pPr lvl="0" algn="l">
              <a:spcBef>
                <a:spcPts val="600"/>
              </a:spcBef>
              <a:buClr>
                <a:srgbClr val="FE8637"/>
              </a:buClr>
              <a:buSzPct val="70000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2400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 продолжительности: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кратковременные (5 – 15 минут) и длительные (свыше 15 минут).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5014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150615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«Эти загадочные камни»</a:t>
            </a:r>
            <a:endParaRPr lang="ru-RU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364088" y="2132857"/>
            <a:ext cx="3322712" cy="307414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камней через лупу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FFFF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камни разные.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5184576" cy="4104456"/>
          </a:xfr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Arial"/>
      </a:majorFont>
      <a:minorFont>
        <a:latin typeface="Arial Black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1588</TotalTime>
  <Words>747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Салют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Эксперимент   «Что плавает, а что тонет?»</vt:lpstr>
      <vt:lpstr>Задача педагога направлена на решение следующих задач: </vt:lpstr>
      <vt:lpstr>«Мы фокусники»</vt:lpstr>
      <vt:lpstr>Эксперименты  классифицируются: </vt:lpstr>
      <vt:lpstr>«Эти загадочные камни»</vt:lpstr>
      <vt:lpstr>СТРУКТУРА ОРГАНИЗАЦИИ ЭКСПЕРИМЕНТА</vt:lpstr>
      <vt:lpstr>Презентация PowerPoint</vt:lpstr>
      <vt:lpstr>Уголок природы и экспериментирования</vt:lpstr>
      <vt:lpstr>Наш опыт показал, что экспериментальная деятельность вовлекает, «притягивает» к себе не только дошкольников, но и их родителей. С этой целью мы проводили  родительские собрания, консультации, индивидуальные беседы, на которых  объясняем родителям, что главное – дать ребёнку импульс к самостоятельному поиску новых знаний, что не надо делать за ребёнка его работу. Объясняем, что пусть его первые итоги в экспериментировании будут примитивными и невыразительными, важны не они, а сам опыт самостоятельного поиска истины. Родители принимают участие  в насыщении наших экспериментальных лабораторий.   Наша задача – помочь детям в проведении исследований, сделать их полезными.   </vt:lpstr>
      <vt:lpstr> В РЕЗУЛЬТАТЕ СИСТЕМАТИЧЕСКОЙ ОРГАНИЗАЦИИ ЭСПЕРИМЕТИРОВАНИЯ                             У ДЕТЕЙ ФОРМИРУЕТСЯ:   ЛЮБОЗНАТЕЛЬНОСТЬ – умение ставить цель, планировать и решать интеллектуальные и личностные задачи(проблемы) адекватные возрасту  САМОСТОЯТЕЛЬНОСТЬ – способность управлять своим поведением  АКТИВНОСТЬ – потребность в экспериментировании </vt:lpstr>
      <vt:lpstr>    Экспериментирование – это интересно, Экспериментирование – это познавательно, Экспериментирование развивает и воспитывает. Пробуйте,                     исследуйте,                                            творите! </vt:lpstr>
    </vt:vector>
  </TitlesOfParts>
  <Company>Организация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User</cp:lastModifiedBy>
  <cp:revision>79</cp:revision>
  <dcterms:created xsi:type="dcterms:W3CDTF">2011-10-09T07:21:49Z</dcterms:created>
  <dcterms:modified xsi:type="dcterms:W3CDTF">2017-11-20T06:21:37Z</dcterms:modified>
</cp:coreProperties>
</file>