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1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detsad2.ru/all_of_children/159/" TargetMode="External"/><Relationship Id="rId2" Type="http://schemas.openxmlformats.org/officeDocument/2006/relationships/hyperlink" Target="https://paidagogos.com/egoizm-rebyonka-i-metodyi-ego-preodoleniya.html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macca.ru/egoistichnoe-povedenie-detei-doshkolnogo-vozrasta-chtoby-rebenok-ne-vyros/" TargetMode="External"/><Relationship Id="rId4" Type="http://schemas.openxmlformats.org/officeDocument/2006/relationships/hyperlink" Target="https://doshkolniki.org/roditelyam/sovety/kak-borotsya-s-detskim-egoizmom.html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785926"/>
            <a:ext cx="7772400" cy="1829761"/>
          </a:xfrm>
        </p:spPr>
        <p:txBody>
          <a:bodyPr>
            <a:normAutofit fontScale="90000"/>
          </a:bodyPr>
          <a:lstStyle/>
          <a:p>
            <a:pPr>
              <a:spcAft>
                <a:spcPts val="1500"/>
              </a:spcAft>
            </a:pPr>
            <a:r>
              <a:rPr lang="ru-RU" kern="1400" spc="25" dirty="0" smtClean="0">
                <a:solidFill>
                  <a:srgbClr val="17365D"/>
                </a:solidFill>
                <a:latin typeface="Cambria"/>
                <a:ea typeface="Times New Roman"/>
                <a:cs typeface="Times New Roman"/>
              </a:rPr>
              <a:t>Эгоистичное </a:t>
            </a:r>
            <a:r>
              <a:rPr lang="ru-RU" kern="1400" spc="25" dirty="0" smtClean="0">
                <a:solidFill>
                  <a:srgbClr val="17365D"/>
                </a:solidFill>
                <a:latin typeface="Cambria"/>
                <a:ea typeface="Times New Roman"/>
                <a:cs typeface="Times New Roman"/>
              </a:rPr>
              <a:t>поведение в дошкольном возрасте</a:t>
            </a:r>
            <a:br>
              <a:rPr lang="ru-RU" kern="1400" spc="25" dirty="0" smtClean="0">
                <a:solidFill>
                  <a:srgbClr val="17365D"/>
                </a:solidFill>
                <a:latin typeface="Cambria"/>
                <a:ea typeface="Times New Roman"/>
                <a:cs typeface="Times New Roman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428604"/>
            <a:ext cx="828680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Бывают случаи, когда эгоизм ребёнка развивается в форме эгоцентризма: непринятие другой точки зрения, сосредоточенность на своих желаниях, отказ от понимания других людей. Дети, воспитанные в таких традициях, неспособны не адекватно передавать информацию, ни общаться, ни понимать мотивацию собеседников. 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3" name="Рисунок 2" descr="1vospitanie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EEF2F5"/>
              </a:clrFrom>
              <a:clrTo>
                <a:srgbClr val="EEF2F5">
                  <a:alpha val="0"/>
                </a:srgbClr>
              </a:clrTo>
            </a:clrChange>
          </a:blip>
          <a:srcRect r="13158"/>
          <a:stretch>
            <a:fillRect/>
          </a:stretch>
        </p:blipFill>
        <p:spPr>
          <a:xfrm>
            <a:off x="4305050" y="3143248"/>
            <a:ext cx="4838950" cy="371475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28596" y="2928934"/>
            <a:ext cx="5000660" cy="3139321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Ещё эгоизм может проявляться в виде инфантилизма (незрелость в развитии, сохранение черт, присущих очень маленьким детям). Такие дети воспринимают заботу, как должное. Ребёнку в голову не придёт, что можно самому заботиться о ком-то. Такие дети не умеют и не хотят принимать решения. Обычно они не могут обходиться без родителей всю жизнь, до старости нуждаясь в опеке.</a:t>
            </a:r>
            <a:endParaRPr lang="ru-RU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285728"/>
            <a:ext cx="5357850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Ошибки родителей в воспитании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4282" y="1071546"/>
            <a:ext cx="871543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b="1" dirty="0" smtClean="0">
                <a:solidFill>
                  <a:srgbClr val="002060"/>
                </a:solidFill>
              </a:rPr>
              <a:t>Цель </a:t>
            </a:r>
            <a:r>
              <a:rPr lang="ru-RU" b="1" dirty="0" smtClean="0">
                <a:solidFill>
                  <a:srgbClr val="002060"/>
                </a:solidFill>
              </a:rPr>
              <a:t>– эгоцентризм. </a:t>
            </a:r>
            <a:endParaRPr lang="ru-RU" b="1" dirty="0" smtClean="0">
              <a:solidFill>
                <a:srgbClr val="002060"/>
              </a:solidFill>
            </a:endParaRPr>
          </a:p>
          <a:p>
            <a:pPr lvl="0"/>
            <a:r>
              <a:rPr lang="ru-RU" dirty="0" smtClean="0"/>
              <a:t>В </a:t>
            </a:r>
            <a:r>
              <a:rPr lang="ru-RU" dirty="0" smtClean="0"/>
              <a:t>том случае, если целью воспитания в семье было формирование завышенной самооценки и эгоцентризма, то у ребёнка будет воспитана ориентация только на себя, на собственные потребности, интересы, чувства. Во взрослом возрасте такая повышенная концентрация на собственном «Я», абсолютное равнодушие к окружающему миру, интересам людей и общества может впоследствии привести к отчуждению и восприятию мира как враждебного</a:t>
            </a:r>
            <a:r>
              <a:rPr lang="ru-RU" dirty="0" smtClean="0"/>
              <a:t>.</a:t>
            </a:r>
          </a:p>
          <a:p>
            <a:pPr lvl="0"/>
            <a:endParaRPr lang="ru-RU" dirty="0" smtClean="0"/>
          </a:p>
          <a:p>
            <a:pPr lvl="0"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b="1" dirty="0" smtClean="0">
                <a:solidFill>
                  <a:srgbClr val="002060"/>
                </a:solidFill>
              </a:rPr>
              <a:t>Дарим </a:t>
            </a:r>
            <a:r>
              <a:rPr lang="ru-RU" b="1" dirty="0" smtClean="0">
                <a:solidFill>
                  <a:srgbClr val="002060"/>
                </a:solidFill>
              </a:rPr>
              <a:t>подарки, отдаём лучшее. </a:t>
            </a:r>
            <a:endParaRPr lang="ru-RU" b="1" dirty="0" smtClean="0">
              <a:solidFill>
                <a:srgbClr val="002060"/>
              </a:solidFill>
            </a:endParaRPr>
          </a:p>
          <a:p>
            <a:pPr lvl="0"/>
            <a:r>
              <a:rPr lang="ru-RU" dirty="0" smtClean="0"/>
              <a:t>Обычно </a:t>
            </a:r>
            <a:r>
              <a:rPr lang="ru-RU" dirty="0" smtClean="0"/>
              <a:t>эгоистическая направленность сознания ребёнка закрепляется в таких семьях, где родители весь смысл жизнедеятельности семьи ориентируют лишь на удовлетворение потребностей ребёнка. Такая модель поведения родителей приучает ребёнка к постоянному ожиданию подарков, немедленному реагированию на желания, увеличению капризов и изощрённости прихотей. Родители не подозревают, что воспитывают в ребёнке потребителя, способного только брать и ничего не производить. </a:t>
            </a:r>
            <a:endParaRPr lang="ru-RU" dirty="0" smtClean="0"/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282" y="285728"/>
            <a:ext cx="828680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b="1" dirty="0" smtClean="0">
                <a:solidFill>
                  <a:srgbClr val="002060"/>
                </a:solidFill>
              </a:rPr>
              <a:t>Освобождаем </a:t>
            </a:r>
            <a:r>
              <a:rPr lang="ru-RU" b="1" dirty="0" smtClean="0">
                <a:solidFill>
                  <a:srgbClr val="002060"/>
                </a:solidFill>
              </a:rPr>
              <a:t>от труда и самообслуживания. </a:t>
            </a:r>
            <a:endParaRPr lang="ru-RU" b="1" dirty="0" smtClean="0">
              <a:solidFill>
                <a:srgbClr val="002060"/>
              </a:solidFill>
            </a:endParaRPr>
          </a:p>
          <a:p>
            <a:pPr lvl="0"/>
            <a:r>
              <a:rPr lang="ru-RU" dirty="0" smtClean="0"/>
              <a:t>Вред </a:t>
            </a:r>
            <a:r>
              <a:rPr lang="ru-RU" dirty="0" smtClean="0"/>
              <a:t>приносит желание родителей освободить ребёнка от любых физических усилий, будь-то труд или самообслуживание. Так вырастают иждивенцы. Крайне противоположная позиция родителей также вредна: равнодушие и постоянная строгость к ребёнку способствует формированию такого же отношения у него к людям: бездушного, холодного.</a:t>
            </a:r>
          </a:p>
          <a:p>
            <a:r>
              <a:rPr lang="ru-RU" dirty="0" smtClean="0"/>
              <a:t> 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b="1" dirty="0" smtClean="0">
                <a:solidFill>
                  <a:srgbClr val="002060"/>
                </a:solidFill>
              </a:rPr>
              <a:t>Выполняем </a:t>
            </a:r>
            <a:r>
              <a:rPr lang="ru-RU" b="1" dirty="0" smtClean="0">
                <a:solidFill>
                  <a:srgbClr val="002060"/>
                </a:solidFill>
              </a:rPr>
              <a:t>за детей их дела. </a:t>
            </a:r>
            <a:endParaRPr lang="ru-RU" b="1" dirty="0" smtClean="0">
              <a:solidFill>
                <a:srgbClr val="002060"/>
              </a:solidFill>
            </a:endParaRPr>
          </a:p>
          <a:p>
            <a:pPr lvl="0"/>
            <a:r>
              <a:rPr lang="ru-RU" dirty="0" smtClean="0"/>
              <a:t>Так </a:t>
            </a:r>
            <a:r>
              <a:rPr lang="ru-RU" dirty="0" smtClean="0"/>
              <a:t>вы лишаете детей проявления инициативы и формируете отрицательное отношение к труду.</a:t>
            </a:r>
          </a:p>
          <a:p>
            <a:r>
              <a:rPr lang="ru-RU" dirty="0" smtClean="0"/>
              <a:t> </a:t>
            </a:r>
          </a:p>
          <a:p>
            <a:pPr lvl="0">
              <a:buFont typeface="Wingdings" pitchFamily="2" charset="2"/>
              <a:buChar char="Ø"/>
            </a:pPr>
            <a:endParaRPr lang="ru-RU" dirty="0"/>
          </a:p>
        </p:txBody>
      </p:sp>
      <p:pic>
        <p:nvPicPr>
          <p:cNvPr id="5" name="Рисунок 4" descr="rebenok_egoist_-_chto_delat.jpg.crop_display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43438" y="2807495"/>
            <a:ext cx="4500562" cy="405050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4282" y="3786190"/>
            <a:ext cx="400052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</a:rPr>
              <a:t> Демонстрируем </a:t>
            </a:r>
            <a:r>
              <a:rPr lang="ru-RU" b="1" dirty="0" smtClean="0">
                <a:solidFill>
                  <a:srgbClr val="002060"/>
                </a:solidFill>
              </a:rPr>
              <a:t>личный негативный пример. </a:t>
            </a:r>
          </a:p>
          <a:p>
            <a:pPr lvl="0"/>
            <a:r>
              <a:rPr lang="ru-RU" dirty="0" smtClean="0"/>
              <a:t>Учим нравственности, внимательности, доброте, щедрости, при этом проявляя личные эгоистические качества? Вряд ли будет польза от теории, не подтверждённой на практике.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5720" y="285728"/>
            <a:ext cx="807249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b="1" dirty="0" smtClean="0">
                <a:solidFill>
                  <a:srgbClr val="002060"/>
                </a:solidFill>
              </a:rPr>
              <a:t>Подкупаем </a:t>
            </a:r>
            <a:r>
              <a:rPr lang="ru-RU" b="1" dirty="0" smtClean="0">
                <a:solidFill>
                  <a:srgbClr val="002060"/>
                </a:solidFill>
              </a:rPr>
              <a:t>детей. </a:t>
            </a:r>
            <a:endParaRPr lang="ru-RU" b="1" dirty="0" smtClean="0">
              <a:solidFill>
                <a:srgbClr val="002060"/>
              </a:solidFill>
            </a:endParaRPr>
          </a:p>
          <a:p>
            <a:pPr lvl="0"/>
            <a:r>
              <a:rPr lang="ru-RU" dirty="0" smtClean="0"/>
              <a:t>Оплата </a:t>
            </a:r>
            <a:r>
              <a:rPr lang="ru-RU" dirty="0" smtClean="0"/>
              <a:t>домашних дел или школьных оценок – не лучший метод воспитания. Ребёнок должен оценивать свои поступки, достижения или промахи, а не их денежную стоимость. Материальное поощрение в детском возрасте способствует снижению энтузиазма и истинного творческого начала.</a:t>
            </a:r>
          </a:p>
          <a:p>
            <a:r>
              <a:rPr lang="ru-RU" dirty="0" smtClean="0"/>
              <a:t> 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b="1" dirty="0" smtClean="0">
                <a:solidFill>
                  <a:srgbClr val="002060"/>
                </a:solidFill>
              </a:rPr>
              <a:t>Слишком </a:t>
            </a:r>
            <a:r>
              <a:rPr lang="ru-RU" b="1" dirty="0" smtClean="0">
                <a:solidFill>
                  <a:srgbClr val="002060"/>
                </a:solidFill>
              </a:rPr>
              <a:t>интенсивно воспитываем. </a:t>
            </a:r>
            <a:endParaRPr lang="ru-RU" b="1" dirty="0" smtClean="0">
              <a:solidFill>
                <a:srgbClr val="002060"/>
              </a:solidFill>
            </a:endParaRPr>
          </a:p>
          <a:p>
            <a:pPr lvl="0"/>
            <a:r>
              <a:rPr lang="ru-RU" dirty="0" smtClean="0"/>
              <a:t>Постоянные </a:t>
            </a:r>
            <a:r>
              <a:rPr lang="ru-RU" dirty="0" smtClean="0"/>
              <a:t>назидания влияют на снижение самооценки ребёнка, подавляют личность, ведут к общей незрелости.</a:t>
            </a:r>
          </a:p>
          <a:p>
            <a:endParaRPr lang="ru-RU" dirty="0"/>
          </a:p>
        </p:txBody>
      </p:sp>
      <p:pic>
        <p:nvPicPr>
          <p:cNvPr id="6" name="Рисунок 5" descr="kto-bolshe-jegoist-odin-rebenok-v-seme-ili-tot-u-kogo-est-bratja-i-sestry-2-945x63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7356" y="3286124"/>
            <a:ext cx="5500726" cy="3286126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85728"/>
            <a:ext cx="4214842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Как бороться с эгоизмом?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928670"/>
            <a:ext cx="857256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Wingdings" pitchFamily="2" charset="2"/>
              <a:buChar char="ü"/>
            </a:pPr>
            <a:r>
              <a:rPr lang="ru-RU" dirty="0" smtClean="0"/>
              <a:t> Приучайте </a:t>
            </a:r>
            <a:r>
              <a:rPr lang="ru-RU" dirty="0" smtClean="0"/>
              <a:t>ребенка к добрым делам. Добрые поступки должны быть направлены на окружающих. Можно сделать кормушку для птиц или помочь перейти бабушке через дорогу. Еще он должен понимать, что такие действия должны быть бескорыстными. </a:t>
            </a:r>
            <a:endParaRPr lang="ru-RU" dirty="0" smtClean="0"/>
          </a:p>
          <a:p>
            <a:pPr lvl="0">
              <a:buFont typeface="Wingdings" pitchFamily="2" charset="2"/>
              <a:buChar char="ü"/>
            </a:pPr>
            <a:endParaRPr lang="ru-RU" dirty="0" smtClean="0"/>
          </a:p>
          <a:p>
            <a:pPr lvl="0">
              <a:buFont typeface="Wingdings" pitchFamily="2" charset="2"/>
              <a:buChar char="ü"/>
            </a:pPr>
            <a:r>
              <a:rPr lang="ru-RU" dirty="0" smtClean="0"/>
              <a:t> Стимулируйте </a:t>
            </a:r>
            <a:r>
              <a:rPr lang="ru-RU" dirty="0" smtClean="0"/>
              <a:t>к общению со сверстниками. Например, пригласите в гости его друга, ведь вдвоем можно заняться поделками или поиграть в машинки. </a:t>
            </a:r>
            <a:endParaRPr lang="ru-RU" dirty="0" smtClean="0"/>
          </a:p>
          <a:p>
            <a:pPr lvl="0">
              <a:buFont typeface="Wingdings" pitchFamily="2" charset="2"/>
              <a:buChar char="ü"/>
            </a:pPr>
            <a:endParaRPr lang="ru-RU" dirty="0" smtClean="0"/>
          </a:p>
          <a:p>
            <a:pPr lvl="0">
              <a:buFont typeface="Wingdings" pitchFamily="2" charset="2"/>
              <a:buChar char="ü"/>
            </a:pPr>
            <a:r>
              <a:rPr lang="ru-RU" dirty="0" smtClean="0"/>
              <a:t> Приучайте </a:t>
            </a:r>
            <a:r>
              <a:rPr lang="ru-RU" dirty="0" smtClean="0"/>
              <a:t>ребенка к самостоятельности. Пусть сам справляется с теми задачами, что ему под силу. </a:t>
            </a:r>
            <a:endParaRPr lang="ru-RU" dirty="0" smtClean="0"/>
          </a:p>
          <a:p>
            <a:pPr lvl="0">
              <a:buFont typeface="Wingdings" pitchFamily="2" charset="2"/>
              <a:buChar char="ü"/>
            </a:pPr>
            <a:endParaRPr lang="ru-RU" dirty="0" smtClean="0"/>
          </a:p>
          <a:p>
            <a:pPr lvl="0">
              <a:buFont typeface="Wingdings" pitchFamily="2" charset="2"/>
              <a:buChar char="ü"/>
            </a:pPr>
            <a:r>
              <a:rPr lang="ru-RU" dirty="0" smtClean="0"/>
              <a:t> Можно </a:t>
            </a:r>
            <a:r>
              <a:rPr lang="ru-RU" dirty="0" smtClean="0"/>
              <a:t>предложить ребенку посмотреть фильм или почитать книгу с положительными героями. Обычно это заставляет задуматься о своих поступках и поведении</a:t>
            </a:r>
            <a:r>
              <a:rPr lang="ru-RU" dirty="0" smtClean="0"/>
              <a:t>.</a:t>
            </a:r>
          </a:p>
          <a:p>
            <a:pPr lvl="0">
              <a:buFont typeface="Wingdings" pitchFamily="2" charset="2"/>
              <a:buChar char="ü"/>
            </a:pPr>
            <a:endParaRPr lang="ru-RU" dirty="0" smtClean="0"/>
          </a:p>
          <a:p>
            <a:pPr lvl="0">
              <a:buFont typeface="Wingdings" pitchFamily="2" charset="2"/>
              <a:buChar char="ü"/>
            </a:pPr>
            <a:r>
              <a:rPr lang="ru-RU" dirty="0" smtClean="0"/>
              <a:t> Важно </a:t>
            </a:r>
            <a:r>
              <a:rPr lang="ru-RU" dirty="0" smtClean="0"/>
              <a:t>поощрять малыша, когда он радуется чужим победам</a:t>
            </a:r>
            <a:r>
              <a:rPr lang="ru-RU" dirty="0" smtClean="0"/>
              <a:t>.</a:t>
            </a:r>
          </a:p>
          <a:p>
            <a:pPr lvl="0">
              <a:buFont typeface="Wingdings" pitchFamily="2" charset="2"/>
              <a:buChar char="ü"/>
            </a:pPr>
            <a:endParaRPr lang="ru-RU" dirty="0" smtClean="0"/>
          </a:p>
          <a:p>
            <a:pPr lvl="0">
              <a:buFont typeface="Wingdings" pitchFamily="2" charset="2"/>
              <a:buChar char="ü"/>
            </a:pPr>
            <a:r>
              <a:rPr lang="ru-RU" dirty="0" smtClean="0"/>
              <a:t> Можно </a:t>
            </a:r>
            <a:r>
              <a:rPr lang="ru-RU" dirty="0" smtClean="0"/>
              <a:t>завести домашнее животное. Он будет учиться </a:t>
            </a:r>
            <a:endParaRPr lang="ru-RU" dirty="0" smtClean="0"/>
          </a:p>
          <a:p>
            <a:pPr lvl="0"/>
            <a:r>
              <a:rPr lang="ru-RU" dirty="0" smtClean="0"/>
              <a:t>заботиться </a:t>
            </a:r>
            <a:r>
              <a:rPr lang="ru-RU" dirty="0" smtClean="0"/>
              <a:t>не только о себе, но и о других, понимая, что их желания и потребности тоже важны.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285728"/>
            <a:ext cx="2000264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Литература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1428736"/>
            <a:ext cx="771530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u="sng" dirty="0" smtClean="0">
                <a:solidFill>
                  <a:srgbClr val="0070C0"/>
                </a:solidFill>
                <a:hlinkClick r:id="rId2"/>
              </a:rPr>
              <a:t>https://</a:t>
            </a:r>
            <a:r>
              <a:rPr lang="ru-RU" u="sng" dirty="0" smtClean="0">
                <a:solidFill>
                  <a:srgbClr val="0070C0"/>
                </a:solidFill>
                <a:hlinkClick r:id="rId2"/>
              </a:rPr>
              <a:t>paidagogos.com/egoizm-rebyonka-i-metodyi-ego-preodoleniya.html</a:t>
            </a:r>
            <a:endParaRPr lang="ru-RU" u="sng" dirty="0" smtClean="0">
              <a:solidFill>
                <a:srgbClr val="0070C0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ru-RU" dirty="0" smtClean="0">
              <a:solidFill>
                <a:srgbClr val="0070C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u="sng" dirty="0" smtClean="0">
                <a:solidFill>
                  <a:srgbClr val="0070C0"/>
                </a:solidFill>
                <a:hlinkClick r:id="rId3"/>
              </a:rPr>
              <a:t>http://detsad2.ru/all_of_children/159</a:t>
            </a:r>
            <a:r>
              <a:rPr lang="ru-RU" u="sng" dirty="0" smtClean="0">
                <a:solidFill>
                  <a:srgbClr val="0070C0"/>
                </a:solidFill>
                <a:hlinkClick r:id="rId3"/>
              </a:rPr>
              <a:t>/</a:t>
            </a:r>
            <a:endParaRPr lang="ru-RU" u="sng" dirty="0" smtClean="0">
              <a:solidFill>
                <a:srgbClr val="0070C0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ru-RU" dirty="0" smtClean="0">
              <a:solidFill>
                <a:srgbClr val="0070C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u="sng" dirty="0" smtClean="0">
                <a:solidFill>
                  <a:srgbClr val="0070C0"/>
                </a:solidFill>
                <a:hlinkClick r:id="rId4"/>
              </a:rPr>
              <a:t>https://</a:t>
            </a:r>
            <a:r>
              <a:rPr lang="ru-RU" u="sng" dirty="0" smtClean="0">
                <a:solidFill>
                  <a:srgbClr val="0070C0"/>
                </a:solidFill>
                <a:hlinkClick r:id="rId4"/>
              </a:rPr>
              <a:t>doshkolniki.org/roditelyam/sovety/kak-borotsya-s-detskim-egoizmom.html</a:t>
            </a:r>
            <a:endParaRPr lang="ru-RU" u="sng" dirty="0" smtClean="0">
              <a:solidFill>
                <a:srgbClr val="0070C0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ru-RU" dirty="0" smtClean="0">
              <a:solidFill>
                <a:srgbClr val="0070C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u="sng" dirty="0" smtClean="0">
                <a:solidFill>
                  <a:srgbClr val="0070C0"/>
                </a:solidFill>
                <a:hlinkClick r:id="rId5"/>
              </a:rPr>
              <a:t>https://macca.ru/egoistichnoe-povedenie-detei-doshkolnogo-vozrasta-chtoby-rebenok-ne-vyros/</a:t>
            </a:r>
            <a:endParaRPr lang="ru-RU" dirty="0" smtClean="0">
              <a:solidFill>
                <a:srgbClr val="0070C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2571744"/>
            <a:ext cx="78598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rgbClr val="0070C0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Спасибо за внимание!</a:t>
            </a:r>
            <a:endParaRPr lang="ru-RU" sz="5400" b="1" dirty="0">
              <a:ln w="18000">
                <a:solidFill>
                  <a:srgbClr val="0070C0"/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357166"/>
            <a:ext cx="2143140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Содержание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1214422"/>
            <a:ext cx="8215370" cy="517064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2200" b="1" dirty="0" smtClean="0">
                <a:solidFill>
                  <a:srgbClr val="002060"/>
                </a:solidFill>
              </a:rPr>
              <a:t>Что такое эгоизм?</a:t>
            </a:r>
          </a:p>
          <a:p>
            <a:pPr marL="342900" indent="-342900">
              <a:buFont typeface="+mj-lt"/>
              <a:buAutoNum type="arabicPeriod"/>
            </a:pPr>
            <a:endParaRPr lang="ru-RU" sz="2200" b="1" dirty="0" smtClean="0">
              <a:solidFill>
                <a:srgbClr val="00206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sz="2200" b="1" dirty="0" smtClean="0">
                <a:solidFill>
                  <a:srgbClr val="002060"/>
                </a:solidFill>
              </a:rPr>
              <a:t>Учёные, внёсшие вклад в детскую психологию</a:t>
            </a:r>
          </a:p>
          <a:p>
            <a:pPr marL="342900" indent="-342900">
              <a:buFont typeface="+mj-lt"/>
              <a:buAutoNum type="arabicPeriod"/>
            </a:pPr>
            <a:endParaRPr lang="ru-RU" sz="2200" b="1" dirty="0" smtClean="0">
              <a:solidFill>
                <a:srgbClr val="00206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sz="2200" b="1" dirty="0" smtClean="0">
                <a:solidFill>
                  <a:srgbClr val="002060"/>
                </a:solidFill>
              </a:rPr>
              <a:t>Эгоизм ребёнка</a:t>
            </a:r>
          </a:p>
          <a:p>
            <a:pPr marL="342900" indent="-342900">
              <a:buFont typeface="+mj-lt"/>
              <a:buAutoNum type="arabicPeriod"/>
            </a:pPr>
            <a:endParaRPr lang="ru-RU" sz="2200" b="1" dirty="0" smtClean="0">
              <a:solidFill>
                <a:srgbClr val="00206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sz="2200" b="1" dirty="0" smtClean="0">
                <a:solidFill>
                  <a:srgbClr val="002060"/>
                </a:solidFill>
              </a:rPr>
              <a:t>Причины детского эгоизма</a:t>
            </a:r>
          </a:p>
          <a:p>
            <a:pPr marL="342900" indent="-342900">
              <a:buFont typeface="+mj-lt"/>
              <a:buAutoNum type="arabicPeriod"/>
            </a:pPr>
            <a:endParaRPr lang="ru-RU" sz="2200" b="1" dirty="0" smtClean="0">
              <a:solidFill>
                <a:srgbClr val="00206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sz="2200" b="1" dirty="0" smtClean="0">
                <a:solidFill>
                  <a:srgbClr val="002060"/>
                </a:solidFill>
              </a:rPr>
              <a:t>Проявления эгоизма</a:t>
            </a:r>
          </a:p>
          <a:p>
            <a:pPr marL="342900" indent="-342900">
              <a:buFont typeface="+mj-lt"/>
              <a:buAutoNum type="arabicPeriod"/>
            </a:pPr>
            <a:endParaRPr lang="ru-RU" sz="2200" b="1" dirty="0" smtClean="0">
              <a:solidFill>
                <a:srgbClr val="00206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sz="2200" b="1" dirty="0" smtClean="0">
                <a:solidFill>
                  <a:srgbClr val="002060"/>
                </a:solidFill>
              </a:rPr>
              <a:t>Ошибки родителей в воспитании</a:t>
            </a:r>
          </a:p>
          <a:p>
            <a:pPr marL="342900" indent="-342900">
              <a:buFont typeface="+mj-lt"/>
              <a:buAutoNum type="arabicPeriod"/>
            </a:pPr>
            <a:endParaRPr lang="ru-RU" sz="2200" b="1" dirty="0" smtClean="0">
              <a:solidFill>
                <a:srgbClr val="00206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sz="2200" b="1" dirty="0" smtClean="0">
                <a:solidFill>
                  <a:srgbClr val="002060"/>
                </a:solidFill>
              </a:rPr>
              <a:t>Как бороться с детским эгоизмом?</a:t>
            </a:r>
          </a:p>
          <a:p>
            <a:pPr marL="342900" indent="-342900">
              <a:buFont typeface="+mj-lt"/>
              <a:buAutoNum type="arabicPeriod"/>
            </a:pPr>
            <a:endParaRPr lang="ru-RU" sz="2200" b="1" dirty="0" smtClean="0">
              <a:solidFill>
                <a:srgbClr val="00206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sz="2200" b="1" dirty="0" smtClean="0">
                <a:solidFill>
                  <a:srgbClr val="002060"/>
                </a:solidFill>
              </a:rPr>
              <a:t>Литература</a:t>
            </a:r>
            <a:endParaRPr lang="ru-RU" sz="2200" b="1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282" y="285728"/>
            <a:ext cx="3071834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/>
              <a:t>Что такое эгоизм?</a:t>
            </a:r>
            <a:endParaRPr lang="ru-RU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14282" y="1428736"/>
            <a:ext cx="850112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Эгоизм</a:t>
            </a:r>
            <a:r>
              <a:rPr lang="ru-RU" dirty="0" smtClean="0"/>
              <a:t> - это такое поведение, при котором человек учитывает только свои интересы и выгоды и его не волнуют интересы и проблемы других людей, такие люди не знают что такое сочувствие и сопереживание. Все маленькие дети изначально эгоисты, а какими они вырастут зависит от того каким будет воспитание детей дошкольного возраста, нами родителями, и какой пример мы им подадим своим поведением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r>
              <a:rPr lang="ru-RU" b="1" dirty="0" smtClean="0">
                <a:solidFill>
                  <a:srgbClr val="0070C0"/>
                </a:solidFill>
              </a:rPr>
              <a:t>В психологической науке эгоизм </a:t>
            </a:r>
            <a:r>
              <a:rPr lang="ru-RU" dirty="0" smtClean="0"/>
              <a:t>понимается как отрицательная ценностная ориентация личности, которая проявляется в сознательном алчном столкновении собственных интересов и потребностей других людей и социума в целом.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335846"/>
            <a:ext cx="8429684" cy="32778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Calibri"/>
                <a:ea typeface="Times New Roman"/>
                <a:cs typeface="Times New Roman"/>
              </a:rPr>
              <a:t>Приблизительно </a:t>
            </a:r>
            <a:r>
              <a:rPr lang="ru-RU" b="1" dirty="0" smtClean="0">
                <a:latin typeface="Calibri"/>
                <a:ea typeface="Times New Roman"/>
                <a:cs typeface="Times New Roman"/>
              </a:rPr>
              <a:t>до трёхлетнего возраста </a:t>
            </a:r>
            <a:r>
              <a:rPr lang="ru-RU" dirty="0" smtClean="0">
                <a:latin typeface="Calibri"/>
                <a:ea typeface="Times New Roman"/>
                <a:cs typeface="Times New Roman"/>
              </a:rPr>
              <a:t>детский эгоизм считается вполне </a:t>
            </a:r>
            <a:r>
              <a:rPr lang="ru-RU" b="1" dirty="0" smtClean="0">
                <a:latin typeface="Calibri"/>
                <a:ea typeface="Times New Roman"/>
                <a:cs typeface="Times New Roman"/>
              </a:rPr>
              <a:t>естественным</a:t>
            </a:r>
            <a:r>
              <a:rPr lang="ru-RU" dirty="0" smtClean="0">
                <a:latin typeface="Calibri"/>
                <a:ea typeface="Times New Roman"/>
                <a:cs typeface="Times New Roman"/>
              </a:rPr>
              <a:t>. Он представляет собой природный эгоизм малыша, заинтересованного исключительно в том, что может принести ему удовольствие. Ребёнок ещё не особо нуждается в общении со сверстниками, ещё не понимает, нужно ли делиться. Однако специалисты считают, что даже в самом раннем возрасте ребёнок может стать настоящим эгоистом. Это может произойти в том случае, если родители бездумно относятся к воспитанию малыша: задаривают его чрезмерным количеством игрушек, удовлетворяют малейшие капризы, идут на поводу у ребёнка. Таким образом, можно воспитать маленького тирана, желания которого — закон.</a:t>
            </a:r>
            <a:endParaRPr lang="ru-RU" dirty="0">
              <a:latin typeface="Calibri"/>
              <a:ea typeface="Times New Roman"/>
              <a:cs typeface="Times New Roman"/>
            </a:endParaRPr>
          </a:p>
        </p:txBody>
      </p:sp>
      <p:pic>
        <p:nvPicPr>
          <p:cNvPr id="4" name="Рисунок 3" descr="1615_children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76418" y="3000372"/>
            <a:ext cx="4667582" cy="420046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214290"/>
            <a:ext cx="7358114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Учёные, внёсшие вклад в детскую психологию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5214950"/>
            <a:ext cx="378621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err="1" smtClean="0">
                <a:solidFill>
                  <a:srgbClr val="0070C0"/>
                </a:solidFill>
              </a:rPr>
              <a:t>Дании́л</a:t>
            </a:r>
            <a:r>
              <a:rPr lang="ru-RU" sz="1400" dirty="0" smtClean="0">
                <a:solidFill>
                  <a:srgbClr val="0070C0"/>
                </a:solidFill>
              </a:rPr>
              <a:t> </a:t>
            </a:r>
            <a:r>
              <a:rPr lang="ru-RU" sz="1400" dirty="0" err="1" smtClean="0">
                <a:solidFill>
                  <a:srgbClr val="0070C0"/>
                </a:solidFill>
              </a:rPr>
              <a:t>Бори́сович</a:t>
            </a:r>
            <a:r>
              <a:rPr lang="ru-RU" sz="1400" dirty="0" smtClean="0">
                <a:solidFill>
                  <a:srgbClr val="0070C0"/>
                </a:solidFill>
              </a:rPr>
              <a:t> </a:t>
            </a:r>
            <a:r>
              <a:rPr lang="ru-RU" sz="1400" dirty="0" err="1" smtClean="0">
                <a:solidFill>
                  <a:srgbClr val="0070C0"/>
                </a:solidFill>
              </a:rPr>
              <a:t>Элько́нин</a:t>
            </a:r>
            <a:r>
              <a:rPr lang="ru-RU" sz="1400" dirty="0" smtClean="0">
                <a:solidFill>
                  <a:srgbClr val="0070C0"/>
                </a:solidFill>
              </a:rPr>
              <a:t> </a:t>
            </a:r>
            <a:endParaRPr lang="ru-RU" sz="1400" dirty="0" smtClean="0">
              <a:solidFill>
                <a:srgbClr val="0070C0"/>
              </a:solidFill>
            </a:endParaRPr>
          </a:p>
          <a:p>
            <a:pPr algn="ctr"/>
            <a:endParaRPr lang="ru-RU" sz="1400" dirty="0" smtClean="0">
              <a:solidFill>
                <a:srgbClr val="0070C0"/>
              </a:solidFill>
            </a:endParaRPr>
          </a:p>
          <a:p>
            <a:pPr algn="ctr"/>
            <a:r>
              <a:rPr lang="ru-RU" sz="1400" dirty="0" smtClean="0"/>
              <a:t>Советский психолог</a:t>
            </a:r>
            <a:r>
              <a:rPr lang="ru-RU" sz="1400" dirty="0" smtClean="0"/>
              <a:t>, автор оригинального направления в детской и педагогической психологии, член-корреспондент АПН СССР.</a:t>
            </a:r>
            <a:endParaRPr lang="ru-RU" sz="1400" dirty="0"/>
          </a:p>
        </p:txBody>
      </p:sp>
      <p:sp>
        <p:nvSpPr>
          <p:cNvPr id="4" name="TextBox 3"/>
          <p:cNvSpPr txBox="1"/>
          <p:nvPr/>
        </p:nvSpPr>
        <p:spPr>
          <a:xfrm>
            <a:off x="5143504" y="5143512"/>
            <a:ext cx="385765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err="1" smtClean="0">
                <a:solidFill>
                  <a:srgbClr val="0070C0"/>
                </a:solidFill>
              </a:rPr>
              <a:t>Ма́я</a:t>
            </a:r>
            <a:r>
              <a:rPr lang="ru-RU" sz="1400" dirty="0" smtClean="0">
                <a:solidFill>
                  <a:srgbClr val="0070C0"/>
                </a:solidFill>
              </a:rPr>
              <a:t> </a:t>
            </a:r>
            <a:r>
              <a:rPr lang="ru-RU" sz="1400" dirty="0" err="1" smtClean="0">
                <a:solidFill>
                  <a:srgbClr val="0070C0"/>
                </a:solidFill>
              </a:rPr>
              <a:t>Ива́новна</a:t>
            </a:r>
            <a:r>
              <a:rPr lang="ru-RU" sz="1400" dirty="0" smtClean="0">
                <a:solidFill>
                  <a:srgbClr val="0070C0"/>
                </a:solidFill>
              </a:rPr>
              <a:t> </a:t>
            </a:r>
            <a:r>
              <a:rPr lang="ru-RU" sz="1400" dirty="0" err="1" smtClean="0">
                <a:solidFill>
                  <a:srgbClr val="0070C0"/>
                </a:solidFill>
              </a:rPr>
              <a:t>Ли́сина</a:t>
            </a:r>
            <a:r>
              <a:rPr lang="ru-RU" sz="1400" dirty="0" smtClean="0">
                <a:solidFill>
                  <a:srgbClr val="0070C0"/>
                </a:solidFill>
              </a:rPr>
              <a:t> </a:t>
            </a:r>
            <a:endParaRPr lang="ru-RU" sz="1400" dirty="0" smtClean="0">
              <a:solidFill>
                <a:srgbClr val="0070C0"/>
              </a:solidFill>
            </a:endParaRPr>
          </a:p>
          <a:p>
            <a:pPr algn="ctr"/>
            <a:endParaRPr lang="ru-RU" sz="1400" dirty="0" smtClean="0">
              <a:solidFill>
                <a:srgbClr val="0070C0"/>
              </a:solidFill>
            </a:endParaRPr>
          </a:p>
          <a:p>
            <a:pPr algn="ctr"/>
            <a:r>
              <a:rPr lang="ru-RU" sz="1400" dirty="0" smtClean="0"/>
              <a:t>Советский </a:t>
            </a:r>
            <a:r>
              <a:rPr lang="ru-RU" sz="1400" dirty="0" smtClean="0"/>
              <a:t>психолог, доктор психологических наук, профессор. Разработала новое направление в детской психологии, ориентированное на изучение младенческого </a:t>
            </a:r>
            <a:r>
              <a:rPr lang="ru-RU" sz="1400" dirty="0" smtClean="0"/>
              <a:t>возраста.</a:t>
            </a:r>
            <a:endParaRPr lang="ru-RU" sz="1400" dirty="0"/>
          </a:p>
        </p:txBody>
      </p:sp>
      <p:pic>
        <p:nvPicPr>
          <p:cNvPr id="7" name="Рисунок 6" descr="dc5b87be46acaca5b8205ff4ddb61e5f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1000108"/>
            <a:ext cx="3143272" cy="405033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Рисунок 7" descr="Майя_Ивановна_Лисин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0694" y="951221"/>
            <a:ext cx="3067032" cy="403524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4929198"/>
            <a:ext cx="378621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err="1" smtClean="0">
                <a:solidFill>
                  <a:srgbClr val="0070C0"/>
                </a:solidFill>
              </a:rPr>
              <a:t>Влади́мир</a:t>
            </a:r>
            <a:r>
              <a:rPr lang="ru-RU" sz="1400" dirty="0" smtClean="0">
                <a:solidFill>
                  <a:srgbClr val="0070C0"/>
                </a:solidFill>
              </a:rPr>
              <a:t> </a:t>
            </a:r>
            <a:r>
              <a:rPr lang="ru-RU" sz="1400" dirty="0" err="1" smtClean="0">
                <a:solidFill>
                  <a:srgbClr val="0070C0"/>
                </a:solidFill>
              </a:rPr>
              <a:t>Миха́йлович</a:t>
            </a:r>
            <a:r>
              <a:rPr lang="ru-RU" sz="1400" dirty="0" smtClean="0">
                <a:solidFill>
                  <a:srgbClr val="0070C0"/>
                </a:solidFill>
              </a:rPr>
              <a:t> </a:t>
            </a:r>
            <a:r>
              <a:rPr lang="ru-RU" sz="1400" dirty="0" err="1" smtClean="0">
                <a:solidFill>
                  <a:srgbClr val="0070C0"/>
                </a:solidFill>
              </a:rPr>
              <a:t>Бе́хтерев</a:t>
            </a:r>
            <a:r>
              <a:rPr lang="ru-RU" sz="1400" dirty="0" smtClean="0">
                <a:solidFill>
                  <a:srgbClr val="0070C0"/>
                </a:solidFill>
              </a:rPr>
              <a:t> </a:t>
            </a:r>
            <a:endParaRPr lang="ru-RU" sz="1400" dirty="0" smtClean="0">
              <a:solidFill>
                <a:srgbClr val="0070C0"/>
              </a:solidFill>
            </a:endParaRPr>
          </a:p>
          <a:p>
            <a:pPr algn="ctr"/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Русский </a:t>
            </a:r>
            <a:r>
              <a:rPr lang="ru-RU" sz="1400" dirty="0" smtClean="0"/>
              <a:t>и советский психиатр, невропатолог, физиолог, психолог, основоположник рефлексологии и патопсихологического направления в России, академик.</a:t>
            </a:r>
            <a:endParaRPr lang="ru-RU" sz="1400" dirty="0"/>
          </a:p>
        </p:txBody>
      </p:sp>
      <p:pic>
        <p:nvPicPr>
          <p:cNvPr id="3" name="Рисунок 2" descr="1439646064_gallery_bekhterev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500042"/>
            <a:ext cx="2967040" cy="423862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5143504" y="4929198"/>
            <a:ext cx="378621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err="1" smtClean="0">
                <a:solidFill>
                  <a:srgbClr val="0070C0"/>
                </a:solidFill>
              </a:rPr>
              <a:t>Влади́мир</a:t>
            </a:r>
            <a:r>
              <a:rPr lang="ru-RU" sz="1400" dirty="0" smtClean="0">
                <a:solidFill>
                  <a:srgbClr val="0070C0"/>
                </a:solidFill>
              </a:rPr>
              <a:t> </a:t>
            </a:r>
            <a:r>
              <a:rPr lang="ru-RU" sz="1400" dirty="0" err="1" smtClean="0">
                <a:solidFill>
                  <a:srgbClr val="0070C0"/>
                </a:solidFill>
              </a:rPr>
              <a:t>Никола́евич</a:t>
            </a:r>
            <a:r>
              <a:rPr lang="ru-RU" sz="1400" dirty="0" smtClean="0">
                <a:solidFill>
                  <a:srgbClr val="0070C0"/>
                </a:solidFill>
              </a:rPr>
              <a:t> </a:t>
            </a:r>
            <a:r>
              <a:rPr lang="ru-RU" sz="1400" dirty="0" err="1" smtClean="0">
                <a:solidFill>
                  <a:srgbClr val="0070C0"/>
                </a:solidFill>
              </a:rPr>
              <a:t>Мя́сищев</a:t>
            </a:r>
            <a:endParaRPr lang="ru-RU" sz="1400" dirty="0" smtClean="0">
              <a:solidFill>
                <a:srgbClr val="0070C0"/>
              </a:solidFill>
            </a:endParaRPr>
          </a:p>
          <a:p>
            <a:pPr algn="ctr"/>
            <a:r>
              <a:rPr lang="ru-RU" sz="1400" dirty="0" smtClean="0"/>
              <a:t> </a:t>
            </a:r>
            <a:br>
              <a:rPr lang="ru-RU" sz="1400" dirty="0" smtClean="0"/>
            </a:br>
            <a:r>
              <a:rPr lang="ru-RU" sz="1400" dirty="0" smtClean="0"/>
              <a:t>Советский психиатр </a:t>
            </a:r>
            <a:r>
              <a:rPr lang="ru-RU" sz="1400" dirty="0" smtClean="0"/>
              <a:t>и медицинский психолог, исследователь проблем человеческих способностей и отношений, основатель ленинградской школы психотерапии. Был учеником В. М. Бехтерева и А. Ф. Лазурского.</a:t>
            </a:r>
            <a:endParaRPr lang="ru-RU" sz="1400" dirty="0"/>
          </a:p>
        </p:txBody>
      </p:sp>
      <p:pic>
        <p:nvPicPr>
          <p:cNvPr id="5" name="Рисунок 4" descr="deof_4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2132" y="500042"/>
            <a:ext cx="2847751" cy="420518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85728"/>
            <a:ext cx="2643206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Эгоизм ребёнка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357158" y="1142984"/>
            <a:ext cx="8286808" cy="338554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Восприятие собственной индивидуальности, своего «я», выделение себя из окружающей среды, а также потребность самоутверждения нужны малышам, как и взрослым, для того, чтобы стать настоящей личностью. Эти важные процессы становления маленького человека обычно начинаются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с двух лет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. Кроха проявляет стремление к одобрению окружающих, именно поэтому он нуждается во внимании со стороны взрослых, похвале, проявлении их любви, ощущении счастья. В своих требованиях он бывает надоедливым, упрямым и капризным.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То, какими сформируются у ребёнка отношения с окружающим его миром, зависит от людей, окружающих его: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будет ли он понимать чужие желания и чувства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научится ли он сочувствовать людям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будет ли он бескорыстно помогать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или станет воспринимать всех исключительно как источник удовлетворения  собственных желаний.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4" name="Рисунок 3" descr="detki-1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43372" y="4000504"/>
            <a:ext cx="4872046" cy="3252091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5720" y="357166"/>
            <a:ext cx="4429156" cy="461665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Причины детского эгоизма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1357298"/>
            <a:ext cx="857256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dirty="0" smtClean="0">
                <a:solidFill>
                  <a:srgbClr val="002060"/>
                </a:solidFill>
              </a:rPr>
              <a:t>Слепая любовь родителей. 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/>
              <a:t>В центре внимания — ребёнок. На все его вопросы – значимые и не очень – положительный ответ. На отказ такие дети реагируют скандалом, истерикой, криком, визгом и лежанием на полу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pPr lvl="0"/>
            <a:r>
              <a:rPr lang="ru-RU" b="1" dirty="0" smtClean="0">
                <a:solidFill>
                  <a:srgbClr val="002060"/>
                </a:solidFill>
              </a:rPr>
              <a:t>Несамостоятельность ребёнка. 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/>
              <a:t>Если родители не позволяют сыну или дочери выполнять элементарные действия самостоятельно, это приведёт к устойчивому формированию эгоизма в их характере. Такие родители убирают игрушки за детьми весь период детства, а дети игнорируют все просьбы родителей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pPr lvl="0"/>
            <a:r>
              <a:rPr lang="ru-RU" b="1" dirty="0" smtClean="0">
                <a:solidFill>
                  <a:srgbClr val="002060"/>
                </a:solidFill>
              </a:rPr>
              <a:t>Стимулирование успехов. 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/>
              <a:t>Сделаешь математику — куплю шоколадку. Знакомо? Так уничтожается альтруизм (полная противоположность эгоизму) на корню: ребёнок вряд ли захочет совершать поступки в жизни просто так.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85728"/>
            <a:ext cx="3429024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Проявления эгоизма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1071546"/>
            <a:ext cx="871543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Родителей </a:t>
            </a:r>
            <a:r>
              <a:rPr lang="ru-RU" dirty="0" smtClean="0"/>
              <a:t>всегда глубоко трогают таланты и достижения малыша. Они стремятся всем рассказать, какой у них замечательный ребёнок, как он быстро развивается, как ловко у него всё выходит. Однако часто мама и папа не замечают (или не стремятся заметить), что так они способствуют появлению у ребенка сосредоточенности только на себе. Чрезмерные похвалы и восхищения не несут пользу ребёнку, а только воспитывают его себялюбивым.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Проявления эгоизма бывают и в таких случаях, когда родители стараются исполнить все капризы ребёнка: «У нас не было счастливого детства, пусть будет у него!» Если по мере взросления ребёнка потакания его капризам не уменьшаются, то ребёнок растёт эгоистичным потребителем и манипулятором. У взрослого чада требования увеличиваются, и он будет использовать разнообразные методы достижения цели, например, чтобы снова купили новый смартфон, планшет, ноутбук, модное платье или просто дали денег. Так ребёнок превращается в вымогателя, который попросту издевается над родителями, меньше всего думая об их возможностях. Такие дети не ценят родителей, не стараются понять их чувства и ожидания.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47</TotalTime>
  <Words>1189</Words>
  <PresentationFormat>Экран (4:3)</PresentationFormat>
  <Paragraphs>100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Открытая</vt:lpstr>
      <vt:lpstr>Эгоистичное поведение в дошкольном возрасте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Эгоистическое поведение в дошкольном возрасте </dc:title>
  <dc:creator>Вадим</dc:creator>
  <cp:lastModifiedBy>Вадим</cp:lastModifiedBy>
  <cp:revision>7</cp:revision>
  <dcterms:created xsi:type="dcterms:W3CDTF">2020-04-10T12:25:58Z</dcterms:created>
  <dcterms:modified xsi:type="dcterms:W3CDTF">2020-04-10T13:24:03Z</dcterms:modified>
</cp:coreProperties>
</file>