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7"/>
  </p:notesMasterIdLst>
  <p:sldIdLst>
    <p:sldId id="259" r:id="rId2"/>
    <p:sldId id="260" r:id="rId3"/>
    <p:sldId id="261" r:id="rId4"/>
    <p:sldId id="262" r:id="rId5"/>
    <p:sldId id="257" r:id="rId6"/>
    <p:sldId id="258" r:id="rId7"/>
    <p:sldId id="263" r:id="rId8"/>
    <p:sldId id="264" r:id="rId9"/>
    <p:sldId id="265" r:id="rId10"/>
    <p:sldId id="269" r:id="rId11"/>
    <p:sldId id="266" r:id="rId12"/>
    <p:sldId id="286" r:id="rId13"/>
    <p:sldId id="267" r:id="rId14"/>
    <p:sldId id="268" r:id="rId15"/>
    <p:sldId id="283" r:id="rId16"/>
    <p:sldId id="270" r:id="rId17"/>
    <p:sldId id="276" r:id="rId18"/>
    <p:sldId id="271" r:id="rId19"/>
    <p:sldId id="272" r:id="rId20"/>
    <p:sldId id="284" r:id="rId21"/>
    <p:sldId id="273" r:id="rId22"/>
    <p:sldId id="288" r:id="rId23"/>
    <p:sldId id="274" r:id="rId24"/>
    <p:sldId id="275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A43B5-7190-4967-9BC8-95F697AACA89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067E0-70D5-4FE1-8960-D68620248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A18D2-E7EF-468C-BA6E-0BB7C160E36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A18D2-E7EF-468C-BA6E-0BB7C160E36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A18D2-E7EF-468C-BA6E-0BB7C160E36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A18D2-E7EF-468C-BA6E-0BB7C160E36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67E0-70D5-4FE1-8960-D686202489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A69A5C2-C3C4-4965-977B-B8726F5ED6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1AB4D1-C190-40F6-B270-07F06638798A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A90E5D7-4D27-43E4-AB42-966312E0E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riotvrn.ru/stati/23-2010-11-17-06-57-44/69-2010-12-06-12-29-39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allbay.ru/vasneztov.html" TargetMode="External"/><Relationship Id="rId5" Type="http://schemas.openxmlformats.org/officeDocument/2006/relationships/hyperlink" Target="http://bibliotekar.ru/rusVasnecov/" TargetMode="External"/><Relationship Id="rId4" Type="http://schemas.openxmlformats.org/officeDocument/2006/relationships/hyperlink" Target="http://sovcom.ru/index.php?category=painters&amp;painter=1063&amp;painterstype=painter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27313" y="1071546"/>
            <a:ext cx="5534052" cy="1628772"/>
          </a:xfrm>
        </p:spPr>
        <p:txBody>
          <a:bodyPr anchor="t"/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Секция: начальные классы</a:t>
            </a:r>
            <a:endParaRPr lang="ru-RU" sz="4000" b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857364"/>
            <a:ext cx="8389967" cy="2197105"/>
          </a:xfrm>
        </p:spPr>
        <p:txBody>
          <a:bodyPr>
            <a:normAutofit/>
          </a:bodyPr>
          <a:lstStyle/>
          <a:p>
            <a:pPr algn="ctr"/>
            <a:r>
              <a:rPr lang="ru-RU" sz="2800" b="0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Информационно-исследовательский проект</a:t>
            </a:r>
          </a:p>
          <a:p>
            <a:pPr algn="ctr"/>
            <a:r>
              <a:rPr lang="ru-RU" sz="4000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«Мы играем </a:t>
            </a:r>
          </a:p>
          <a:p>
            <a:pPr algn="ctr"/>
            <a:r>
              <a:rPr lang="ru-RU" sz="4000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художественную галерею»</a:t>
            </a:r>
            <a:endParaRPr lang="ru-RU" sz="4000" i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11188" y="260350"/>
            <a:ext cx="8151812" cy="5762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VI</a:t>
            </a: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err="1">
                <a:solidFill>
                  <a:srgbClr val="002060"/>
                </a:solidFill>
              </a:rPr>
              <a:t>ая</a:t>
            </a:r>
            <a:r>
              <a:rPr lang="ru-RU" b="1" dirty="0">
                <a:solidFill>
                  <a:srgbClr val="002060"/>
                </a:solidFill>
              </a:rPr>
              <a:t>  Научно –  практическая конференция 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учащихся школы № 2 г. Ершова Саратовской области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/>
              <a:t> </a:t>
            </a:r>
            <a:endParaRPr lang="ru-RU" dirty="0"/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5" name="Picture 7" descr="book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879975"/>
            <a:ext cx="1838325" cy="14192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89224" y="3786190"/>
            <a:ext cx="5873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Выполнили: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 учащиеся 4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класса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МОУ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СОШ №2 г.Ершова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      Саратовской области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</a:t>
            </a:r>
          </a:p>
          <a:p>
            <a:pPr lvl="0" algn="l" eaLnBrk="0" hangingPunct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orbel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Руководитель: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учитель начальных классов</a:t>
            </a:r>
          </a:p>
          <a:p>
            <a:pPr lvl="0" algn="l" eaLnBrk="0" hangingPunct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МОУ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СОШ №2 г.Ершова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Саратовской области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»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l" eaLnBrk="0" hangingPunct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orbel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Шевцова Т.Н.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052736"/>
            <a:ext cx="3960774" cy="2592288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243" name="Picture 3" descr="F:\Картины\DSC046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221088"/>
            <a:ext cx="4071966" cy="164757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500066"/>
          </a:xfr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Третьяковская галерея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Picture 8" descr="artlib_gallery-16274-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857232"/>
            <a:ext cx="3429024" cy="227232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9" name="Содержимое 8" descr="Царевна-Лебедь Врубель"/>
          <p:cNvPicPr>
            <a:picLocks noGrp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286124"/>
            <a:ext cx="2071702" cy="314327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" name="Рисунок 9" descr="http://muzei-mira.com/templates/museum/images/paint/utro-v-sosnovom-lesu-shishkin+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6578" y="4643446"/>
            <a:ext cx="2072560" cy="164307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1" name="Рисунок 10" descr="http://vsesochineniya.ru/wp-content/uploads/2011/09/zolotaya_osen.jpe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6578" y="3214686"/>
            <a:ext cx="2000264" cy="132190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Эскиз экспозиции картин  </a:t>
            </a:r>
            <a:r>
              <a:rPr lang="ru-RU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каб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. 9б</a:t>
            </a:r>
            <a:endParaRPr lang="ru-RU" sz="4000" dirty="0"/>
          </a:p>
        </p:txBody>
      </p:sp>
      <p:pic>
        <p:nvPicPr>
          <p:cNvPr id="4" name="Рисунок 3" descr="C:\Users\атто\Documents\Мои результаты сканирования\сканирование00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785786" y="1142984"/>
            <a:ext cx="3429024" cy="414340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атто\Documents\Мои результаты сканирования\сканирование000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088992" y="2697695"/>
            <a:ext cx="3255964" cy="40041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тто\Desktop\Худож галерея\DSC047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142984"/>
            <a:ext cx="8143932" cy="4929222"/>
          </a:xfrm>
          <a:prstGeom prst="rect">
            <a:avLst/>
          </a:prstGeom>
          <a:solidFill>
            <a:schemeClr val="accent2"/>
          </a:solidFill>
          <a:ln w="38100">
            <a:solidFill>
              <a:srgbClr val="C00000"/>
            </a:solidFill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72560" cy="500066"/>
          </a:xfr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Экспозиция готова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83880" cy="714380"/>
          </a:xfrm>
        </p:spPr>
        <p:txBody>
          <a:bodyPr anchor="t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Школа экскурсовода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857232"/>
          <a:ext cx="5377513" cy="5422859"/>
        </p:xfrm>
        <a:graphic>
          <a:graphicData uri="http://schemas.openxmlformats.org/drawingml/2006/table">
            <a:tbl>
              <a:tblPr/>
              <a:tblGrid>
                <a:gridCol w="285752"/>
                <a:gridCol w="3528495"/>
                <a:gridCol w="1563266"/>
              </a:tblGrid>
              <a:tr h="23504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>
                          <a:latin typeface="Times New Roman"/>
                          <a:ea typeface="Times New Roman"/>
                          <a:cs typeface="Times New Roman"/>
                        </a:rPr>
                        <a:t>Дата 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09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Этикет. Умение вести беседу. Особенности ведения экскурсии.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12.01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4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Одежда экскурсовода.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17.01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4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Речь экскурсовода.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19.01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4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Чтение прозы, стихов. 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24.01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139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Что такое ораторское искусство. Практикум (упражнения на дыхание,</a:t>
                      </a:r>
                      <a:b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речёвки, скороговорки).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02.02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139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Оформление текста экскурсии. Тема, продолжительность экскурсии.  Содержание экскурсии.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07.02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21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Отработка и сдача экскурсии по частям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09.02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09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Отработка и сдача всей экскурсии по выбранной теме.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14.02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85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Отработка и сдача экскурсии по частям.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16.02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98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Отработка и сдача всей экскурсии по выбранной теме.</a:t>
                      </a:r>
                      <a:b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21.02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09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 i="1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Итоговое занятие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23.02</a:t>
                      </a:r>
                      <a:endParaRPr lang="ru-RU" sz="1000" i="1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000760" y="857232"/>
            <a:ext cx="2714644" cy="32008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Приложение 4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Программа  курса «Школа экскурсовода»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Цели и задачи программы.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Цель программы – подготовка экскурсоводов для проведения экскурсий по теме «Картины В.М. Васнецова».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Задача программы – отрабатывать дикцию, силу голоса, правильное дыхание; учить работать с текстом.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50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Эскизы одежды экскурсовода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:\Users\атто\Documents\Мои результаты сканирования\сканирование00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357298"/>
            <a:ext cx="3429024" cy="464347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атто\Documents\Мои результаты сканирования\сканирование000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1428736"/>
            <a:ext cx="3357586" cy="457203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F:\Картины\DSC046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268760"/>
            <a:ext cx="7168797" cy="403244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Занятие в школе экскурсовода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:\2015-02-16\Изображение00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642918"/>
            <a:ext cx="2465733" cy="44711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 descr="F:\2015-02-16\Изображение000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196752"/>
            <a:ext cx="1785950" cy="27146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F:\2015-02-16\Изображение000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1268760"/>
            <a:ext cx="1785950" cy="26432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500066"/>
          </a:xfr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Картины   Ю.В. Соколова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Картины\DSC046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857232"/>
            <a:ext cx="4191029" cy="235745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8" name="Picture 4" descr="F:\Картины\DSC046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857232"/>
            <a:ext cx="4191029" cy="235745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31" name="Picture 7" descr="F:\Картины\DSC046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3356992"/>
            <a:ext cx="4143372" cy="251771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40753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F:\Картины\DSC046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857232"/>
            <a:ext cx="3214710" cy="57150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3075" name="Picture 3" descr="F:\Картины\DSC046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857232"/>
            <a:ext cx="3214710" cy="556057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500066"/>
          </a:xfr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Школьная художественная галерея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F:\Картины\DSC046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785794"/>
            <a:ext cx="3857652" cy="28215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5125" name="Picture 5" descr="F:\Картины\DSC047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429000"/>
            <a:ext cx="4572032" cy="28215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Школьная художественная галерея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F:\Картины\DSC047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785794"/>
            <a:ext cx="3286148" cy="264320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" name="Picture 2" descr="F:\Картины\DSC047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0694" y="3643313"/>
            <a:ext cx="3214710" cy="27201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1357290" y="1571612"/>
            <a:ext cx="7010400" cy="6985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«Чтобы воспитать человека думающим и чувствующим, его следует прежде всего, воспитать эстетически»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(Ф. Шиллер)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7596188" y="1198563"/>
            <a:ext cx="109061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428596" y="2428868"/>
            <a:ext cx="8286808" cy="42780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cap="flat" cmpd="sng" algn="ctr">
            <a:solidFill>
              <a:srgbClr val="C00000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rbel" pitchFamily="34" charset="0"/>
                <a:ea typeface="Corbel" pitchFamily="34" charset="0"/>
                <a:cs typeface="Times New Roman" pitchFamily="18" charset="0"/>
              </a:rPr>
              <a:t>    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Актуальность»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Выбор этой темы обусловлен значимостью роли искусства в интеллектуальном и духовном  развитии  человека.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Когда человек растёт, развивается, получает образование, он должен обязательно знакомиться с произведениями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искусства. Так развивается эстетическое восприятие действительности.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Картинные  галереи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это очаги культуры и духовности,  это то средство, которое  способствует  эстетическому развитию и духовному воспитанию.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F:\Картины\DSC046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785794"/>
            <a:ext cx="8572560" cy="585791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По мотивам картин В.М. Васнецова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3500462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МЕЦЕНАТ</a:t>
            </a:r>
            <a:r>
              <a:rPr lang="ru-RU" sz="1600" dirty="0" smtClean="0"/>
              <a:t> – это человек, который не стремится к получению прибыли, но является покровителем и помощником, а зачастую и другом художникам, поэтам и музыкантам, но чаще – ценителем их работ.</a:t>
            </a:r>
            <a:endParaRPr lang="ru-RU" sz="1600" i="1" dirty="0" smtClean="0"/>
          </a:p>
          <a:p>
            <a:pPr>
              <a:buNone/>
            </a:pPr>
            <a:r>
              <a:rPr lang="ru-RU" sz="1600" i="1" dirty="0" smtClean="0"/>
              <a:t> </a:t>
            </a:r>
          </a:p>
          <a:p>
            <a:pPr>
              <a:buNone/>
            </a:pPr>
            <a:r>
              <a:rPr lang="ru-RU" sz="1600" i="1" dirty="0" smtClean="0"/>
              <a:t> </a:t>
            </a:r>
          </a:p>
          <a:p>
            <a:pPr>
              <a:buNone/>
            </a:pPr>
            <a:r>
              <a:rPr lang="ru-RU" sz="1600" i="1" dirty="0" smtClean="0"/>
              <a:t> 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i="1" dirty="0" smtClean="0"/>
          </a:p>
          <a:p>
            <a:r>
              <a:rPr lang="ru-RU" sz="1600" dirty="0" smtClean="0"/>
              <a:t>                                                                 </a:t>
            </a:r>
            <a:endParaRPr lang="ru-RU" sz="1600" i="1" dirty="0" smtClean="0"/>
          </a:p>
          <a:p>
            <a:r>
              <a:rPr lang="ru-RU" sz="1600" i="1" dirty="0" smtClean="0"/>
              <a:t>   </a:t>
            </a:r>
            <a:br>
              <a:rPr lang="ru-RU" sz="1600" i="1" dirty="0" smtClean="0"/>
            </a:br>
            <a:endParaRPr lang="ru-RU" sz="1600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Буклет «Словарь экскурсовода»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10800000">
            <a:off x="4786314" y="3214686"/>
            <a:ext cx="914400" cy="538162"/>
          </a:xfrm>
          <a:prstGeom prst="rightArrow">
            <a:avLst>
              <a:gd name="adj1" fmla="val 50000"/>
              <a:gd name="adj2" fmla="val 42478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Гай Цильний Меценат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1214422"/>
            <a:ext cx="1736437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500034" y="3786190"/>
            <a:ext cx="5072098" cy="150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Художественная галерея </a:t>
            </a:r>
            <a:r>
              <a:rPr lang="ru-RU" i="1" dirty="0" smtClean="0"/>
              <a:t>– специальное  помещение, в котором размещены для обозрения предметы искусства; художественный музей.  </a:t>
            </a: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43570" y="785795"/>
            <a:ext cx="31432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Символом меценатства</a:t>
            </a:r>
          </a:p>
          <a:p>
            <a:r>
              <a:rPr lang="ru-RU" i="1" dirty="0" smtClean="0"/>
              <a:t> стал приближенный императора Августа, древнеримский государственный деятель Гай </a:t>
            </a:r>
            <a:r>
              <a:rPr lang="ru-RU" i="1" dirty="0" err="1" smtClean="0"/>
              <a:t>Цильний</a:t>
            </a:r>
            <a:r>
              <a:rPr lang="ru-RU" i="1" dirty="0" smtClean="0"/>
              <a:t> Меценат (родился между 74-64 гг. – умер в 8 г. н.э.), чье имя как покровителя науки и искусства стало нарицательным.</a:t>
            </a:r>
          </a:p>
          <a:p>
            <a:endParaRPr lang="ru-RU" dirty="0"/>
          </a:p>
        </p:txBody>
      </p:sp>
      <p:pic>
        <p:nvPicPr>
          <p:cNvPr id="20" name="Рисунок 19" descr="http://image2.yell.ru/responses/6/4/0/r_610094_oyym328es34rm6n3h22n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214818"/>
            <a:ext cx="2159141" cy="22071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1" name="AutoShape 10"/>
          <p:cNvSpPr>
            <a:spLocks noChangeArrowheads="1"/>
          </p:cNvSpPr>
          <p:nvPr/>
        </p:nvSpPr>
        <p:spPr bwMode="auto">
          <a:xfrm>
            <a:off x="3874409" y="5030272"/>
            <a:ext cx="914400" cy="538162"/>
          </a:xfrm>
          <a:prstGeom prst="rightArrow">
            <a:avLst>
              <a:gd name="adj1" fmla="val 50000"/>
              <a:gd name="adj2" fmla="val 42478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тот, кто сопровождает туристов и показывающий им какие-либо достопримечательности.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finance-and-business.ru/wp-content/uploads/2010/06/guidade_tur_675x337-300x14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340768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414338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это дом, или храм Муз.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464344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Экскурсовод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человек, который проводит экскурсию, знает историю каждой вещи.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Мы - экскурсоводы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69" name="Picture 1" descr="C:\Users\атто\Desktop\Худож галерея\DSC04708.JPG"/>
          <p:cNvPicPr>
            <a:picLocks noChangeAspect="1" noChangeArrowheads="1"/>
          </p:cNvPicPr>
          <p:nvPr/>
        </p:nvPicPr>
        <p:blipFill>
          <a:blip r:embed="rId3" cstate="screen"/>
          <a:srcRect b="-1970"/>
          <a:stretch>
            <a:fillRect/>
          </a:stretch>
        </p:blipFill>
        <p:spPr bwMode="auto">
          <a:xfrm>
            <a:off x="467544" y="836712"/>
            <a:ext cx="2786082" cy="172471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0" name="Picture 2" descr="C:\Users\атто\Desktop\Худож галерея\DSC047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714356"/>
            <a:ext cx="2000264" cy="185498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1" name="Picture 3" descr="C:\Users\атто\Desktop\Худож галерея\DSC047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2928933"/>
            <a:ext cx="3857652" cy="205926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2" name="Picture 4" descr="C:\Users\атто\Desktop\Худож галерея\DSC047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4500570"/>
            <a:ext cx="3571900" cy="200919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3" name="Picture 5" descr="C:\Users\атто\Desktop\Худож галерея\DSC0471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928670"/>
            <a:ext cx="2794020" cy="157163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4" name="Picture 6" descr="C:\Users\атто\Desktop\Худож галерея\DSC0471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71538" y="5072074"/>
            <a:ext cx="2500330" cy="15702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5" name="Picture 7" descr="C:\Users\атто\Desktop\Худож галерея\DSC0471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72066" y="2786058"/>
            <a:ext cx="3143272" cy="14822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Итоги работы над проектом</a:t>
            </a:r>
          </a:p>
          <a:p>
            <a:pPr algn="ctr">
              <a:buNone/>
            </a:pPr>
            <a:r>
              <a:rPr lang="ru-RU" sz="4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«Мы играем в художественную галерею»</a:t>
            </a:r>
          </a:p>
          <a:p>
            <a:r>
              <a:rPr lang="ru-RU" dirty="0" smtClean="0"/>
              <a:t> 1.Мы смогли приобщиться к общечеловеческим ценностям, и учились понимать мир художественной культуры. </a:t>
            </a:r>
          </a:p>
          <a:p>
            <a:r>
              <a:rPr lang="ru-RU" dirty="0" smtClean="0"/>
              <a:t>2. Собрали и оформили материал для организации художественной галереи.  </a:t>
            </a:r>
          </a:p>
          <a:p>
            <a:r>
              <a:rPr lang="ru-RU" dirty="0" smtClean="0"/>
              <a:t> 3. Нам удалось заинтересовать своих ровесников миром художественного искусства.     </a:t>
            </a:r>
          </a:p>
          <a:p>
            <a:r>
              <a:rPr lang="ru-RU" dirty="0" smtClean="0"/>
              <a:t>4. Освоили приёмы работы экскурсовода.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183880" cy="5143536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Мы создаем музей: Методический сборник в помощь начинающему руководителю школьного музея. / Сост.: Данилев­ская Т.Г., ст. методист ОГОУДОД "ОЦДОГПВ". - Воро­неж: Хронограф, 2010. - 24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с.</a:t>
            </a:r>
            <a:r>
              <a:rPr lang="ru-RU" sz="3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ru-RU" sz="3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www.patriotvrn.ru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3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stati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/23-2010-11-17-06-57-44/69-2010-12-06-12-29-39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Биография В.М. Васнецова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http://sovcom.ru/index.php?category=painters&amp;painter=1063&amp;painterstype=painter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Портрет В.М. Васнецова //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ru.wikipedia.org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wiki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Васнецов,_Виктор_Михайлович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Картины В.М. Васнецова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http://bibliotekar.ru/rusVasnecov/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5. Описание картин В.М. Васнецова 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http://smallbay.ru/vasneztov.html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214290"/>
            <a:ext cx="8572560" cy="500066"/>
          </a:xfrm>
          <a:prstGeom prst="rect">
            <a:avLst/>
          </a:prstGeom>
          <a:ln w="38100" cap="flat" cmpd="sng" algn="ctr">
            <a:solidFill>
              <a:srgbClr val="002060"/>
            </a:solidFill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Список использованной литературы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42852"/>
            <a:ext cx="8501122" cy="5786478"/>
          </a:xfrm>
        </p:spPr>
        <p:txBody>
          <a:bodyPr>
            <a:normAutofit fontScale="92500" lnSpcReduction="20000"/>
          </a:bodyPr>
          <a:lstStyle/>
          <a:p>
            <a:endParaRPr lang="ru-RU" sz="4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r>
              <a:rPr lang="ru-RU" sz="4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Цель. </a:t>
            </a:r>
            <a:r>
              <a:rPr lang="ru-RU" sz="44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Посредством создания художественной галереи повышать свой духовный уровень, приобщиться к общечеловеческим ценностям, понимать мир художественной культуры. Вовлекать ровесников в мир художественного искусства.    </a:t>
            </a:r>
          </a:p>
          <a:p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Задачи</a:t>
            </a:r>
            <a:r>
              <a:rPr lang="ru-RU" sz="4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:  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художественно</a:t>
            </a:r>
            <a:r>
              <a:rPr lang="ru-RU" sz="1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-эстетического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при помощи: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участия в создании  художественных выставок, их организации и  проведении;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проведения творческих встреч с художниками города Ершова;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посещения художественного музея имени А.Н.Радищева г. Саратова;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проведения заочной экскурсии в Третьяковскую галерею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создания школы экскурсовода.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изучения творчества В. М. Васнецова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428604"/>
            <a:ext cx="8615394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Объект исследования: </a:t>
            </a: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творчество В.М. Васнецова</a:t>
            </a:r>
            <a:endParaRPr lang="ru-RU" sz="2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 исследования: </a:t>
            </a: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организация и экспозиция       художественной галереи.</a:t>
            </a:r>
            <a:endParaRPr lang="ru-RU" sz="24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Методы исследования: </a:t>
            </a:r>
            <a:r>
              <a:rPr lang="ru-RU" sz="20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использование интернет – ресурсов, 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- изучение и анализ научной литературы по теме исследовательской работы;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-  беседы с художниками;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- посещение художественного музея;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- анализ прессы;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- наблюдение,  сравнение.</a:t>
            </a:r>
            <a:endParaRPr lang="ru-RU" sz="20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Форма представления проекта.</a:t>
            </a:r>
          </a:p>
          <a:p>
            <a:pPr>
              <a:buNone/>
            </a:pPr>
            <a:r>
              <a:rPr lang="ru-RU" sz="23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300" dirty="0" smtClean="0">
                <a:solidFill>
                  <a:srgbClr val="002060"/>
                </a:solidFill>
              </a:rPr>
              <a:t>- </a:t>
            </a:r>
            <a:r>
              <a:rPr lang="ru-RU" sz="23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Пакет документов для организации художественной галереи, альбом, буклет, презентация.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Ожидаемые результаты: </a:t>
            </a:r>
            <a:r>
              <a:rPr lang="ru-RU" sz="23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создание мини-экспозиции репродукций картин В.М. Васнецова; возбудить интерес ровесников к творчеству В.М. Васнецова и художников г. Ершова. 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28604"/>
          <a:ext cx="9144000" cy="6215107"/>
        </p:xfrm>
        <a:graphic>
          <a:graphicData uri="http://schemas.openxmlformats.org/drawingml/2006/table">
            <a:tbl>
              <a:tblPr/>
              <a:tblGrid>
                <a:gridCol w="933532"/>
                <a:gridCol w="1138138"/>
                <a:gridCol w="1428760"/>
                <a:gridCol w="2120266"/>
                <a:gridCol w="158009"/>
                <a:gridCol w="1321868"/>
                <a:gridCol w="2043427"/>
              </a:tblGrid>
              <a:tr h="65664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Проект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Этапы проекта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Темы занятий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Практическая деятельность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Ответст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венные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FFFFFF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Примечание </a:t>
                      </a:r>
                      <a:endParaRPr lang="ru-RU" sz="14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028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«</a:t>
                      </a:r>
                      <a:r>
                        <a:rPr lang="ru-RU" sz="1100" dirty="0">
                          <a:solidFill>
                            <a:srgbClr val="171A0A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Мы играем в художественную галерею»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1.Обсуждение темы.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/>
                          <a:ea typeface="Corbel"/>
                          <a:cs typeface="Times New Roman"/>
                        </a:rPr>
                        <a:t>«Русский художник-сказочник…»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Письмо отзывов </a:t>
                      </a:r>
                      <a:endParaRPr lang="ru-RU" sz="1100" dirty="0">
                        <a:ln>
                          <a:solidFill>
                            <a:srgbClr val="FF0000"/>
                          </a:solidFill>
                        </a:ln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Классный руководитель Учащиеся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Приняли решение: создать </a:t>
                      </a:r>
                      <a:r>
                        <a:rPr lang="ru-RU" sz="1100" dirty="0">
                          <a:solidFill>
                            <a:srgbClr val="171A0A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художественную галерею, посвященную творчеству В.М. Васнецова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95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2.Выдвижение идей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Обсуждение предложений детей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Выбор названия проекта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Классный руководитель Учащиеся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Решение: подготовить план реализации проекта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821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3.Планирование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Составление плана реализации проекта,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выбор формы  представления  проекта.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Создание групп,  распределение обязанностей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Учащиеся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Классный руководитель 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Решение: поиск материала по теме проекта,   создание  текстов экскурсий, буклета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978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4.Поиск материала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orbel"/>
                          <a:cs typeface="Times New Roman"/>
                        </a:rPr>
                        <a:t>Встреча с художниками г. </a:t>
                      </a:r>
                      <a:r>
                        <a:rPr lang="ru-RU" sz="1100" dirty="0" err="1">
                          <a:latin typeface="Times New Roman"/>
                          <a:ea typeface="Corbel"/>
                          <a:cs typeface="Times New Roman"/>
                        </a:rPr>
                        <a:t>Ершова,посещение</a:t>
                      </a:r>
                      <a:r>
                        <a:rPr lang="ru-RU" sz="1100" dirty="0">
                          <a:latin typeface="Times New Roman"/>
                          <a:ea typeface="Corbel"/>
                          <a:cs typeface="Times New Roman"/>
                        </a:rPr>
                        <a:t> художественного музея имени А.Н.Радищева; проведения заочной экскурсии в Третьяковскую галерею;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orbel"/>
                          <a:cs typeface="Times New Roman"/>
                        </a:rPr>
                        <a:t>создание школы экскурсовода.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orbel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изучение творчества В. М. Васнецова.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Классный руководитель     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Родители 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Работа в группах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86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5.Работа в группах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Отбор собранного материала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Оформление материала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 Учащиеся Классный руководитель     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Определение и исправление выявленных недостатков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32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6.Защита проекта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Презентация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Кл.руководитель Учащиеся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13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7. Оценка проекта и своей деятельности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1.Вклад каждого члена группы                     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Обмен впечатлениями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Учащиеся </a:t>
                      </a:r>
                      <a:endParaRPr lang="ru-RU" sz="11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orbel"/>
                          <a:cs typeface="Times New Roman"/>
                        </a:rPr>
                        <a:t>Решение: продолжить изучение творчества художников.</a:t>
                      </a:r>
                      <a:endParaRPr lang="ru-RU" sz="11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35058" marR="35058" marT="649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00298" y="0"/>
            <a:ext cx="3834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План реализации проекта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  <a:noFill/>
          <a:ln>
            <a:solidFill>
              <a:srgbClr val="C00000"/>
            </a:solidFill>
          </a:ln>
        </p:spPr>
        <p:txBody>
          <a:bodyPr anchor="t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План работы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71546"/>
          <a:ext cx="8358246" cy="5829102"/>
        </p:xfrm>
        <a:graphic>
          <a:graphicData uri="http://schemas.openxmlformats.org/drawingml/2006/table">
            <a:tbl>
              <a:tblPr/>
              <a:tblGrid>
                <a:gridCol w="1194036"/>
                <a:gridCol w="4620396"/>
                <a:gridCol w="2543814"/>
              </a:tblGrid>
              <a:tr h="2598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Группа.</a:t>
                      </a:r>
                      <a:endParaRPr lang="ru-RU" sz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деятельности</a:t>
                      </a:r>
                      <a:endParaRPr lang="ru-RU" sz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Члены группы</a:t>
                      </a:r>
                      <a:endParaRPr lang="ru-RU" sz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Биографы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Изучить биографию В. Васнецова, составить текст на 3 мин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Казимова А., Вязанкина А.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Заочная школа экскурсоводов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Разработать планирование  заочной школы экскурсоводов, подобрать упражнения для развития памяти при заучивании текста, для улучшения дикции; подготовить эскизы одежды экскурсовода.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Полулях В., Михальчёв Н.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Редакторы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Словарь экскурсовода, вывеска- реклама, буклет. Книга отзывов.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Захарян Н., Игонин Я., Плотников А.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Художественный совет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Организовать экспозицию репродукций картин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В.М. Васнецова в исполнении участников проекта.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Лебедева Д., Пекарев Д.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Дизайнеры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Сбор репродукций картин В.М. Васнецова, оформление кабинета №9 для экспозиции репродукций </a:t>
                      </a: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картин 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В.М. Васнецова.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Даксов</a:t>
                      </a: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К., Мурадян С., Татьянина Е.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Менеджеры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Организовать встречу с местными художниками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Буравков</a:t>
                      </a: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Е., Лаврентьев В., </a:t>
                      </a:r>
                      <a:r>
                        <a:rPr lang="ru-RU" sz="1600" dirty="0" err="1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Сарсенгалиева</a:t>
                      </a: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Э., </a:t>
                      </a:r>
                      <a:r>
                        <a:rPr lang="ru-RU" sz="1600" dirty="0" smtClean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Хохлов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Фоторепортёры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Освещать ход проекта, репортаж о школьной галерее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Бушевцев</a:t>
                      </a: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Д., Шевцов Н.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Литераторы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Составители текстов экскурсии.</a:t>
                      </a:r>
                      <a:endParaRPr lang="ru-RU" sz="120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71A0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Абрамова Е.. Чередникова М., Романчук Д.</a:t>
                      </a:r>
                      <a:endParaRPr lang="ru-RU" sz="1200" dirty="0">
                        <a:latin typeface="Corbel"/>
                        <a:ea typeface="Corbel"/>
                        <a:cs typeface="Times New Roman"/>
                      </a:endParaRPr>
                    </a:p>
                  </a:txBody>
                  <a:tcPr marL="48771" marR="487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928670"/>
            <a:ext cx="6255086" cy="542928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6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В.М. Васнецов</a:t>
            </a:r>
            <a:endParaRPr lang="ru-RU" sz="6400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(1848, с.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Лопьял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- 23.7.1926, Москва)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учился в Петербурге в Рисовальной школе Общества поощрения художеств 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1878  был членом Товарищества передвижников. Жил в Петербурге и Москве.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1880-е гг. писал картины на темы русских былин и народных сказок, посвятив им почти полностью всё своё дальнейшее творчество.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очень понравились его картины, посвящённые историческим и сказочным сюжетам  "После побоища Игоря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Святославича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половцами" , "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 ,"Иван-царевич на сером волке" ,"Богатыри", "Царь Иван Васильевич Грозный", «Бой Добрыни Никитича с семиглавым Змеем Горынычем",  "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Кащей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Бессмертный" и другие.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Мы приняли решение, что наша картинная галерея будет посвящена  именно этим произведениям, открывающим мир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АСНЕЦОВ Виктор Михайлович 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785794"/>
            <a:ext cx="2071702" cy="292895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ДанилевскаяТ.Г</a:t>
            </a:r>
            <a:r>
              <a:rPr lang="ru-RU" sz="2800" dirty="0" smtClean="0">
                <a:solidFill>
                  <a:srgbClr val="FF0000"/>
                </a:solidFill>
              </a:rPr>
              <a:t>.  </a:t>
            </a:r>
            <a:r>
              <a:rPr lang="ru-RU" sz="44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«Мы создаём  музей»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основе прочитанного определились с планом создания галереи:</a:t>
            </a:r>
          </a:p>
          <a:p>
            <a:r>
              <a:rPr lang="ru-RU" dirty="0" smtClean="0"/>
              <a:t>-  выбрали актив по реализации проекта; </a:t>
            </a:r>
          </a:p>
          <a:p>
            <a:r>
              <a:rPr lang="ru-RU" dirty="0" smtClean="0"/>
              <a:t>- собрали репродукции картин В.М. Васнецова;</a:t>
            </a:r>
          </a:p>
          <a:p>
            <a:r>
              <a:rPr lang="ru-RU" dirty="0" smtClean="0"/>
              <a:t>-  выбрали и оформили помещение – кабинет №9Б;</a:t>
            </a:r>
          </a:p>
          <a:p>
            <a:r>
              <a:rPr lang="ru-RU" dirty="0" smtClean="0"/>
              <a:t>- подготовили тексты экскурсий;</a:t>
            </a:r>
          </a:p>
          <a:p>
            <a:r>
              <a:rPr lang="ru-RU" dirty="0" smtClean="0"/>
              <a:t>- изготовили  книгу отзывов.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5" name="Picture 9" descr="C:\Users\атто\Desktop\Поездка с классом в музей Радищева+\DSC013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атто\Desktop\Поездка с классом в музей Радищева+\DSC014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2" descr="C:\Users\атто\Desktop\Поездка с классом в музей Радищева+\DSC014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07132"/>
            <a:ext cx="9144000" cy="6750868"/>
          </a:xfrm>
          <a:prstGeom prst="rect">
            <a:avLst/>
          </a:prstGeom>
          <a:noFill/>
        </p:spPr>
      </p:pic>
      <p:pic>
        <p:nvPicPr>
          <p:cNvPr id="29698" name="Picture 2" descr="C:\Users\атто\Desktop\Поездка с классом в музей Радищева+\DSC0139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9" name="Picture 3" descr="C:\Users\атто\Desktop\Поездка с классом в музей Радищева+\DSC0139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9701" name="Picture 5" descr="C:\Users\атто\Desktop\Поездка с классом в музей Радищева+\DSC0139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0962" name="Picture 2" descr="Девочка с персиками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142976" y="0"/>
            <a:ext cx="5929354" cy="67209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9702" name="Picture 6" descr="C:\Users\атто\Desktop\Поездка с классом в музей Радищева+\DSC01388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31288" y="0"/>
            <a:ext cx="9175288" cy="6858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548</TotalTime>
  <Words>1282</Words>
  <Application>Microsoft Office PowerPoint</Application>
  <PresentationFormat>Экран (4:3)</PresentationFormat>
  <Paragraphs>237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Секция: начальные классы</vt:lpstr>
      <vt:lpstr>   «Чтобы воспитать человека думающим и чувствующим, его следует прежде всего, воспитать эстетически» (Ф. Шиллер)</vt:lpstr>
      <vt:lpstr>Слайд 3</vt:lpstr>
      <vt:lpstr>Слайд 4</vt:lpstr>
      <vt:lpstr>Слайд 5</vt:lpstr>
      <vt:lpstr>План работы</vt:lpstr>
      <vt:lpstr>Слайд 7</vt:lpstr>
      <vt:lpstr>ДанилевскаяТ.Г.  «Мы создаём  музей»</vt:lpstr>
      <vt:lpstr>Слайд 9</vt:lpstr>
      <vt:lpstr>Третьяковская галерея</vt:lpstr>
      <vt:lpstr>Слайд 11</vt:lpstr>
      <vt:lpstr>Экспозиция готова</vt:lpstr>
      <vt:lpstr>Школа экскурсовода</vt:lpstr>
      <vt:lpstr>Слайд 14</vt:lpstr>
      <vt:lpstr>Слайд 15</vt:lpstr>
      <vt:lpstr>Слайд 16</vt:lpstr>
      <vt:lpstr>Картины   Ю.В. Соколова</vt:lpstr>
      <vt:lpstr>Школьная художественная галерея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Секция: начальные классы</dc:title>
  <dc:creator>атто</dc:creator>
  <cp:lastModifiedBy>RePack by SPecialiST</cp:lastModifiedBy>
  <cp:revision>18</cp:revision>
  <dcterms:created xsi:type="dcterms:W3CDTF">2015-02-24T17:27:44Z</dcterms:created>
  <dcterms:modified xsi:type="dcterms:W3CDTF">2020-07-22T09:25:06Z</dcterms:modified>
</cp:coreProperties>
</file>